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7" r:id="rId5"/>
    <p:sldMasterId id="2147484758" r:id="rId6"/>
    <p:sldMasterId id="2147485660" r:id="rId7"/>
  </p:sldMasterIdLst>
  <p:notesMasterIdLst>
    <p:notesMasterId r:id="rId44"/>
  </p:notesMasterIdLst>
  <p:handoutMasterIdLst>
    <p:handoutMasterId r:id="rId45"/>
  </p:handoutMasterIdLst>
  <p:sldIdLst>
    <p:sldId id="2147329105" r:id="rId8"/>
    <p:sldId id="2147329461" r:id="rId9"/>
    <p:sldId id="2147329349" r:id="rId10"/>
    <p:sldId id="2147329970" r:id="rId11"/>
    <p:sldId id="2147329969" r:id="rId12"/>
    <p:sldId id="282" r:id="rId13"/>
    <p:sldId id="2147329995" r:id="rId14"/>
    <p:sldId id="2147329265" r:id="rId15"/>
    <p:sldId id="2147329958" r:id="rId16"/>
    <p:sldId id="2147308975" r:id="rId17"/>
    <p:sldId id="2147329464" r:id="rId18"/>
    <p:sldId id="2147329465" r:id="rId19"/>
    <p:sldId id="2147329466" r:id="rId20"/>
    <p:sldId id="2147329959" r:id="rId21"/>
    <p:sldId id="2147329474" r:id="rId22"/>
    <p:sldId id="2147329451" r:id="rId23"/>
    <p:sldId id="2147329993" r:id="rId24"/>
    <p:sldId id="2147329994" r:id="rId25"/>
    <p:sldId id="2147329452" r:id="rId26"/>
    <p:sldId id="2147329961" r:id="rId27"/>
    <p:sldId id="2147329960" r:id="rId28"/>
    <p:sldId id="2147329964" r:id="rId29"/>
    <p:sldId id="2147329965" r:id="rId30"/>
    <p:sldId id="2147329962" r:id="rId31"/>
    <p:sldId id="2147329359" r:id="rId32"/>
    <p:sldId id="2147308962" r:id="rId33"/>
    <p:sldId id="2147329471" r:id="rId34"/>
    <p:sldId id="2147329076" r:id="rId35"/>
    <p:sldId id="2147329758" r:id="rId36"/>
    <p:sldId id="2147329472" r:id="rId37"/>
    <p:sldId id="2147328438" r:id="rId38"/>
    <p:sldId id="2147329963" r:id="rId39"/>
    <p:sldId id="2147329588" r:id="rId40"/>
    <p:sldId id="2147329999" r:id="rId41"/>
    <p:sldId id="2147329473" r:id="rId42"/>
    <p:sldId id="214732912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364602-5C06-5CF8-AB48-C8ACF2CBE33A}" name="Zakrzewski, Richelle (Reuters)" initials="ZR(" userId="S::Richelle.Zakrzewski@thomsonreuters.com::54c8edd9-ce45-41d7-96b4-fc57c83f228f" providerId="AD"/>
  <p188:author id="{176C792C-D758-C3C4-5729-B7970F4BD305}" name="Zakrzewski, Richelle (Reuters)" initials="Z(" userId="S::richelle.zakrzewski@thomsonreuters.com::54c8edd9-ce45-41d7-96b4-fc57c83f228f" providerId="AD"/>
  <p188:author id="{5D51FC42-476E-AF7E-9290-7D41CD5C6C98}" name="Della Rocco, Elisa M. (Reuters)" initials="D(" userId="S::elisa.dellarocco@thomsonreuters.com::c7a4db8c-3c54-4a6a-80e6-08e8ca15256e" providerId="AD"/>
  <p188:author id="{6F535056-1D5F-AA79-A371-F06210C81E96}" name="Laline, Letitia (Reuters)" initials="L(" userId="S::letitia.laline@thomsonreuters.com::17b9632a-e0ab-48f0-a4c5-04c974c55f76" providerId="AD"/>
  <p188:author id="{31187360-9420-DBE8-EA8D-2DCDAC32B8C7}" name="León Elías, Patricia (Reuters)" initials="LEP(" userId="S::Patricia.LeonElias@thomsonreuters.com::6a4552a4-d87e-4bd3-9905-7097d60be44f" providerId="AD"/>
  <p188:author id="{4FE07965-D0D7-0387-F7BC-CDCBDD0FAAB6}" name="Niver, Hulya (Reuters)" initials="HN" userId="S::Hulya.Niver@thomsonreuters.com::73ee02f2-d355-4dd9-8d8d-b94a93bb8d12" providerId="AD"/>
  <p188:author id="{07BD456E-AA92-D7A2-EA9A-9788B1534FBF}" name="Mitsuhashi, Maiko (Reuters)" initials="MM(" userId="S::Maiko.Mitsuhashi@thomsonreuters.com::618438b1-f3c5-437c-8f18-fc7011517fe1" providerId="AD"/>
  <p188:author id="{3BB45074-1DD9-6F9F-9281-4BC80BBCAC0E}" name="Najm, Josef P. (Reuters)" initials="JN" userId="S::J.Najm@thomsonreuters.com::7e01efe5-9a2b-4eb3-8a76-e71837355c4f" providerId="AD"/>
  <p188:author id="{6BAA168C-45E4-7F50-0270-43655C58E9A9}" name="Pirson, Emilie (Reuters)" initials="EP" userId="S::Emilie.Pirson@thomsonreuters.com::10ba4530-133e-415d-b043-b10846f6c81e" providerId="AD"/>
  <p188:author id="{E9897998-C99D-1D2B-1640-99D71D7259F1}" name="Andraos, Phil (Reuters)" initials="PA" userId="S::Phil.Andraos@thomsonreuters.com::2f0958ee-9ff3-4534-8b8b-29029cd5e530" providerId="AD"/>
  <p188:author id="{A42901B8-6348-0B3D-9F80-8DFD65F40210}" name="Jurczynski, Alexander (Reuters)" initials="AJ" userId="Jurczynski, Alexander (Reuters)" providerId="None"/>
  <p188:author id="{59517EBC-9124-68DB-5AE8-D6B321766DA9}" name="Neudeck, Tess (Reuters)" initials="NT(" userId="S::Tess.Neudeck@thomsonreuters.com::7ccef51c-9817-4bee-a572-cd3994745bb4" providerId="AD"/>
  <p188:author id="{9AE646DE-8FBB-F829-98E0-728337AF4AF4}" name="Smith, Thomas (Reuters)" initials="" userId="S::Thomas.Smith3@thomsonreuters.com::26ff0996-2be7-4db5-a822-5d3f85bcda3f" providerId="AD"/>
  <p188:author id="{AE30EDF8-5EDA-EA44-B5A7-9858A1F2BC45}" name="Shah, Preya (Reuters)" initials="S(" userId="S::preya.shah@thomsonreuters.com::358db697-3f94-4e6f-a798-402b13d93244" providerId="AD"/>
  <p188:author id="{2B4899FD-9BFF-AC1A-6D14-7CF086462C1D}" name="Niver, Hulya (Reuters)" initials="NH(" userId="S::hulya.niver@thomsonreuters.com::73ee02f2-d355-4dd9-8d8d-b94a93bb8d1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is, Buddhika (Reuters)" initials="AB(" lastIdx="46" clrIdx="0">
    <p:extLst>
      <p:ext uri="{19B8F6BF-5375-455C-9EA6-DF929625EA0E}">
        <p15:presenceInfo xmlns:p15="http://schemas.microsoft.com/office/powerpoint/2012/main" userId="S::Buddhika.Amis@thomsonreuters.com::47474792-58a2-4501-9b5b-ebcc9970161b" providerId="AD"/>
      </p:ext>
    </p:extLst>
  </p:cmAuthor>
  <p:cmAuthor id="2" name="Zakrzewski, Richelle (Reuters)" initials="ZR(" lastIdx="75" clrIdx="1">
    <p:extLst>
      <p:ext uri="{19B8F6BF-5375-455C-9EA6-DF929625EA0E}">
        <p15:presenceInfo xmlns:p15="http://schemas.microsoft.com/office/powerpoint/2012/main" userId="S::Richelle.Zakrzewski@thomsonreuters.com::54c8edd9-ce45-41d7-96b4-fc57c83f228f" providerId="AD"/>
      </p:ext>
    </p:extLst>
  </p:cmAuthor>
  <p:cmAuthor id="3" name="Saunders, Kari-Ann (Reuters)" initials="SKA(" lastIdx="28" clrIdx="2">
    <p:extLst>
      <p:ext uri="{19B8F6BF-5375-455C-9EA6-DF929625EA0E}">
        <p15:presenceInfo xmlns:p15="http://schemas.microsoft.com/office/powerpoint/2012/main" userId="S::Kari-Ann.Saunders@thomsonreuters.com::2fd5996a-7df2-4326-9e1e-b9b94ec38339" providerId="AD"/>
      </p:ext>
    </p:extLst>
  </p:cmAuthor>
  <p:cmAuthor id="4" name="O'Reilly, Jayson (Reuters)" initials="O(" lastIdx="5" clrIdx="3">
    <p:extLst>
      <p:ext uri="{19B8F6BF-5375-455C-9EA6-DF929625EA0E}">
        <p15:presenceInfo xmlns:p15="http://schemas.microsoft.com/office/powerpoint/2012/main" userId="S::jayson.o'reilly@thomsonreuters.com::08b35c28-1f84-4c44-acc5-c1abf5dc3a9c" providerId="AD"/>
      </p:ext>
    </p:extLst>
  </p:cmAuthor>
  <p:cmAuthor id="5" name="Villar, Ellyn (Reuters)" initials="VE(" lastIdx="4" clrIdx="4">
    <p:extLst>
      <p:ext uri="{19B8F6BF-5375-455C-9EA6-DF929625EA0E}">
        <p15:presenceInfo xmlns:p15="http://schemas.microsoft.com/office/powerpoint/2012/main" userId="S::ellyn.villar@thomsonreuters.com::830573fd-5e60-4d29-83e2-d3ed76e7b990" providerId="AD"/>
      </p:ext>
    </p:extLst>
  </p:cmAuthor>
  <p:cmAuthor id="6" name="Laline, Letitia (Reuters)" initials="L(" lastIdx="6" clrIdx="5">
    <p:extLst>
      <p:ext uri="{19B8F6BF-5375-455C-9EA6-DF929625EA0E}">
        <p15:presenceInfo xmlns:p15="http://schemas.microsoft.com/office/powerpoint/2012/main" userId="S::letitia.laline@thomsonreuters.com::17b9632a-e0ab-48f0-a4c5-04c974c55f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FA6400"/>
    <a:srgbClr val="575757"/>
    <a:srgbClr val="E3E3E3"/>
    <a:srgbClr val="353535"/>
    <a:srgbClr val="FF8000"/>
    <a:srgbClr val="FFFFFF"/>
    <a:srgbClr val="000000"/>
    <a:srgbClr val="FAFAFA"/>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B39E86-C616-40A7-8380-779151F0B126}" v="12" dt="2024-02-27T01:27:13.507"/>
    <p1510:client id="{BB1FA30C-32E2-7F46-AF2C-056A8027F63F}" v="2" dt="2024-02-26T22:35:18.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8"/>
    <p:restoredTop sz="94719"/>
  </p:normalViewPr>
  <p:slideViewPr>
    <p:cSldViewPr snapToGrid="0">
      <p:cViewPr varScale="1">
        <p:scale>
          <a:sx n="62" d="100"/>
          <a:sy n="62" d="100"/>
        </p:scale>
        <p:origin x="812"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s://trten-my.sharepoint.com/personal/maiko_mitsuhashi_thomsonreuters_com/Documents/Documents/01%20Proposals%20(Personal%20Edits)/Media%20Kits%202024/UK_20423_10454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25874567024233"/>
          <c:y val="8.6763367716702039E-2"/>
          <c:w val="0.85243645727350492"/>
          <c:h val="0.86730252651814543"/>
        </c:manualLayout>
      </c:layout>
      <c:barChart>
        <c:barDir val="bar"/>
        <c:grouping val="clustered"/>
        <c:varyColors val="0"/>
        <c:ser>
          <c:idx val="0"/>
          <c:order val="0"/>
          <c:spPr>
            <a:solidFill>
              <a:srgbClr val="AFAFAF"/>
            </a:solidFill>
            <a:ln>
              <a:noFill/>
            </a:ln>
            <a:effectLst/>
          </c:spPr>
          <c:invertIfNegative val="0"/>
          <c:dPt>
            <c:idx val="0"/>
            <c:invertIfNegative val="0"/>
            <c:bubble3D val="0"/>
            <c:spPr>
              <a:solidFill>
                <a:srgbClr val="FA6400"/>
              </a:solidFill>
              <a:ln>
                <a:noFill/>
              </a:ln>
              <a:effectLst/>
            </c:spPr>
            <c:extLst>
              <c:ext xmlns:c16="http://schemas.microsoft.com/office/drawing/2014/chart" uri="{C3380CC4-5D6E-409C-BE32-E72D297353CC}">
                <c16:uniqueId val="{00000000-7705-4137-A7FF-D2282AF1CB0D}"/>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B6400"/>
                    </a:solidFill>
                    <a:latin typeface="Knowledge2017 Black" panose="020B05030000000200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Sheet1!$F$2:$F$13</c:f>
              <c:strCache>
                <c:ptCount val="12"/>
                <c:pt idx="0">
                  <c:v>Harvard Business Review</c:v>
                </c:pt>
                <c:pt idx="1">
                  <c:v>Euronews</c:v>
                </c:pt>
                <c:pt idx="2">
                  <c:v>Financial Times</c:v>
                </c:pt>
                <c:pt idx="3">
                  <c:v>The Economist</c:v>
                </c:pt>
                <c:pt idx="4">
                  <c:v>Forbes</c:v>
                </c:pt>
                <c:pt idx="5">
                  <c:v>The Wall Street Journal</c:v>
                </c:pt>
                <c:pt idx="6">
                  <c:v>The Washington Post</c:v>
                </c:pt>
                <c:pt idx="7">
                  <c:v>CNBC</c:v>
                </c:pt>
                <c:pt idx="8">
                  <c:v>Bloomberg</c:v>
                </c:pt>
                <c:pt idx="9">
                  <c:v>The New York Times</c:v>
                </c:pt>
                <c:pt idx="10">
                  <c:v>BBC</c:v>
                </c:pt>
                <c:pt idx="11">
                  <c:v>CNN</c:v>
                </c:pt>
              </c:strCache>
            </c:strRef>
          </c:cat>
          <c:val>
            <c:numRef>
              <c:f>Sheet1!$G$2:$G$13</c:f>
              <c:numCache>
                <c:formatCode>0%</c:formatCode>
                <c:ptCount val="12"/>
                <c:pt idx="0">
                  <c:v>0.86099999999999999</c:v>
                </c:pt>
                <c:pt idx="1">
                  <c:v>0.66300000000000003</c:v>
                </c:pt>
                <c:pt idx="2">
                  <c:v>0.64100000000000001</c:v>
                </c:pt>
                <c:pt idx="3">
                  <c:v>0.63900000000000001</c:v>
                </c:pt>
                <c:pt idx="4">
                  <c:v>0.59799999999999998</c:v>
                </c:pt>
                <c:pt idx="5">
                  <c:v>0.54900000000000004</c:v>
                </c:pt>
                <c:pt idx="6">
                  <c:v>0.54600000000000004</c:v>
                </c:pt>
                <c:pt idx="7">
                  <c:v>0.498</c:v>
                </c:pt>
                <c:pt idx="8">
                  <c:v>0.48299999999999998</c:v>
                </c:pt>
                <c:pt idx="9">
                  <c:v>0.44700000000000001</c:v>
                </c:pt>
                <c:pt idx="10">
                  <c:v>0.34399999999999997</c:v>
                </c:pt>
                <c:pt idx="11">
                  <c:v>0.308</c:v>
                </c:pt>
              </c:numCache>
            </c:numRef>
          </c:val>
          <c:extLst>
            <c:ext xmlns:c16="http://schemas.microsoft.com/office/drawing/2014/chart" uri="{C3380CC4-5D6E-409C-BE32-E72D297353CC}">
              <c16:uniqueId val="{00000000-5E88-4BCF-98BA-6C8FDC99F2FB}"/>
            </c:ext>
          </c:extLst>
        </c:ser>
        <c:dLbls>
          <c:showLegendKey val="0"/>
          <c:showVal val="0"/>
          <c:showCatName val="0"/>
          <c:showSerName val="0"/>
          <c:showPercent val="0"/>
          <c:showBubbleSize val="0"/>
        </c:dLbls>
        <c:gapWidth val="45"/>
        <c:axId val="1598599152"/>
        <c:axId val="1598601648"/>
      </c:barChart>
      <c:catAx>
        <c:axId val="1598599152"/>
        <c:scaling>
          <c:orientation val="minMax"/>
        </c:scaling>
        <c:delete val="1"/>
        <c:axPos val="l"/>
        <c:numFmt formatCode="General" sourceLinked="1"/>
        <c:majorTickMark val="none"/>
        <c:minorTickMark val="none"/>
        <c:tickLblPos val="nextTo"/>
        <c:crossAx val="1598601648"/>
        <c:crosses val="autoZero"/>
        <c:auto val="1"/>
        <c:lblAlgn val="ctr"/>
        <c:lblOffset val="100"/>
        <c:tickLblSkip val="1"/>
        <c:noMultiLvlLbl val="0"/>
      </c:catAx>
      <c:valAx>
        <c:axId val="1598601648"/>
        <c:scaling>
          <c:orientation val="minMax"/>
        </c:scaling>
        <c:delete val="0"/>
        <c:axPos val="b"/>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n-US"/>
          </a:p>
        </c:txPr>
        <c:crossAx val="1598599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bg2">
                <a:lumMod val="75000"/>
              </a:schemeClr>
            </a:solidFill>
            <a:ln>
              <a:noFill/>
            </a:ln>
            <a:effectLst/>
          </c:spPr>
          <c:invertIfNegative val="0"/>
          <c:dPt>
            <c:idx val="0"/>
            <c:invertIfNegative val="0"/>
            <c:bubble3D val="0"/>
            <c:spPr>
              <a:solidFill>
                <a:srgbClr val="FA6400"/>
              </a:solidFill>
              <a:ln>
                <a:noFill/>
              </a:ln>
              <a:effectLst/>
            </c:spPr>
            <c:extLst>
              <c:ext xmlns:c16="http://schemas.microsoft.com/office/drawing/2014/chart" uri="{C3380CC4-5D6E-409C-BE32-E72D297353CC}">
                <c16:uniqueId val="{00000001-FCD0-4086-A7A3-C936653C133B}"/>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Knowledge2017" panose="020B05060000000200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Respondents'!$H$26:$H$36</c:f>
              <c:strCache>
                <c:ptCount val="11"/>
                <c:pt idx="0">
                  <c:v>Reuters</c:v>
                </c:pt>
                <c:pt idx="1">
                  <c:v>Financial Times</c:v>
                </c:pt>
                <c:pt idx="2">
                  <c:v>BBC</c:v>
                </c:pt>
                <c:pt idx="3">
                  <c:v>The Economist</c:v>
                </c:pt>
                <c:pt idx="4">
                  <c:v>Forbes</c:v>
                </c:pt>
                <c:pt idx="5">
                  <c:v>Harvard Business Review</c:v>
                </c:pt>
                <c:pt idx="6">
                  <c:v>The Wall Street Journal</c:v>
                </c:pt>
                <c:pt idx="7">
                  <c:v>The Washington Post</c:v>
                </c:pt>
                <c:pt idx="8">
                  <c:v>CNN</c:v>
                </c:pt>
                <c:pt idx="9">
                  <c:v>Bloomberg</c:v>
                </c:pt>
                <c:pt idx="10">
                  <c:v>CNBC</c:v>
                </c:pt>
              </c:strCache>
            </c:strRef>
          </c:cat>
          <c:val>
            <c:numRef>
              <c:f>'All Respondents'!$I$26:$I$36</c:f>
              <c:numCache>
                <c:formatCode>General</c:formatCode>
                <c:ptCount val="11"/>
                <c:pt idx="0">
                  <c:v>5.38</c:v>
                </c:pt>
                <c:pt idx="1">
                  <c:v>5.31</c:v>
                </c:pt>
                <c:pt idx="2">
                  <c:v>5.3</c:v>
                </c:pt>
                <c:pt idx="3">
                  <c:v>5.29</c:v>
                </c:pt>
                <c:pt idx="4">
                  <c:v>5.21</c:v>
                </c:pt>
                <c:pt idx="5">
                  <c:v>5.18</c:v>
                </c:pt>
                <c:pt idx="6">
                  <c:v>5.14</c:v>
                </c:pt>
                <c:pt idx="7">
                  <c:v>5.13</c:v>
                </c:pt>
                <c:pt idx="8">
                  <c:v>5.13</c:v>
                </c:pt>
                <c:pt idx="9">
                  <c:v>5.0999999999999996</c:v>
                </c:pt>
                <c:pt idx="10">
                  <c:v>5.04</c:v>
                </c:pt>
              </c:numCache>
            </c:numRef>
          </c:val>
          <c:extLst>
            <c:ext xmlns:c16="http://schemas.microsoft.com/office/drawing/2014/chart" uri="{C3380CC4-5D6E-409C-BE32-E72D297353CC}">
              <c16:uniqueId val="{00000002-FCD0-4086-A7A3-C936653C133B}"/>
            </c:ext>
          </c:extLst>
        </c:ser>
        <c:dLbls>
          <c:showLegendKey val="0"/>
          <c:showVal val="0"/>
          <c:showCatName val="0"/>
          <c:showSerName val="0"/>
          <c:showPercent val="0"/>
          <c:showBubbleSize val="0"/>
        </c:dLbls>
        <c:gapWidth val="50"/>
        <c:axId val="1095117424"/>
        <c:axId val="1648045632"/>
      </c:barChart>
      <c:catAx>
        <c:axId val="10951174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Knowledge2017" panose="020B0506000000020004" pitchFamily="34" charset="0"/>
                <a:ea typeface="+mn-ea"/>
                <a:cs typeface="+mn-cs"/>
              </a:defRPr>
            </a:pPr>
            <a:endParaRPr lang="en-US"/>
          </a:p>
        </c:txPr>
        <c:crossAx val="1648045632"/>
        <c:crosses val="autoZero"/>
        <c:auto val="1"/>
        <c:lblAlgn val="ctr"/>
        <c:lblOffset val="100"/>
        <c:noMultiLvlLbl val="0"/>
      </c:catAx>
      <c:valAx>
        <c:axId val="1648045632"/>
        <c:scaling>
          <c:orientation val="minMax"/>
        </c:scaling>
        <c:delete val="1"/>
        <c:axPos val="t"/>
        <c:majorGridlines>
          <c:spPr>
            <a:ln w="9525" cap="flat" cmpd="sng" algn="ctr">
              <a:solidFill>
                <a:schemeClr val="accent1">
                  <a:alpha val="0"/>
                </a:schemeClr>
              </a:solidFill>
              <a:round/>
            </a:ln>
            <a:effectLst/>
          </c:spPr>
        </c:majorGridlines>
        <c:numFmt formatCode="General" sourceLinked="1"/>
        <c:majorTickMark val="none"/>
        <c:minorTickMark val="none"/>
        <c:tickLblPos val="nextTo"/>
        <c:crossAx val="1095117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Knowledge2017" panose="020B0506000000020004" pitchFamily="34" charset="0"/>
              <a:ea typeface="+mn-ea"/>
              <a:cs typeface="+mn-cs"/>
            </a:defRPr>
          </a:pPr>
          <a:endParaRPr lang="en-US"/>
        </a:p>
      </c:txPr>
    </c:title>
    <c:autoTitleDeleted val="0"/>
    <c:plotArea>
      <c:layout/>
      <c:barChart>
        <c:barDir val="col"/>
        <c:grouping val="clustered"/>
        <c:varyColors val="0"/>
        <c:ser>
          <c:idx val="0"/>
          <c:order val="0"/>
          <c:tx>
            <c:strRef>
              <c:f>Sheet1!$A$2</c:f>
              <c:strCache>
                <c:ptCount val="1"/>
                <c:pt idx="0">
                  <c:v>Trusted News Source</c:v>
                </c:pt>
              </c:strCache>
            </c:strRef>
          </c:tx>
          <c:spPr>
            <a:solidFill>
              <a:schemeClr val="bg1">
                <a:lumMod val="75000"/>
              </a:schemeClr>
            </a:solidFill>
            <a:ln>
              <a:noFill/>
            </a:ln>
            <a:effectLst/>
          </c:spPr>
          <c:invertIfNegative val="0"/>
          <c:dPt>
            <c:idx val="0"/>
            <c:invertIfNegative val="0"/>
            <c:bubble3D val="0"/>
            <c:spPr>
              <a:solidFill>
                <a:srgbClr val="FA6400"/>
              </a:solidFill>
              <a:ln>
                <a:noFill/>
              </a:ln>
              <a:effectLst/>
            </c:spPr>
            <c:extLst>
              <c:ext xmlns:c16="http://schemas.microsoft.com/office/drawing/2014/chart" uri="{C3380CC4-5D6E-409C-BE32-E72D297353CC}">
                <c16:uniqueId val="{00000001-8B0D-4087-B7CA-4A82257D33E0}"/>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Reuters</c:v>
                </c:pt>
                <c:pt idx="1">
                  <c:v>BBC</c:v>
                </c:pt>
                <c:pt idx="2">
                  <c:v>AP</c:v>
                </c:pt>
                <c:pt idx="3">
                  <c:v>The Economist</c:v>
                </c:pt>
                <c:pt idx="4">
                  <c:v>FT</c:v>
                </c:pt>
                <c:pt idx="5">
                  <c:v>Bloomberg</c:v>
                </c:pt>
                <c:pt idx="6">
                  <c:v>NYT</c:v>
                </c:pt>
                <c:pt idx="7">
                  <c:v>WSJ</c:v>
                </c:pt>
                <c:pt idx="8">
                  <c:v>Washington Post</c:v>
                </c:pt>
                <c:pt idx="9">
                  <c:v>CNN</c:v>
                </c:pt>
                <c:pt idx="10">
                  <c:v>CNBC</c:v>
                </c:pt>
                <c:pt idx="11">
                  <c:v>Forbes</c:v>
                </c:pt>
              </c:strCache>
            </c:strRef>
          </c:cat>
          <c:val>
            <c:numRef>
              <c:f>Sheet1!$B$2:$M$2</c:f>
              <c:numCache>
                <c:formatCode>0%</c:formatCode>
                <c:ptCount val="12"/>
                <c:pt idx="0">
                  <c:v>0.6</c:v>
                </c:pt>
                <c:pt idx="1">
                  <c:v>0.53</c:v>
                </c:pt>
                <c:pt idx="2">
                  <c:v>0.42</c:v>
                </c:pt>
                <c:pt idx="3">
                  <c:v>0.41</c:v>
                </c:pt>
                <c:pt idx="4">
                  <c:v>0.41</c:v>
                </c:pt>
                <c:pt idx="5">
                  <c:v>0.37</c:v>
                </c:pt>
                <c:pt idx="6">
                  <c:v>0.37</c:v>
                </c:pt>
                <c:pt idx="7">
                  <c:v>0.36</c:v>
                </c:pt>
                <c:pt idx="8">
                  <c:v>0.32</c:v>
                </c:pt>
                <c:pt idx="9">
                  <c:v>0.26</c:v>
                </c:pt>
                <c:pt idx="10">
                  <c:v>0.26</c:v>
                </c:pt>
                <c:pt idx="11">
                  <c:v>0.21</c:v>
                </c:pt>
              </c:numCache>
            </c:numRef>
          </c:val>
          <c:extLst>
            <c:ext xmlns:c16="http://schemas.microsoft.com/office/drawing/2014/chart" uri="{C3380CC4-5D6E-409C-BE32-E72D297353CC}">
              <c16:uniqueId val="{00000002-8B0D-4087-B7CA-4A82257D33E0}"/>
            </c:ext>
          </c:extLst>
        </c:ser>
        <c:dLbls>
          <c:dLblPos val="outEnd"/>
          <c:showLegendKey val="0"/>
          <c:showVal val="1"/>
          <c:showCatName val="0"/>
          <c:showSerName val="0"/>
          <c:showPercent val="0"/>
          <c:showBubbleSize val="0"/>
        </c:dLbls>
        <c:gapWidth val="100"/>
        <c:overlap val="-27"/>
        <c:axId val="1806935055"/>
        <c:axId val="1806922095"/>
      </c:barChart>
      <c:catAx>
        <c:axId val="180693505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Knowledge2017" panose="020B0506000000020004" pitchFamily="34" charset="0"/>
                <a:ea typeface="+mn-ea"/>
                <a:cs typeface="+mn-cs"/>
              </a:defRPr>
            </a:pPr>
            <a:endParaRPr lang="en-US"/>
          </a:p>
        </c:txPr>
        <c:crossAx val="1806922095"/>
        <c:crosses val="autoZero"/>
        <c:auto val="1"/>
        <c:lblAlgn val="ctr"/>
        <c:lblOffset val="100"/>
        <c:noMultiLvlLbl val="0"/>
      </c:catAx>
      <c:valAx>
        <c:axId val="1806922095"/>
        <c:scaling>
          <c:orientation val="minMax"/>
        </c:scaling>
        <c:delete val="1"/>
        <c:axPos val="l"/>
        <c:numFmt formatCode="0%" sourceLinked="1"/>
        <c:majorTickMark val="out"/>
        <c:minorTickMark val="none"/>
        <c:tickLblPos val="nextTo"/>
        <c:crossAx val="18069350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Knowledge2017" panose="020B0506000000020004" pitchFamily="34" charset="0"/>
                <a:ea typeface="+mn-ea"/>
                <a:cs typeface="+mn-cs"/>
              </a:defRPr>
            </a:pPr>
            <a:r>
              <a:rPr lang="en-US">
                <a:solidFill>
                  <a:schemeClr val="bg1"/>
                </a:solidFill>
              </a:rPr>
              <a:t>Have</a:t>
            </a:r>
            <a:r>
              <a:rPr lang="en-US" baseline="0">
                <a:solidFill>
                  <a:schemeClr val="bg1"/>
                </a:solidFill>
              </a:rPr>
              <a:t> </a:t>
            </a:r>
            <a:r>
              <a:rPr lang="en-US">
                <a:solidFill>
                  <a:schemeClr val="bg1"/>
                </a:solidFill>
              </a:rPr>
              <a:t>Unbiased/Impartial Content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Knowledge2017" panose="020B0506000000020004" pitchFamily="34" charset="0"/>
              <a:ea typeface="+mn-ea"/>
              <a:cs typeface="+mn-cs"/>
            </a:defRPr>
          </a:pPr>
          <a:endParaRPr lang="en-US"/>
        </a:p>
      </c:txPr>
    </c:title>
    <c:autoTitleDeleted val="0"/>
    <c:plotArea>
      <c:layout/>
      <c:barChart>
        <c:barDir val="col"/>
        <c:grouping val="clustered"/>
        <c:varyColors val="0"/>
        <c:ser>
          <c:idx val="0"/>
          <c:order val="0"/>
          <c:tx>
            <c:strRef>
              <c:f>Sheet1!$A$3</c:f>
              <c:strCache>
                <c:ptCount val="1"/>
                <c:pt idx="0">
                  <c:v>Unbiased/impartial content</c:v>
                </c:pt>
              </c:strCache>
            </c:strRef>
          </c:tx>
          <c:spPr>
            <a:solidFill>
              <a:schemeClr val="bg1">
                <a:lumMod val="75000"/>
              </a:schemeClr>
            </a:solidFill>
            <a:ln>
              <a:noFill/>
            </a:ln>
            <a:effectLst/>
          </c:spPr>
          <c:invertIfNegative val="0"/>
          <c:dPt>
            <c:idx val="0"/>
            <c:invertIfNegative val="0"/>
            <c:bubble3D val="0"/>
            <c:spPr>
              <a:solidFill>
                <a:srgbClr val="FA6400"/>
              </a:solidFill>
              <a:ln>
                <a:noFill/>
              </a:ln>
              <a:effectLst/>
            </c:spPr>
            <c:extLst>
              <c:ext xmlns:c16="http://schemas.microsoft.com/office/drawing/2014/chart" uri="{C3380CC4-5D6E-409C-BE32-E72D297353CC}">
                <c16:uniqueId val="{00000001-3059-4EC9-A6F1-D385579C9257}"/>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Reuters</c:v>
                </c:pt>
                <c:pt idx="1">
                  <c:v>BBC</c:v>
                </c:pt>
                <c:pt idx="2">
                  <c:v>AP</c:v>
                </c:pt>
                <c:pt idx="3">
                  <c:v>The Economist</c:v>
                </c:pt>
                <c:pt idx="4">
                  <c:v>FT</c:v>
                </c:pt>
                <c:pt idx="5">
                  <c:v>Bloomberg</c:v>
                </c:pt>
                <c:pt idx="6">
                  <c:v>NYT</c:v>
                </c:pt>
                <c:pt idx="7">
                  <c:v>WSJ</c:v>
                </c:pt>
                <c:pt idx="8">
                  <c:v>Washington Post</c:v>
                </c:pt>
                <c:pt idx="9">
                  <c:v>CNN</c:v>
                </c:pt>
                <c:pt idx="10">
                  <c:v>CNBC</c:v>
                </c:pt>
                <c:pt idx="11">
                  <c:v>Forbes</c:v>
                </c:pt>
              </c:strCache>
            </c:strRef>
          </c:cat>
          <c:val>
            <c:numRef>
              <c:f>Sheet1!$B$3:$M$3</c:f>
              <c:numCache>
                <c:formatCode>0%</c:formatCode>
                <c:ptCount val="12"/>
                <c:pt idx="0">
                  <c:v>0.39</c:v>
                </c:pt>
                <c:pt idx="1">
                  <c:v>0.26</c:v>
                </c:pt>
                <c:pt idx="2">
                  <c:v>0.23</c:v>
                </c:pt>
                <c:pt idx="3">
                  <c:v>0.22</c:v>
                </c:pt>
                <c:pt idx="4">
                  <c:v>0.22</c:v>
                </c:pt>
                <c:pt idx="5">
                  <c:v>0.16</c:v>
                </c:pt>
                <c:pt idx="6">
                  <c:v>0.11</c:v>
                </c:pt>
                <c:pt idx="7">
                  <c:v>0.14000000000000001</c:v>
                </c:pt>
                <c:pt idx="8">
                  <c:v>0.13</c:v>
                </c:pt>
                <c:pt idx="9">
                  <c:v>0.09</c:v>
                </c:pt>
                <c:pt idx="10">
                  <c:v>0.1</c:v>
                </c:pt>
                <c:pt idx="11">
                  <c:v>0.09</c:v>
                </c:pt>
              </c:numCache>
            </c:numRef>
          </c:val>
          <c:extLst>
            <c:ext xmlns:c16="http://schemas.microsoft.com/office/drawing/2014/chart" uri="{C3380CC4-5D6E-409C-BE32-E72D297353CC}">
              <c16:uniqueId val="{00000002-3059-4EC9-A6F1-D385579C9257}"/>
            </c:ext>
          </c:extLst>
        </c:ser>
        <c:dLbls>
          <c:dLblPos val="outEnd"/>
          <c:showLegendKey val="0"/>
          <c:showVal val="1"/>
          <c:showCatName val="0"/>
          <c:showSerName val="0"/>
          <c:showPercent val="0"/>
          <c:showBubbleSize val="0"/>
        </c:dLbls>
        <c:gapWidth val="100"/>
        <c:overlap val="-27"/>
        <c:axId val="1888857119"/>
        <c:axId val="1888856639"/>
      </c:barChart>
      <c:catAx>
        <c:axId val="1888857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Knowledge2017" panose="020B0506000000020004" pitchFamily="34" charset="0"/>
                <a:ea typeface="+mn-ea"/>
                <a:cs typeface="+mn-cs"/>
              </a:defRPr>
            </a:pPr>
            <a:endParaRPr lang="en-US"/>
          </a:p>
        </c:txPr>
        <c:crossAx val="1888856639"/>
        <c:crosses val="autoZero"/>
        <c:auto val="1"/>
        <c:lblAlgn val="ctr"/>
        <c:lblOffset val="100"/>
        <c:noMultiLvlLbl val="0"/>
      </c:catAx>
      <c:valAx>
        <c:axId val="1888856639"/>
        <c:scaling>
          <c:orientation val="minMax"/>
        </c:scaling>
        <c:delete val="1"/>
        <c:axPos val="l"/>
        <c:numFmt formatCode="0%" sourceLinked="1"/>
        <c:majorTickMark val="none"/>
        <c:minorTickMark val="none"/>
        <c:tickLblPos val="nextTo"/>
        <c:crossAx val="18888571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6EAF3A-6AD5-D8A2-EDF5-B622F47D64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75D4792-7F6D-2CD9-F96E-055A78D65A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064F9E-5EE4-45B8-8815-2FA0B15CB9C7}" type="datetimeFigureOut">
              <a:rPr lang="en-US" smtClean="0"/>
              <a:t>3/26/2024</a:t>
            </a:fld>
            <a:endParaRPr lang="en-US"/>
          </a:p>
        </p:txBody>
      </p:sp>
      <p:sp>
        <p:nvSpPr>
          <p:cNvPr id="4" name="Footer Placeholder 3">
            <a:extLst>
              <a:ext uri="{FF2B5EF4-FFF2-40B4-BE49-F238E27FC236}">
                <a16:creationId xmlns:a16="http://schemas.microsoft.com/office/drawing/2014/main" id="{A48E775E-EE7F-0754-F1B7-87DCAB11DC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1935CF-5629-5E69-AB55-BD2B25CD52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EBAE8B-41B3-4DCD-B7CC-9A917C8199DB}" type="slidenum">
              <a:rPr lang="en-US" smtClean="0"/>
              <a:t>‹#›</a:t>
            </a:fld>
            <a:endParaRPr lang="en-US"/>
          </a:p>
        </p:txBody>
      </p:sp>
    </p:spTree>
    <p:extLst>
      <p:ext uri="{BB962C8B-B14F-4D97-AF65-F5344CB8AC3E}">
        <p14:creationId xmlns:p14="http://schemas.microsoft.com/office/powerpoint/2010/main" val="2077971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969F5A-2A13-4AA8-95DA-476792867EA4}"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4A2859-B01B-4384-AEB7-B755C7CFC28F}" type="slidenum">
              <a:rPr lang="en-US" smtClean="0"/>
              <a:t>‹#›</a:t>
            </a:fld>
            <a:endParaRPr lang="en-US"/>
          </a:p>
        </p:txBody>
      </p:sp>
    </p:spTree>
    <p:extLst>
      <p:ext uri="{BB962C8B-B14F-4D97-AF65-F5344CB8AC3E}">
        <p14:creationId xmlns:p14="http://schemas.microsoft.com/office/powerpoint/2010/main" val="3092988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180C8-6273-188A-A6C9-19B2271D7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83A18-7164-4FB0-9104-66E4E96A0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7CDB0-8A34-C2B4-653C-A10EDE1452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F73A8C-6300-2481-130B-3E1870919B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5F738-6AEC-BD47-95EC-082CE946B9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296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4A2859-B01B-4384-AEB7-B755C7CFC28F}" type="slidenum">
              <a:rPr lang="en-US" smtClean="0"/>
              <a:t>18</a:t>
            </a:fld>
            <a:endParaRPr lang="en-US"/>
          </a:p>
        </p:txBody>
      </p:sp>
    </p:spTree>
    <p:extLst>
      <p:ext uri="{BB962C8B-B14F-4D97-AF65-F5344CB8AC3E}">
        <p14:creationId xmlns:p14="http://schemas.microsoft.com/office/powerpoint/2010/main" val="1576727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latin typeface="Knowledge2017" panose="020B0506000000020004" pitchFamily="34" charset="0"/>
              </a:rPr>
              <a:t>To insert an image please select the icon within the </a:t>
            </a:r>
            <a:r>
              <a:rPr lang="en-US" sz="1200" b="0" i="0" err="1">
                <a:latin typeface="Knowledge2017" panose="020B0506000000020004" pitchFamily="34" charset="0"/>
              </a:rPr>
              <a:t>centre</a:t>
            </a:r>
            <a:r>
              <a:rPr lang="en-US" sz="1200" b="0" i="0">
                <a:latin typeface="Knowledge2017" panose="020B0506000000020004" pitchFamily="34" charset="0"/>
              </a:rPr>
              <a:t> of the frame.</a:t>
            </a:r>
          </a:p>
        </p:txBody>
      </p:sp>
      <p:sp>
        <p:nvSpPr>
          <p:cNvPr id="4" name="Slide Number Placeholder 3"/>
          <p:cNvSpPr>
            <a:spLocks noGrp="1"/>
          </p:cNvSpPr>
          <p:nvPr>
            <p:ph type="sldNum" sz="quarter" idx="5"/>
          </p:nvPr>
        </p:nvSpPr>
        <p:spPr/>
        <p:txBody>
          <a:bodyPr/>
          <a:lstStyle/>
          <a:p>
            <a:fld id="{44A5F738-6AEC-BD47-95EC-082CE946B984}" type="slidenum">
              <a:rPr lang="en-GB" smtClean="0"/>
              <a:t>20</a:t>
            </a:fld>
            <a:endParaRPr lang="en-GB"/>
          </a:p>
        </p:txBody>
      </p:sp>
    </p:spTree>
    <p:extLst>
      <p:ext uri="{BB962C8B-B14F-4D97-AF65-F5344CB8AC3E}">
        <p14:creationId xmlns:p14="http://schemas.microsoft.com/office/powerpoint/2010/main" val="2296168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C8067-825B-238A-DCD9-BD613B513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4EEF5-F69E-250C-1E8B-867E48684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12F1E-8C19-BB0D-5396-C1414DC084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54FB19-568A-92A3-5E76-5E37F5B442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E3FE9-B452-466C-A98B-641590FB5B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961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C8067-825B-238A-DCD9-BD613B513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4EEF5-F69E-250C-1E8B-867E48684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12F1E-8C19-BB0D-5396-C1414DC084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54FB19-568A-92A3-5E76-5E37F5B442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E3FE9-B452-466C-A98B-641590FB5B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960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latin typeface="Knowledge2017" panose="020B0506000000020004" pitchFamily="34" charset="0"/>
              </a:rPr>
              <a:t>To insert an image please select the icon within the </a:t>
            </a:r>
            <a:r>
              <a:rPr lang="en-US" sz="1200" b="0" i="0" err="1">
                <a:latin typeface="Knowledge2017" panose="020B0506000000020004" pitchFamily="34" charset="0"/>
              </a:rPr>
              <a:t>centre</a:t>
            </a:r>
            <a:r>
              <a:rPr lang="en-US" sz="1200" b="0" i="0">
                <a:latin typeface="Knowledge2017" panose="020B0506000000020004" pitchFamily="34" charset="0"/>
              </a:rPr>
              <a:t> of the frame.</a:t>
            </a:r>
          </a:p>
        </p:txBody>
      </p:sp>
      <p:sp>
        <p:nvSpPr>
          <p:cNvPr id="4" name="Slide Number Placeholder 3"/>
          <p:cNvSpPr>
            <a:spLocks noGrp="1"/>
          </p:cNvSpPr>
          <p:nvPr>
            <p:ph type="sldNum" sz="quarter" idx="5"/>
          </p:nvPr>
        </p:nvSpPr>
        <p:spPr/>
        <p:txBody>
          <a:bodyPr/>
          <a:lstStyle/>
          <a:p>
            <a:fld id="{44A5F738-6AEC-BD47-95EC-082CE946B984}" type="slidenum">
              <a:rPr lang="en-GB" smtClean="0"/>
              <a:t>24</a:t>
            </a:fld>
            <a:endParaRPr lang="en-GB"/>
          </a:p>
        </p:txBody>
      </p:sp>
    </p:spTree>
    <p:extLst>
      <p:ext uri="{BB962C8B-B14F-4D97-AF65-F5344CB8AC3E}">
        <p14:creationId xmlns:p14="http://schemas.microsoft.com/office/powerpoint/2010/main" val="2751062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73417-ADA2-44F6-AA5F-7E2A75EB7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159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73417-ADA2-44F6-AA5F-7E2A75EB75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961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5F738-6AEC-BD47-95EC-082CE946B984}" type="slidenum">
              <a:rPr kumimoji="0" lang="en-C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728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5F738-6AEC-BD47-95EC-082CE946B984}" type="slidenum">
              <a:rPr kumimoji="0" lang="en-C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855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sz="1050" spc="0" noProof="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36F7-0697-6840-99D9-A2976A7A25BA}"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3605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5F738-6AEC-BD47-95EC-082CE946B984}" type="slidenum">
              <a:rPr kumimoji="0" lang="en-C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09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latin typeface="Knowledge2017" panose="020B0506000000020004" pitchFamily="34" charset="0"/>
              </a:rPr>
              <a:t>To insert an image please select the icon within the </a:t>
            </a:r>
            <a:r>
              <a:rPr lang="en-US" sz="1200" b="0" i="0" err="1">
                <a:latin typeface="Knowledge2017" panose="020B0506000000020004" pitchFamily="34" charset="0"/>
              </a:rPr>
              <a:t>centre</a:t>
            </a:r>
            <a:r>
              <a:rPr lang="en-US" sz="1200" b="0" i="0">
                <a:latin typeface="Knowledge2017" panose="020B0506000000020004" pitchFamily="34" charset="0"/>
              </a:rPr>
              <a:t> of the frame.</a:t>
            </a:r>
          </a:p>
        </p:txBody>
      </p:sp>
      <p:sp>
        <p:nvSpPr>
          <p:cNvPr id="4" name="Slide Number Placeholder 3"/>
          <p:cNvSpPr>
            <a:spLocks noGrp="1"/>
          </p:cNvSpPr>
          <p:nvPr>
            <p:ph type="sldNum" sz="quarter" idx="5"/>
          </p:nvPr>
        </p:nvSpPr>
        <p:spPr/>
        <p:txBody>
          <a:bodyPr/>
          <a:lstStyle/>
          <a:p>
            <a:fld id="{44A5F738-6AEC-BD47-95EC-082CE946B984}" type="slidenum">
              <a:rPr lang="en-GB" smtClean="0"/>
              <a:t>32</a:t>
            </a:fld>
            <a:endParaRPr lang="en-GB"/>
          </a:p>
        </p:txBody>
      </p:sp>
    </p:spTree>
    <p:extLst>
      <p:ext uri="{BB962C8B-B14F-4D97-AF65-F5344CB8AC3E}">
        <p14:creationId xmlns:p14="http://schemas.microsoft.com/office/powerpoint/2010/main" val="2863027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44A5F738-6AEC-BD47-95EC-082CE946B984}" type="slidenum">
              <a:rPr lang="en-CA"/>
              <a:t>34</a:t>
            </a:fld>
            <a:endParaRPr lang="en-CA"/>
          </a:p>
        </p:txBody>
      </p:sp>
    </p:spTree>
    <p:extLst>
      <p:ext uri="{BB962C8B-B14F-4D97-AF65-F5344CB8AC3E}">
        <p14:creationId xmlns:p14="http://schemas.microsoft.com/office/powerpoint/2010/main" val="475285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5F738-6AEC-BD47-95EC-082CE946B984}" type="slidenum">
              <a:rPr kumimoji="0" lang="en-C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259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Knowledge2017 UltraLight"/>
                <a:ea typeface="+mn-ea"/>
                <a:cs typeface="+mn-cs"/>
              </a:rPr>
              <a:t>Q: Which of the following words or descriptions best describes Reuters?</a:t>
            </a:r>
            <a:endParaRPr kumimoji="0" lang="en-GB" sz="1200" b="0" i="0" u="none" strike="noStrike" kern="1200" cap="none" spc="0" normalizeH="0" baseline="0" noProof="0">
              <a:ln>
                <a:noFill/>
              </a:ln>
              <a:solidFill>
                <a:srgbClr val="404040"/>
              </a:solidFill>
              <a:effectLst/>
              <a:uLnTx/>
              <a:uFillTx/>
              <a:latin typeface="Knowledge2017 UltraLight"/>
              <a:ea typeface="+mn-ea"/>
              <a:cs typeface="+mn-cs"/>
            </a:endParaRPr>
          </a:p>
          <a:p>
            <a:endParaRPr lang="en-US"/>
          </a:p>
        </p:txBody>
      </p:sp>
      <p:sp>
        <p:nvSpPr>
          <p:cNvPr id="4" name="Slide Number Placeholder 3"/>
          <p:cNvSpPr>
            <a:spLocks noGrp="1"/>
          </p:cNvSpPr>
          <p:nvPr>
            <p:ph type="sldNum" sz="quarter" idx="5"/>
          </p:nvPr>
        </p:nvSpPr>
        <p:spPr/>
        <p:txBody>
          <a:bodyPr/>
          <a:lstStyle/>
          <a:p>
            <a:fld id="{2A60E41E-884F-45E0-B368-FC7D7D866EC3}" type="slidenum">
              <a:rPr lang="en-US" smtClean="0"/>
              <a:t>8</a:t>
            </a:fld>
            <a:endParaRPr lang="en-US"/>
          </a:p>
        </p:txBody>
      </p:sp>
    </p:spTree>
    <p:extLst>
      <p:ext uri="{BB962C8B-B14F-4D97-AF65-F5344CB8AC3E}">
        <p14:creationId xmlns:p14="http://schemas.microsoft.com/office/powerpoint/2010/main" val="4096528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605D9-A56C-CDC9-4A4C-52BB94E33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444A5-F23C-A294-FEF8-65E423792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98413-6234-D89F-1ABE-3B9666883D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latin typeface="Knowledge2017" panose="020B0506000000020004" pitchFamily="34" charset="0"/>
              </a:rPr>
              <a:t>To insert an image please select the icon within the </a:t>
            </a:r>
            <a:r>
              <a:rPr lang="en-US" sz="1200" b="0" i="0" err="1">
                <a:latin typeface="Knowledge2017" panose="020B0506000000020004" pitchFamily="34" charset="0"/>
              </a:rPr>
              <a:t>centre</a:t>
            </a:r>
            <a:r>
              <a:rPr lang="en-US" sz="1200" b="0" i="0">
                <a:latin typeface="Knowledge2017" panose="020B0506000000020004" pitchFamily="34" charset="0"/>
              </a:rPr>
              <a:t> of the frame.</a:t>
            </a:r>
          </a:p>
        </p:txBody>
      </p:sp>
      <p:sp>
        <p:nvSpPr>
          <p:cNvPr id="4" name="Slide Number Placeholder 3">
            <a:extLst>
              <a:ext uri="{FF2B5EF4-FFF2-40B4-BE49-F238E27FC236}">
                <a16:creationId xmlns:a16="http://schemas.microsoft.com/office/drawing/2014/main" id="{DB22D6C8-7506-0877-C886-2051053FCA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5F738-6AEC-BD47-95EC-082CE946B9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199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latin typeface="Knowledge2017" panose="020B0506000000020004" pitchFamily="34" charset="0"/>
              </a:rPr>
              <a:t>To insert an image please select the icon within the </a:t>
            </a:r>
            <a:r>
              <a:rPr lang="en-US" sz="1200" b="0" i="0" err="1">
                <a:latin typeface="Knowledge2017" panose="020B0506000000020004" pitchFamily="34" charset="0"/>
              </a:rPr>
              <a:t>centre</a:t>
            </a:r>
            <a:r>
              <a:rPr lang="en-US" sz="1200" b="0" i="0">
                <a:latin typeface="Knowledge2017" panose="020B0506000000020004" pitchFamily="34" charset="0"/>
              </a:rPr>
              <a:t> of the frame.</a:t>
            </a:r>
          </a:p>
        </p:txBody>
      </p:sp>
      <p:sp>
        <p:nvSpPr>
          <p:cNvPr id="4" name="Slide Number Placeholder 3"/>
          <p:cNvSpPr>
            <a:spLocks noGrp="1"/>
          </p:cNvSpPr>
          <p:nvPr>
            <p:ph type="sldNum" sz="quarter" idx="5"/>
          </p:nvPr>
        </p:nvSpPr>
        <p:spPr/>
        <p:txBody>
          <a:bodyPr/>
          <a:lstStyle/>
          <a:p>
            <a:fld id="{44A5F738-6AEC-BD47-95EC-082CE946B984}" type="slidenum">
              <a:rPr lang="en-GB" smtClean="0"/>
              <a:t>10</a:t>
            </a:fld>
            <a:endParaRPr lang="en-GB"/>
          </a:p>
        </p:txBody>
      </p:sp>
    </p:spTree>
    <p:extLst>
      <p:ext uri="{BB962C8B-B14F-4D97-AF65-F5344CB8AC3E}">
        <p14:creationId xmlns:p14="http://schemas.microsoft.com/office/powerpoint/2010/main" val="2549414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EC40E-2ACD-60D8-9DD4-97A01C0B9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9E61C-C2FA-799C-03EE-ADE4699D1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8B260-1A88-0652-4D94-26A318102E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latin typeface="Knowledge2017" panose="020B0506000000020004" pitchFamily="34" charset="0"/>
              </a:rPr>
              <a:t>To insert an image please select the icon within the </a:t>
            </a:r>
            <a:r>
              <a:rPr lang="en-US" sz="1200" b="0" i="0" err="1">
                <a:latin typeface="Knowledge2017" panose="020B0506000000020004" pitchFamily="34" charset="0"/>
              </a:rPr>
              <a:t>centre</a:t>
            </a:r>
            <a:r>
              <a:rPr lang="en-US" sz="1200" b="0" i="0">
                <a:latin typeface="Knowledge2017" panose="020B0506000000020004" pitchFamily="34" charset="0"/>
              </a:rPr>
              <a:t> of the frame.</a:t>
            </a:r>
          </a:p>
        </p:txBody>
      </p:sp>
      <p:sp>
        <p:nvSpPr>
          <p:cNvPr id="4" name="Slide Number Placeholder 3">
            <a:extLst>
              <a:ext uri="{FF2B5EF4-FFF2-40B4-BE49-F238E27FC236}">
                <a16:creationId xmlns:a16="http://schemas.microsoft.com/office/drawing/2014/main" id="{BBC2A6EB-8528-2CCA-486A-51C748AFDB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5F738-6AEC-BD47-95EC-082CE946B9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319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4A2859-B01B-4384-AEB7-B755C7CFC28F}" type="slidenum">
              <a:rPr lang="en-US" smtClean="0"/>
              <a:t>15</a:t>
            </a:fld>
            <a:endParaRPr lang="en-US"/>
          </a:p>
        </p:txBody>
      </p:sp>
    </p:spTree>
    <p:extLst>
      <p:ext uri="{BB962C8B-B14F-4D97-AF65-F5344CB8AC3E}">
        <p14:creationId xmlns:p14="http://schemas.microsoft.com/office/powerpoint/2010/main" val="1071585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5F738-6AEC-BD47-95EC-082CE946B9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697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E9DB-2830-E44E-ADBE-9A8BAF2F15DB}"/>
              </a:ext>
            </a:extLst>
          </p:cNvPr>
          <p:cNvSpPr>
            <a:spLocks noGrp="1"/>
          </p:cNvSpPr>
          <p:nvPr>
            <p:ph type="ctrTitle"/>
          </p:nvPr>
        </p:nvSpPr>
        <p:spPr>
          <a:xfrm>
            <a:off x="915778" y="3017520"/>
            <a:ext cx="6272784" cy="822960"/>
          </a:xfrm>
          <a:solidFill>
            <a:schemeClr val="accent3"/>
          </a:solidFill>
        </p:spPr>
        <p:txBody>
          <a:bodyPr lIns="182880" tIns="91440" anchor="ctr" anchorCtr="0"/>
          <a:lstStyle>
            <a:lvl1pPr algn="l">
              <a:lnSpc>
                <a:spcPct val="80000"/>
              </a:lnSpc>
              <a:defRPr sz="3600">
                <a:solidFill>
                  <a:schemeClr val="bg1"/>
                </a:solidFill>
              </a:defRPr>
            </a:lvl1pPr>
          </a:lstStyle>
          <a:p>
            <a:r>
              <a:rPr lang="en-US"/>
              <a:t>Click to edit Master title style</a:t>
            </a:r>
          </a:p>
        </p:txBody>
      </p:sp>
      <p:pic>
        <p:nvPicPr>
          <p:cNvPr id="6" name="Graphic 5">
            <a:extLst>
              <a:ext uri="{FF2B5EF4-FFF2-40B4-BE49-F238E27FC236}">
                <a16:creationId xmlns:a16="http://schemas.microsoft.com/office/drawing/2014/main" id="{CD712C99-017D-4C45-A064-456304E576C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14105" y="733647"/>
            <a:ext cx="2613834" cy="627320"/>
          </a:xfrm>
          <a:prstGeom prst="rect">
            <a:avLst/>
          </a:prstGeom>
        </p:spPr>
      </p:pic>
    </p:spTree>
    <p:extLst>
      <p:ext uri="{BB962C8B-B14F-4D97-AF65-F5344CB8AC3E}">
        <p14:creationId xmlns:p14="http://schemas.microsoft.com/office/powerpoint/2010/main" val="92016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gradFill>
          <a:gsLst>
            <a:gs pos="10000">
              <a:schemeClr val="tx1"/>
            </a:gs>
            <a:gs pos="100000">
              <a:schemeClr val="tx2"/>
            </a:gs>
          </a:gsLst>
          <a:lin ang="3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BCF3-E361-B842-9B5D-A507BE18640C}"/>
              </a:ext>
            </a:extLst>
          </p:cNvPr>
          <p:cNvSpPr>
            <a:spLocks noGrp="1"/>
          </p:cNvSpPr>
          <p:nvPr>
            <p:ph type="title" hasCustomPrompt="1"/>
          </p:nvPr>
        </p:nvSpPr>
        <p:spPr>
          <a:xfrm>
            <a:off x="904187" y="676210"/>
            <a:ext cx="5188269" cy="1325563"/>
          </a:xfrm>
        </p:spPr>
        <p:txBody>
          <a:bodyPr>
            <a:noAutofit/>
          </a:bodyPr>
          <a:lstStyle>
            <a:lvl1pPr>
              <a:defRPr sz="2400" cap="none" baseline="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78FEDA0-622A-944E-950D-411999CAC05C}"/>
              </a:ext>
            </a:extLst>
          </p:cNvPr>
          <p:cNvSpPr>
            <a:spLocks noGrp="1"/>
          </p:cNvSpPr>
          <p:nvPr>
            <p:ph type="ftr" sz="quarter" idx="10"/>
          </p:nvPr>
        </p:nvSpPr>
        <p:spPr/>
        <p:txBody>
          <a:bodyPr/>
          <a:lstStyle/>
          <a:p>
            <a:endParaRPr lang="en-US"/>
          </a:p>
        </p:txBody>
      </p:sp>
      <p:pic>
        <p:nvPicPr>
          <p:cNvPr id="5" name="Picture 4" descr="Text&#10;&#10;Description automatically generated with medium confidence">
            <a:extLst>
              <a:ext uri="{FF2B5EF4-FFF2-40B4-BE49-F238E27FC236}">
                <a16:creationId xmlns:a16="http://schemas.microsoft.com/office/drawing/2014/main" id="{396CE456-25C3-444B-9100-59206956521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9126" y="6370499"/>
            <a:ext cx="1136524" cy="307619"/>
          </a:xfrm>
          <a:prstGeom prst="rect">
            <a:avLst/>
          </a:prstGeom>
        </p:spPr>
      </p:pic>
    </p:spTree>
    <p:extLst>
      <p:ext uri="{BB962C8B-B14F-4D97-AF65-F5344CB8AC3E}">
        <p14:creationId xmlns:p14="http://schemas.microsoft.com/office/powerpoint/2010/main" val="235547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15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41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ew cover ver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D52364-D1F4-46D8-A8D8-3C1694874336}"/>
              </a:ext>
            </a:extLst>
          </p:cNvPr>
          <p:cNvPicPr>
            <a:picLocks noChangeAspect="1"/>
          </p:cNvPicPr>
          <p:nvPr userDrawn="1"/>
        </p:nvPicPr>
        <p:blipFill>
          <a:blip r:embed="rId2"/>
          <a:stretch>
            <a:fillRect/>
          </a:stretch>
        </p:blipFill>
        <p:spPr>
          <a:xfrm>
            <a:off x="692" y="0"/>
            <a:ext cx="12190615" cy="6858000"/>
          </a:xfrm>
          <a:prstGeom prst="rect">
            <a:avLst/>
          </a:prstGeom>
        </p:spPr>
      </p:pic>
      <p:sp>
        <p:nvSpPr>
          <p:cNvPr id="12" name="Picture Placeholder 4">
            <a:extLst>
              <a:ext uri="{FF2B5EF4-FFF2-40B4-BE49-F238E27FC236}">
                <a16:creationId xmlns:a16="http://schemas.microsoft.com/office/drawing/2014/main" id="{9935949D-B188-7F45-AC32-146BCF18AD45}"/>
              </a:ext>
            </a:extLst>
          </p:cNvPr>
          <p:cNvSpPr>
            <a:spLocks noGrp="1"/>
          </p:cNvSpPr>
          <p:nvPr>
            <p:ph type="pic" sz="quarter" idx="10" hasCustomPrompt="1"/>
          </p:nvPr>
        </p:nvSpPr>
        <p:spPr>
          <a:xfrm>
            <a:off x="0" y="0"/>
            <a:ext cx="12216384" cy="6858000"/>
          </a:xfrm>
          <a:prstGeom prst="rect">
            <a:avLst/>
          </a:prstGeom>
          <a:pattFill prst="pct5">
            <a:fgClr>
              <a:schemeClr val="accent2"/>
            </a:fgClr>
            <a:bgClr>
              <a:schemeClr val="bg1"/>
            </a:bgClr>
          </a:pattFill>
        </p:spPr>
        <p:txBody>
          <a:bodyPr tIns="2194560" anchor="t" anchorCtr="0"/>
          <a:lstStyle>
            <a:lvl1pPr marL="0" indent="0" algn="ctr">
              <a:buNone/>
              <a:defRPr sz="1600"/>
            </a:lvl1pPr>
          </a:lstStyle>
          <a:p>
            <a:r>
              <a:rPr lang="en-US"/>
              <a:t>DRAG AND DROP IMAGE</a:t>
            </a:r>
          </a:p>
        </p:txBody>
      </p:sp>
      <p:sp>
        <p:nvSpPr>
          <p:cNvPr id="10" name="Title 3">
            <a:extLst>
              <a:ext uri="{FF2B5EF4-FFF2-40B4-BE49-F238E27FC236}">
                <a16:creationId xmlns:a16="http://schemas.microsoft.com/office/drawing/2014/main" id="{B65A3366-D87F-CE4E-BDD8-4AD83F803413}"/>
              </a:ext>
            </a:extLst>
          </p:cNvPr>
          <p:cNvSpPr txBox="1">
            <a:spLocks/>
          </p:cNvSpPr>
          <p:nvPr userDrawn="1"/>
        </p:nvSpPr>
        <p:spPr>
          <a:xfrm>
            <a:off x="442913" y="6305296"/>
            <a:ext cx="3965299" cy="172855"/>
          </a:xfrm>
          <a:prstGeom prst="rect">
            <a:avLst/>
          </a:prstGeom>
        </p:spPr>
        <p:txBody>
          <a:bodyPr vert="horz" lIns="0" tIns="0" rIns="0" bIns="0" rtlCol="0" anchor="t">
            <a:noAutofit/>
          </a:bodyPr>
          <a:lstStyle>
            <a:lvl1pPr algn="l" defTabSz="914406" rtl="0" eaLnBrk="1" latinLnBrk="0" hangingPunct="1">
              <a:lnSpc>
                <a:spcPct val="80000"/>
              </a:lnSpc>
              <a:spcBef>
                <a:spcPct val="0"/>
              </a:spcBef>
              <a:buNone/>
              <a:defRPr sz="3992" b="1" i="0" kern="1200">
                <a:solidFill>
                  <a:schemeClr val="bg1"/>
                </a:solidFill>
                <a:latin typeface="Knowledge" charset="0"/>
                <a:ea typeface="Knowledge" charset="0"/>
                <a:cs typeface="Knowledge" charset="0"/>
              </a:defRPr>
            </a:lvl1pPr>
          </a:lstStyle>
          <a:p>
            <a:pPr marL="0" marR="0" lvl="0" indent="0" defTabSz="914406" rtl="0" eaLnBrk="1" fontAlgn="auto" latinLnBrk="0" hangingPunct="1">
              <a:lnSpc>
                <a:spcPct val="80000"/>
              </a:lnSpc>
              <a:spcBef>
                <a:spcPct val="0"/>
              </a:spcBef>
              <a:spcAft>
                <a:spcPts val="0"/>
              </a:spcAft>
              <a:buClrTx/>
              <a:buSzTx/>
              <a:buFontTx/>
              <a:buNone/>
              <a:tabLst/>
              <a:defRPr/>
            </a:pPr>
            <a:r>
              <a:rPr kumimoji="0" lang="en-GB" sz="1600" b="0" i="0" u="none" strike="noStrike" kern="1200" cap="none" spc="0" normalizeH="0" baseline="0" noProof="0">
                <a:ln>
                  <a:noFill/>
                </a:ln>
                <a:effectLst/>
                <a:uLnTx/>
                <a:uFillTx/>
                <a:latin typeface="Knowledge" panose="020B0506000000020004" pitchFamily="34" charset="0"/>
              </a:rPr>
              <a:t>THE</a:t>
            </a:r>
            <a:r>
              <a:rPr kumimoji="0" lang="en-GB" sz="1600" b="0" i="0" u="none" strike="noStrike" kern="1200" cap="none" spc="0" normalizeH="0" baseline="0" noProof="0">
                <a:ln>
                  <a:noFill/>
                </a:ln>
                <a:effectLst/>
                <a:uLnTx/>
                <a:uFillTx/>
                <a:latin typeface="Knowledge" panose="020B0506000000020004" pitchFamily="34" charset="0"/>
                <a:ea typeface="Knowledge2017" charset="0"/>
                <a:cs typeface="Knowledge2017" charset="0"/>
              </a:rPr>
              <a:t> REAL WORLD IN REAL TIME </a:t>
            </a:r>
            <a:r>
              <a:rPr kumimoji="0" lang="en-US" sz="1600" b="0" i="0" u="none" strike="noStrike" kern="1200" cap="none" spc="0" normalizeH="0" baseline="0" noProof="0">
                <a:ln>
                  <a:noFill/>
                </a:ln>
                <a:effectLst/>
                <a:uLnTx/>
                <a:uFillTx/>
                <a:latin typeface="Knowledge Medium" panose="020B0506000000020004" pitchFamily="34" charset="0"/>
                <a:ea typeface="Knowledge2017" charset="0"/>
                <a:cs typeface="Knowledge2017" charset="0"/>
              </a:rPr>
              <a:t>™</a:t>
            </a:r>
            <a:endParaRPr kumimoji="0" lang="en-GB" sz="1600" b="0" i="0" u="none" strike="noStrike" kern="1200" cap="none" spc="0" normalizeH="0" baseline="0" noProof="0">
              <a:ln>
                <a:noFill/>
              </a:ln>
              <a:effectLst/>
              <a:uLnTx/>
              <a:uFillTx/>
              <a:latin typeface="Knowledge" panose="020B0506000000020004" pitchFamily="34" charset="0"/>
              <a:ea typeface="Knowledge2017" charset="0"/>
              <a:cs typeface="Knowledge2017" charset="0"/>
            </a:endParaRPr>
          </a:p>
        </p:txBody>
      </p:sp>
      <p:pic>
        <p:nvPicPr>
          <p:cNvPr id="13" name="Graphic 12">
            <a:extLst>
              <a:ext uri="{FF2B5EF4-FFF2-40B4-BE49-F238E27FC236}">
                <a16:creationId xmlns:a16="http://schemas.microsoft.com/office/drawing/2014/main" id="{5FCF8160-06F8-4E7D-877A-99385C76224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4105" y="733647"/>
            <a:ext cx="2613834" cy="627320"/>
          </a:xfrm>
          <a:prstGeom prst="rect">
            <a:avLst/>
          </a:prstGeom>
        </p:spPr>
      </p:pic>
      <p:sp>
        <p:nvSpPr>
          <p:cNvPr id="18" name="Title 1">
            <a:extLst>
              <a:ext uri="{FF2B5EF4-FFF2-40B4-BE49-F238E27FC236}">
                <a16:creationId xmlns:a16="http://schemas.microsoft.com/office/drawing/2014/main" id="{8D6DA999-2D4C-4264-861D-0C211AFB9BFC}"/>
              </a:ext>
            </a:extLst>
          </p:cNvPr>
          <p:cNvSpPr txBox="1">
            <a:spLocks/>
          </p:cNvSpPr>
          <p:nvPr userDrawn="1"/>
        </p:nvSpPr>
        <p:spPr>
          <a:xfrm>
            <a:off x="720725" y="3017838"/>
            <a:ext cx="6534840" cy="822325"/>
          </a:xfrm>
          <a:prstGeom prst="rect">
            <a:avLst/>
          </a:prstGeom>
          <a:solidFill>
            <a:srgbClr val="FA6400"/>
          </a:solidFill>
        </p:spPr>
        <p:txBody>
          <a:bodyPr vert="horz" lIns="182880" tIns="91440" rIns="0" bIns="0" rtlCol="0" anchor="ctr" anchorCtr="0">
            <a:noAutofit/>
          </a:bodyPr>
          <a:lstStyle>
            <a:lvl1pPr algn="l" defTabSz="914400" rtl="0" eaLnBrk="1" latinLnBrk="0" hangingPunct="1">
              <a:lnSpc>
                <a:spcPct val="80000"/>
              </a:lnSpc>
              <a:spcBef>
                <a:spcPct val="0"/>
              </a:spcBef>
              <a:buNone/>
              <a:defRPr sz="3600" b="1" i="0" kern="1200" cap="none"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Knowledge2017"/>
                <a:ea typeface="+mj-ea"/>
                <a:cs typeface="+mj-cs"/>
              </a:rPr>
              <a:t>Reuters &amp; [insert brand name]</a:t>
            </a:r>
          </a:p>
        </p:txBody>
      </p:sp>
    </p:spTree>
    <p:extLst>
      <p:ext uri="{BB962C8B-B14F-4D97-AF65-F5344CB8AC3E}">
        <p14:creationId xmlns:p14="http://schemas.microsoft.com/office/powerpoint/2010/main" val="725912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0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3-Columns">
    <p:spTree>
      <p:nvGrpSpPr>
        <p:cNvPr id="1" name=""/>
        <p:cNvGrpSpPr/>
        <p:nvPr/>
      </p:nvGrpSpPr>
      <p:grpSpPr>
        <a:xfrm>
          <a:off x="0" y="0"/>
          <a:ext cx="0" cy="0"/>
          <a:chOff x="0" y="0"/>
          <a:chExt cx="0" cy="0"/>
        </a:xfrm>
      </p:grpSpPr>
      <p:sp>
        <p:nvSpPr>
          <p:cNvPr id="10" name="Body">
            <a:extLst>
              <a:ext uri="{FF2B5EF4-FFF2-40B4-BE49-F238E27FC236}">
                <a16:creationId xmlns:a16="http://schemas.microsoft.com/office/drawing/2014/main" id="{64B818C4-30D5-8145-8683-12EB2BED69CE}"/>
              </a:ext>
            </a:extLst>
          </p:cNvPr>
          <p:cNvSpPr>
            <a:spLocks noGrp="1"/>
          </p:cNvSpPr>
          <p:nvPr>
            <p:ph type="body" sz="quarter" idx="11"/>
          </p:nvPr>
        </p:nvSpPr>
        <p:spPr>
          <a:xfrm>
            <a:off x="448057" y="1293546"/>
            <a:ext cx="8202168" cy="470898"/>
          </a:xfrm>
        </p:spPr>
        <p:txBody>
          <a:bodyPr wrap="square">
            <a:spAutoFit/>
          </a:bodyPr>
          <a:lstStyle>
            <a:lvl1pPr>
              <a:defRPr sz="2400" b="0" i="0">
                <a:latin typeface="Knowledge2017 UltraLight" panose="020B0506040000020004" pitchFamily="34" charset="0"/>
              </a:defRPr>
            </a:lvl1pPr>
          </a:lstStyle>
          <a:p>
            <a:pPr lvl="0"/>
            <a:r>
              <a:rPr lang="en-US"/>
              <a:t>Click to edit Master text styles</a:t>
            </a:r>
          </a:p>
        </p:txBody>
      </p:sp>
      <p:sp>
        <p:nvSpPr>
          <p:cNvPr id="7" name="Title">
            <a:extLst>
              <a:ext uri="{FF2B5EF4-FFF2-40B4-BE49-F238E27FC236}">
                <a16:creationId xmlns:a16="http://schemas.microsoft.com/office/drawing/2014/main" id="{45E3676F-456D-1447-AB8B-BAF64FA20397}"/>
              </a:ext>
            </a:extLst>
          </p:cNvPr>
          <p:cNvSpPr>
            <a:spLocks noGrp="1"/>
          </p:cNvSpPr>
          <p:nvPr>
            <p:ph type="title" hasCustomPrompt="1"/>
          </p:nvPr>
        </p:nvSpPr>
        <p:spPr>
          <a:xfrm>
            <a:off x="448056" y="987552"/>
            <a:ext cx="8204574" cy="332399"/>
          </a:xfrm>
        </p:spPr>
        <p:txBody>
          <a:bodyPr/>
          <a:lstStyle>
            <a:lvl1pPr>
              <a:defRPr b="1"/>
            </a:lvl1pPr>
          </a:lstStyle>
          <a:p>
            <a:r>
              <a:rPr lang="en-US"/>
              <a:t>CLICK TO EDIT MASTER TITLE STYLE</a:t>
            </a:r>
          </a:p>
        </p:txBody>
      </p:sp>
      <p:sp>
        <p:nvSpPr>
          <p:cNvPr id="40" name="Content Placeholder 2">
            <a:extLst>
              <a:ext uri="{FF2B5EF4-FFF2-40B4-BE49-F238E27FC236}">
                <a16:creationId xmlns:a16="http://schemas.microsoft.com/office/drawing/2014/main" id="{A80F58DC-46A6-3648-A758-1B9FA643534F}"/>
              </a:ext>
            </a:extLst>
          </p:cNvPr>
          <p:cNvSpPr>
            <a:spLocks noGrp="1"/>
          </p:cNvSpPr>
          <p:nvPr>
            <p:ph sz="quarter" idx="12" hasCustomPrompt="1"/>
          </p:nvPr>
        </p:nvSpPr>
        <p:spPr>
          <a:xfrm>
            <a:off x="448056" y="2339975"/>
            <a:ext cx="11365992" cy="3482975"/>
          </a:xfrm>
        </p:spPr>
        <p:txBody>
          <a:bodyPr numCol="3" spcCol="274320"/>
          <a:lstStyle>
            <a:lvl1pPr>
              <a:defRPr b="1"/>
            </a:lvl1pPr>
            <a:lvl2pPr marL="9525" indent="0">
              <a:buFontTx/>
              <a:buNone/>
              <a:tabLst/>
              <a:defRPr/>
            </a:lvl2pPr>
            <a:lvl3pPr marL="219075" indent="-219075">
              <a:tabLst/>
              <a:defRPr/>
            </a:lvl3pPr>
            <a:lvl4pPr marL="460375" indent="-230188">
              <a:tabLst/>
              <a:defRPr/>
            </a:lvl4pPr>
            <a:lvl5pPr marL="690563" indent="-23018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56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52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Divider Slide_Image Upload">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6E05ADD-205C-C5DD-939B-85EEC0340C33}"/>
              </a:ext>
            </a:extLst>
          </p:cNvPr>
          <p:cNvSpPr>
            <a:spLocks noGrp="1"/>
          </p:cNvSpPr>
          <p:nvPr>
            <p:ph type="pic" sz="quarter" idx="14"/>
          </p:nvPr>
        </p:nvSpPr>
        <p:spPr>
          <a:xfrm>
            <a:off x="0" y="0"/>
            <a:ext cx="12192000" cy="6858000"/>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2" name="Title 1">
            <a:extLst>
              <a:ext uri="{FF2B5EF4-FFF2-40B4-BE49-F238E27FC236}">
                <a16:creationId xmlns:a16="http://schemas.microsoft.com/office/drawing/2014/main" id="{11D1E9DB-2830-E44E-ADBE-9A8BAF2F15DB}"/>
              </a:ext>
            </a:extLst>
          </p:cNvPr>
          <p:cNvSpPr>
            <a:spLocks noGrp="1"/>
          </p:cNvSpPr>
          <p:nvPr>
            <p:ph type="ctrTitle" hasCustomPrompt="1"/>
          </p:nvPr>
        </p:nvSpPr>
        <p:spPr>
          <a:xfrm>
            <a:off x="915776" y="3017520"/>
            <a:ext cx="4265824" cy="822960"/>
          </a:xfrm>
          <a:prstGeom prst="rect">
            <a:avLst/>
          </a:prstGeom>
          <a:solidFill>
            <a:schemeClr val="accent3"/>
          </a:solidFill>
          <a:ln>
            <a:noFill/>
          </a:ln>
        </p:spPr>
        <p:txBody>
          <a:bodyPr lIns="182880" tIns="91440" anchor="ctr" anchorCtr="0"/>
          <a:lstStyle>
            <a:lvl1pPr algn="l">
              <a:lnSpc>
                <a:spcPct val="80000"/>
              </a:lnSpc>
              <a:defRPr sz="3600">
                <a:solidFill>
                  <a:schemeClr val="bg1"/>
                </a:solidFill>
              </a:defRPr>
            </a:lvl1pPr>
          </a:lstStyle>
          <a:p>
            <a:r>
              <a:rPr lang="en-US"/>
              <a:t>Divider Slide</a:t>
            </a:r>
          </a:p>
        </p:txBody>
      </p:sp>
    </p:spTree>
    <p:extLst>
      <p:ext uri="{BB962C8B-B14F-4D97-AF65-F5344CB8AC3E}">
        <p14:creationId xmlns:p14="http://schemas.microsoft.com/office/powerpoint/2010/main" val="156398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65000"/>
          </a:schemeClr>
        </a:solidFill>
        <a:effectLst/>
      </p:bgPr>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7A18D38E-D0FE-4E04-9251-AB13281E512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11002" y="681907"/>
            <a:ext cx="2700000" cy="730799"/>
          </a:xfrm>
          <a:prstGeom prst="rect">
            <a:avLst/>
          </a:prstGeom>
        </p:spPr>
      </p:pic>
      <p:sp>
        <p:nvSpPr>
          <p:cNvPr id="2" name="Title 1">
            <a:extLst>
              <a:ext uri="{FF2B5EF4-FFF2-40B4-BE49-F238E27FC236}">
                <a16:creationId xmlns:a16="http://schemas.microsoft.com/office/drawing/2014/main" id="{11D1E9DB-2830-E44E-ADBE-9A8BAF2F15DB}"/>
              </a:ext>
            </a:extLst>
          </p:cNvPr>
          <p:cNvSpPr>
            <a:spLocks noGrp="1"/>
          </p:cNvSpPr>
          <p:nvPr>
            <p:ph type="ctrTitle"/>
          </p:nvPr>
        </p:nvSpPr>
        <p:spPr>
          <a:xfrm>
            <a:off x="915778" y="3017520"/>
            <a:ext cx="6272784" cy="822960"/>
          </a:xfrm>
          <a:prstGeom prst="rect">
            <a:avLst/>
          </a:prstGeom>
          <a:solidFill>
            <a:schemeClr val="accent3"/>
          </a:solidFill>
        </p:spPr>
        <p:txBody>
          <a:bodyPr lIns="182880" tIns="91440" anchor="ctr" anchorCtr="0"/>
          <a:lstStyle>
            <a:lvl1pPr algn="l">
              <a:lnSpc>
                <a:spcPct val="80000"/>
              </a:lnSpc>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0045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_Image Upload">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61F1D2B6-0755-C75A-55E0-9664852C6289}"/>
              </a:ext>
            </a:extLst>
          </p:cNvPr>
          <p:cNvSpPr>
            <a:spLocks noGrp="1"/>
          </p:cNvSpPr>
          <p:nvPr>
            <p:ph type="pic" sz="quarter" idx="14"/>
          </p:nvPr>
        </p:nvSpPr>
        <p:spPr>
          <a:xfrm>
            <a:off x="0" y="0"/>
            <a:ext cx="12192000" cy="6858000"/>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pic>
        <p:nvPicPr>
          <p:cNvPr id="4" name="Picture 3" descr="Text&#10;&#10;Description automatically generated with medium confidence">
            <a:extLst>
              <a:ext uri="{FF2B5EF4-FFF2-40B4-BE49-F238E27FC236}">
                <a16:creationId xmlns:a16="http://schemas.microsoft.com/office/drawing/2014/main" id="{7A18D38E-D0FE-4E04-9251-AB13281E512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11002" y="681907"/>
            <a:ext cx="2700000" cy="730799"/>
          </a:xfrm>
          <a:prstGeom prst="rect">
            <a:avLst/>
          </a:prstGeom>
        </p:spPr>
      </p:pic>
      <p:sp>
        <p:nvSpPr>
          <p:cNvPr id="2" name="Title 1">
            <a:extLst>
              <a:ext uri="{FF2B5EF4-FFF2-40B4-BE49-F238E27FC236}">
                <a16:creationId xmlns:a16="http://schemas.microsoft.com/office/drawing/2014/main" id="{11D1E9DB-2830-E44E-ADBE-9A8BAF2F15DB}"/>
              </a:ext>
            </a:extLst>
          </p:cNvPr>
          <p:cNvSpPr>
            <a:spLocks noGrp="1"/>
          </p:cNvSpPr>
          <p:nvPr>
            <p:ph type="ctrTitle"/>
          </p:nvPr>
        </p:nvSpPr>
        <p:spPr>
          <a:xfrm>
            <a:off x="915778" y="3017520"/>
            <a:ext cx="6272784" cy="822960"/>
          </a:xfrm>
          <a:prstGeom prst="rect">
            <a:avLst/>
          </a:prstGeom>
          <a:solidFill>
            <a:schemeClr val="accent3"/>
          </a:solidFill>
        </p:spPr>
        <p:txBody>
          <a:bodyPr lIns="182880" tIns="91440" anchor="ctr" anchorCtr="0"/>
          <a:lstStyle>
            <a:lvl1pPr algn="l">
              <a:lnSpc>
                <a:spcPct val="80000"/>
              </a:lnSpc>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2685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Slide_Image Upload">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6E05ADD-205C-C5DD-939B-85EEC0340C33}"/>
              </a:ext>
            </a:extLst>
          </p:cNvPr>
          <p:cNvSpPr>
            <a:spLocks noGrp="1"/>
          </p:cNvSpPr>
          <p:nvPr>
            <p:ph type="pic" sz="quarter" idx="14"/>
          </p:nvPr>
        </p:nvSpPr>
        <p:spPr>
          <a:xfrm>
            <a:off x="0" y="0"/>
            <a:ext cx="12192000" cy="6858000"/>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2" name="Title 1">
            <a:extLst>
              <a:ext uri="{FF2B5EF4-FFF2-40B4-BE49-F238E27FC236}">
                <a16:creationId xmlns:a16="http://schemas.microsoft.com/office/drawing/2014/main" id="{11D1E9DB-2830-E44E-ADBE-9A8BAF2F15DB}"/>
              </a:ext>
            </a:extLst>
          </p:cNvPr>
          <p:cNvSpPr>
            <a:spLocks noGrp="1"/>
          </p:cNvSpPr>
          <p:nvPr>
            <p:ph type="ctrTitle" hasCustomPrompt="1"/>
          </p:nvPr>
        </p:nvSpPr>
        <p:spPr>
          <a:xfrm>
            <a:off x="915776" y="3017520"/>
            <a:ext cx="4265824" cy="822960"/>
          </a:xfrm>
          <a:prstGeom prst="rect">
            <a:avLst/>
          </a:prstGeom>
          <a:solidFill>
            <a:schemeClr val="accent3"/>
          </a:solidFill>
          <a:ln>
            <a:noFill/>
          </a:ln>
        </p:spPr>
        <p:txBody>
          <a:bodyPr lIns="182880" tIns="91440" anchor="ctr" anchorCtr="0"/>
          <a:lstStyle>
            <a:lvl1pPr algn="l">
              <a:lnSpc>
                <a:spcPct val="80000"/>
              </a:lnSpc>
              <a:defRPr sz="3600">
                <a:solidFill>
                  <a:schemeClr val="bg1"/>
                </a:solidFill>
              </a:defRPr>
            </a:lvl1pPr>
          </a:lstStyle>
          <a:p>
            <a:r>
              <a:rPr lang="en-US"/>
              <a:t>Divider Slide</a:t>
            </a:r>
          </a:p>
        </p:txBody>
      </p:sp>
    </p:spTree>
    <p:extLst>
      <p:ext uri="{BB962C8B-B14F-4D97-AF65-F5344CB8AC3E}">
        <p14:creationId xmlns:p14="http://schemas.microsoft.com/office/powerpoint/2010/main" val="208249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E9DB-2830-E44E-ADBE-9A8BAF2F15DB}"/>
              </a:ext>
            </a:extLst>
          </p:cNvPr>
          <p:cNvSpPr>
            <a:spLocks noGrp="1"/>
          </p:cNvSpPr>
          <p:nvPr>
            <p:ph type="ctrTitle" hasCustomPrompt="1"/>
          </p:nvPr>
        </p:nvSpPr>
        <p:spPr>
          <a:xfrm>
            <a:off x="915776" y="3017520"/>
            <a:ext cx="4265824" cy="822960"/>
          </a:xfrm>
          <a:solidFill>
            <a:schemeClr val="accent3"/>
          </a:solidFill>
          <a:ln>
            <a:noFill/>
          </a:ln>
        </p:spPr>
        <p:txBody>
          <a:bodyPr lIns="182880" tIns="91440" anchor="ctr" anchorCtr="0"/>
          <a:lstStyle>
            <a:lvl1pPr algn="l">
              <a:lnSpc>
                <a:spcPct val="80000"/>
              </a:lnSpc>
              <a:defRPr sz="3600">
                <a:solidFill>
                  <a:schemeClr val="bg1"/>
                </a:solidFill>
              </a:defRPr>
            </a:lvl1pPr>
          </a:lstStyle>
          <a:p>
            <a:r>
              <a:rPr lang="en-US"/>
              <a:t>Divider Slide</a:t>
            </a:r>
          </a:p>
        </p:txBody>
      </p:sp>
      <p:pic>
        <p:nvPicPr>
          <p:cNvPr id="4" name="Graphic 3">
            <a:extLst>
              <a:ext uri="{FF2B5EF4-FFF2-40B4-BE49-F238E27FC236}">
                <a16:creationId xmlns:a16="http://schemas.microsoft.com/office/drawing/2014/main" id="{FD2C5E1A-F218-F440-90D6-F507BBA6B0D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8051" y="6413500"/>
            <a:ext cx="1097280" cy="263347"/>
          </a:xfrm>
          <a:prstGeom prst="rect">
            <a:avLst/>
          </a:prstGeom>
        </p:spPr>
      </p:pic>
    </p:spTree>
    <p:extLst>
      <p:ext uri="{BB962C8B-B14F-4D97-AF65-F5344CB8AC3E}">
        <p14:creationId xmlns:p14="http://schemas.microsoft.com/office/powerpoint/2010/main" val="2422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Intro Slide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BCF3-E361-B842-9B5D-A507BE18640C}"/>
              </a:ext>
            </a:extLst>
          </p:cNvPr>
          <p:cNvSpPr>
            <a:spLocks noGrp="1"/>
          </p:cNvSpPr>
          <p:nvPr>
            <p:ph type="title" hasCustomPrompt="1"/>
          </p:nvPr>
        </p:nvSpPr>
        <p:spPr>
          <a:xfrm>
            <a:off x="904187" y="676210"/>
            <a:ext cx="4975618" cy="579935"/>
          </a:xfrm>
          <a:prstGeom prst="rect">
            <a:avLst/>
          </a:prstGeom>
        </p:spPr>
        <p:txBody>
          <a:bodyPr>
            <a:noAutofit/>
          </a:bodyPr>
          <a:lstStyle>
            <a:lvl1pPr>
              <a:defRPr sz="2400" cap="none"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44748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Intro Slide_White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BCF3-E361-B842-9B5D-A507BE18640C}"/>
              </a:ext>
            </a:extLst>
          </p:cNvPr>
          <p:cNvSpPr>
            <a:spLocks noGrp="1"/>
          </p:cNvSpPr>
          <p:nvPr>
            <p:ph type="title" hasCustomPrompt="1"/>
          </p:nvPr>
        </p:nvSpPr>
        <p:spPr>
          <a:xfrm>
            <a:off x="904187" y="676210"/>
            <a:ext cx="4975618" cy="1325563"/>
          </a:xfrm>
          <a:prstGeom prst="rect">
            <a:avLst/>
          </a:prstGeom>
        </p:spPr>
        <p:txBody>
          <a:bodyPr>
            <a:noAutofit/>
          </a:bodyPr>
          <a:lstStyle>
            <a:lvl1pPr>
              <a:defRPr sz="2400" cap="none"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14134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Intro Slide_Black">
    <p:bg>
      <p:bgPr>
        <a:gradFill>
          <a:gsLst>
            <a:gs pos="10000">
              <a:schemeClr val="tx1"/>
            </a:gs>
            <a:gs pos="100000">
              <a:schemeClr val="tx2"/>
            </a:gs>
          </a:gsLst>
          <a:lin ang="3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BCF3-E361-B842-9B5D-A507BE18640C}"/>
              </a:ext>
            </a:extLst>
          </p:cNvPr>
          <p:cNvSpPr>
            <a:spLocks noGrp="1"/>
          </p:cNvSpPr>
          <p:nvPr>
            <p:ph type="title" hasCustomPrompt="1"/>
          </p:nvPr>
        </p:nvSpPr>
        <p:spPr>
          <a:xfrm>
            <a:off x="904187" y="676210"/>
            <a:ext cx="5188269" cy="1325563"/>
          </a:xfrm>
          <a:prstGeom prst="rect">
            <a:avLst/>
          </a:prstGeom>
        </p:spPr>
        <p:txBody>
          <a:bodyPr>
            <a:noAutofit/>
          </a:bodyPr>
          <a:lstStyle>
            <a:lvl1pPr>
              <a:defRPr sz="2400" cap="none" baseline="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18601E39-E420-17BE-9092-EF4CECA7677B}"/>
              </a:ext>
            </a:extLst>
          </p:cNvPr>
          <p:cNvSpPr/>
          <p:nvPr userDrawn="1"/>
        </p:nvSpPr>
        <p:spPr>
          <a:xfrm>
            <a:off x="0" y="6174000"/>
            <a:ext cx="12192000" cy="684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TextBox 6">
            <a:extLst>
              <a:ext uri="{FF2B5EF4-FFF2-40B4-BE49-F238E27FC236}">
                <a16:creationId xmlns:a16="http://schemas.microsoft.com/office/drawing/2014/main" id="{DA960B4F-641A-6EDF-0DF3-77B60F4D7423}"/>
              </a:ext>
            </a:extLst>
          </p:cNvPr>
          <p:cNvSpPr txBox="1"/>
          <p:nvPr userDrawn="1"/>
        </p:nvSpPr>
        <p:spPr>
          <a:xfrm>
            <a:off x="9261319" y="6380817"/>
            <a:ext cx="2772598" cy="276999"/>
          </a:xfrm>
          <a:prstGeom prst="rect">
            <a:avLst/>
          </a:prstGeom>
          <a:noFill/>
        </p:spPr>
        <p:txBody>
          <a:bodyPr wrap="square" rtlCol="0" anchor="ctr">
            <a:spAutoFit/>
          </a:bodyPr>
          <a:lstStyle/>
          <a:p>
            <a:pPr algn="r"/>
            <a:fld id="{A9060265-6227-F544-9B30-D75735A20BF5}" type="slidenum">
              <a:rPr lang="en-US" sz="1200" b="0" i="0" smtClean="0">
                <a:solidFill>
                  <a:schemeClr val="tx2"/>
                </a:solidFill>
                <a:latin typeface="Knowledge2017" panose="020B0506000000020004" pitchFamily="34" charset="0"/>
              </a:rPr>
              <a:pPr algn="r"/>
              <a:t>‹#›</a:t>
            </a:fld>
            <a:endParaRPr lang="en-US" sz="1200" b="0" i="0">
              <a:solidFill>
                <a:schemeClr val="tx2"/>
              </a:solidFill>
              <a:latin typeface="Knowledge2017" panose="020B0506000000020004" pitchFamily="34" charset="0"/>
            </a:endParaRPr>
          </a:p>
        </p:txBody>
      </p:sp>
      <p:pic>
        <p:nvPicPr>
          <p:cNvPr id="10" name="Picture 9" descr="A picture containing graphical user interface&#10;&#10;Description automatically generated">
            <a:extLst>
              <a:ext uri="{FF2B5EF4-FFF2-40B4-BE49-F238E27FC236}">
                <a16:creationId xmlns:a16="http://schemas.microsoft.com/office/drawing/2014/main" id="{07A390B4-F164-DEB5-1FF5-B57836426D1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15908" y="6369701"/>
            <a:ext cx="1128257" cy="304712"/>
          </a:xfrm>
          <a:prstGeom prst="rect">
            <a:avLst/>
          </a:prstGeom>
        </p:spPr>
      </p:pic>
    </p:spTree>
    <p:extLst>
      <p:ext uri="{BB962C8B-B14F-4D97-AF65-F5344CB8AC3E}">
        <p14:creationId xmlns:p14="http://schemas.microsoft.com/office/powerpoint/2010/main" val="36896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tro Slide_Image Upload">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C2A0B69E-2D5A-85AB-6DD4-70229D09C41F}"/>
              </a:ext>
            </a:extLst>
          </p:cNvPr>
          <p:cNvSpPr>
            <a:spLocks noGrp="1"/>
          </p:cNvSpPr>
          <p:nvPr>
            <p:ph type="pic" sz="quarter" idx="14"/>
          </p:nvPr>
        </p:nvSpPr>
        <p:spPr>
          <a:xfrm>
            <a:off x="0" y="-1"/>
            <a:ext cx="12192000" cy="6169517"/>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6" name="Rectangle 5">
            <a:extLst>
              <a:ext uri="{FF2B5EF4-FFF2-40B4-BE49-F238E27FC236}">
                <a16:creationId xmlns:a16="http://schemas.microsoft.com/office/drawing/2014/main" id="{18601E39-E420-17BE-9092-EF4CECA7677B}"/>
              </a:ext>
            </a:extLst>
          </p:cNvPr>
          <p:cNvSpPr/>
          <p:nvPr userDrawn="1"/>
        </p:nvSpPr>
        <p:spPr>
          <a:xfrm>
            <a:off x="0" y="6174000"/>
            <a:ext cx="12192000" cy="684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TextBox 6">
            <a:extLst>
              <a:ext uri="{FF2B5EF4-FFF2-40B4-BE49-F238E27FC236}">
                <a16:creationId xmlns:a16="http://schemas.microsoft.com/office/drawing/2014/main" id="{DA960B4F-641A-6EDF-0DF3-77B60F4D7423}"/>
              </a:ext>
            </a:extLst>
          </p:cNvPr>
          <p:cNvSpPr txBox="1"/>
          <p:nvPr userDrawn="1"/>
        </p:nvSpPr>
        <p:spPr>
          <a:xfrm>
            <a:off x="9261319" y="6380817"/>
            <a:ext cx="2772598" cy="276999"/>
          </a:xfrm>
          <a:prstGeom prst="rect">
            <a:avLst/>
          </a:prstGeom>
          <a:noFill/>
        </p:spPr>
        <p:txBody>
          <a:bodyPr wrap="square" rtlCol="0" anchor="ctr">
            <a:spAutoFit/>
          </a:bodyPr>
          <a:lstStyle/>
          <a:p>
            <a:pPr algn="r"/>
            <a:fld id="{A9060265-6227-F544-9B30-D75735A20BF5}" type="slidenum">
              <a:rPr lang="en-US" sz="1200" b="0" i="0" smtClean="0">
                <a:solidFill>
                  <a:schemeClr val="tx2"/>
                </a:solidFill>
                <a:latin typeface="Knowledge2017" panose="020B0506000000020004" pitchFamily="34" charset="0"/>
              </a:rPr>
              <a:pPr algn="r"/>
              <a:t>‹#›</a:t>
            </a:fld>
            <a:endParaRPr lang="en-US" sz="1200" b="0" i="0">
              <a:solidFill>
                <a:schemeClr val="tx2"/>
              </a:solidFill>
              <a:latin typeface="Knowledge2017" panose="020B0506000000020004" pitchFamily="34" charset="0"/>
            </a:endParaRPr>
          </a:p>
        </p:txBody>
      </p:sp>
      <p:pic>
        <p:nvPicPr>
          <p:cNvPr id="10" name="Picture 9" descr="A picture containing graphical user interface&#10;&#10;Description automatically generated">
            <a:extLst>
              <a:ext uri="{FF2B5EF4-FFF2-40B4-BE49-F238E27FC236}">
                <a16:creationId xmlns:a16="http://schemas.microsoft.com/office/drawing/2014/main" id="{07A390B4-F164-DEB5-1FF5-B57836426D1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15908" y="6369701"/>
            <a:ext cx="1128257" cy="304712"/>
          </a:xfrm>
          <a:prstGeom prst="rect">
            <a:avLst/>
          </a:prstGeom>
        </p:spPr>
      </p:pic>
    </p:spTree>
    <p:extLst>
      <p:ext uri="{BB962C8B-B14F-4D97-AF65-F5344CB8AC3E}">
        <p14:creationId xmlns:p14="http://schemas.microsoft.com/office/powerpoint/2010/main" val="371291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24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Image Upload_3">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5BFD49AE-8639-43D9-DB43-68942996BEF4}"/>
              </a:ext>
            </a:extLst>
          </p:cNvPr>
          <p:cNvSpPr>
            <a:spLocks noGrp="1"/>
          </p:cNvSpPr>
          <p:nvPr>
            <p:ph type="pic" sz="quarter" idx="18"/>
          </p:nvPr>
        </p:nvSpPr>
        <p:spPr>
          <a:xfrm>
            <a:off x="-17998" y="0"/>
            <a:ext cx="5993998" cy="3311999"/>
          </a:xfrm>
          <a:prstGeom prst="rect">
            <a:avLst/>
          </a:prstGeom>
          <a:solidFill>
            <a:schemeClr val="bg1">
              <a:lumMod val="65000"/>
            </a:schemeClr>
          </a:solidFill>
        </p:spPr>
        <p:txBody>
          <a:bodyPr bIns="0" anchor="ctr" anchorCtr="0">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9" name="Picture Placeholder 3">
            <a:extLst>
              <a:ext uri="{FF2B5EF4-FFF2-40B4-BE49-F238E27FC236}">
                <a16:creationId xmlns:a16="http://schemas.microsoft.com/office/drawing/2014/main" id="{236B2F25-1D88-DD3D-C531-A8564E46DB2A}"/>
              </a:ext>
            </a:extLst>
          </p:cNvPr>
          <p:cNvSpPr>
            <a:spLocks noGrp="1"/>
          </p:cNvSpPr>
          <p:nvPr>
            <p:ph type="pic" sz="quarter" idx="17"/>
          </p:nvPr>
        </p:nvSpPr>
        <p:spPr>
          <a:xfrm>
            <a:off x="1" y="3546000"/>
            <a:ext cx="5993998" cy="3311999"/>
          </a:xfrm>
          <a:prstGeom prst="rect">
            <a:avLst/>
          </a:prstGeom>
          <a:solidFill>
            <a:schemeClr val="bg1">
              <a:lumMod val="65000"/>
            </a:schemeClr>
          </a:solidFill>
        </p:spPr>
        <p:txBody>
          <a:bodyPr bIns="0" anchor="ctr" anchorCtr="0">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5" name="Picture Placeholder 3">
            <a:extLst>
              <a:ext uri="{FF2B5EF4-FFF2-40B4-BE49-F238E27FC236}">
                <a16:creationId xmlns:a16="http://schemas.microsoft.com/office/drawing/2014/main" id="{9DC88A90-F4CE-529B-627E-B735E92FDF66}"/>
              </a:ext>
            </a:extLst>
          </p:cNvPr>
          <p:cNvSpPr>
            <a:spLocks noGrp="1"/>
          </p:cNvSpPr>
          <p:nvPr>
            <p:ph type="pic" sz="quarter" idx="16"/>
          </p:nvPr>
        </p:nvSpPr>
        <p:spPr>
          <a:xfrm>
            <a:off x="6198003" y="0"/>
            <a:ext cx="5993998" cy="6858000"/>
          </a:xfrm>
          <a:prstGeom prst="rect">
            <a:avLst/>
          </a:prstGeom>
          <a:solidFill>
            <a:schemeClr val="bg1">
              <a:lumMod val="65000"/>
            </a:schemeClr>
          </a:solidFill>
        </p:spPr>
        <p:txBody>
          <a:bodyPr bIns="0" anchor="ctr" anchorCtr="0">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Tree>
    <p:extLst>
      <p:ext uri="{BB962C8B-B14F-4D97-AF65-F5344CB8AC3E}">
        <p14:creationId xmlns:p14="http://schemas.microsoft.com/office/powerpoint/2010/main" val="417637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py Image 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92234747-C3DF-F53F-1026-1BE53CA178DD}"/>
              </a:ext>
            </a:extLst>
          </p:cNvPr>
          <p:cNvSpPr>
            <a:spLocks noGrp="1"/>
          </p:cNvSpPr>
          <p:nvPr>
            <p:ph type="pic" sz="quarter" idx="14"/>
          </p:nvPr>
        </p:nvSpPr>
        <p:spPr>
          <a:xfrm>
            <a:off x="6096000" y="-1"/>
            <a:ext cx="6096000" cy="6181790"/>
          </a:xfrm>
          <a:prstGeom prst="rect">
            <a:avLst/>
          </a:prstGeom>
          <a:solidFill>
            <a:schemeClr val="bg1">
              <a:lumMod val="65000"/>
            </a:schemeClr>
          </a:solidFill>
        </p:spPr>
        <p:txBody>
          <a:bodyPr bIns="0" anchor="ctr" anchorCtr="0">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Tree>
    <p:extLst>
      <p:ext uri="{BB962C8B-B14F-4D97-AF65-F5344CB8AC3E}">
        <p14:creationId xmlns:p14="http://schemas.microsoft.com/office/powerpoint/2010/main" val="407404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8256151-F3FC-3A37-8C9A-0FE0B5134685}"/>
              </a:ext>
            </a:extLst>
          </p:cNvPr>
          <p:cNvSpPr>
            <a:spLocks noGrp="1"/>
          </p:cNvSpPr>
          <p:nvPr>
            <p:ph type="pic" sz="quarter" idx="14"/>
          </p:nvPr>
        </p:nvSpPr>
        <p:spPr>
          <a:xfrm>
            <a:off x="0" y="0"/>
            <a:ext cx="12192000" cy="6858000"/>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2" name="Title 1">
            <a:extLst>
              <a:ext uri="{FF2B5EF4-FFF2-40B4-BE49-F238E27FC236}">
                <a16:creationId xmlns:a16="http://schemas.microsoft.com/office/drawing/2014/main" id="{11D1E9DB-2830-E44E-ADBE-9A8BAF2F15DB}"/>
              </a:ext>
            </a:extLst>
          </p:cNvPr>
          <p:cNvSpPr>
            <a:spLocks noGrp="1"/>
          </p:cNvSpPr>
          <p:nvPr>
            <p:ph type="ctrTitle"/>
          </p:nvPr>
        </p:nvSpPr>
        <p:spPr>
          <a:xfrm>
            <a:off x="915778" y="3017520"/>
            <a:ext cx="6272784" cy="822960"/>
          </a:xfrm>
          <a:prstGeom prst="rect">
            <a:avLst/>
          </a:prstGeom>
          <a:solidFill>
            <a:schemeClr val="accent3"/>
          </a:solidFill>
        </p:spPr>
        <p:txBody>
          <a:bodyPr lIns="182880" tIns="91440" anchor="ctr" anchorCtr="0"/>
          <a:lstStyle>
            <a:lvl1pPr algn="l">
              <a:lnSpc>
                <a:spcPct val="80000"/>
              </a:lnSpc>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38354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_Image Upload">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0577A64B-13B9-A0AA-A03D-AB35BD5B0B21}"/>
              </a:ext>
            </a:extLst>
          </p:cNvPr>
          <p:cNvSpPr>
            <a:spLocks noGrp="1"/>
          </p:cNvSpPr>
          <p:nvPr>
            <p:ph type="pic" sz="quarter" idx="14"/>
          </p:nvPr>
        </p:nvSpPr>
        <p:spPr>
          <a:xfrm>
            <a:off x="0" y="0"/>
            <a:ext cx="12192000" cy="6858000"/>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2" name="Title 1">
            <a:extLst>
              <a:ext uri="{FF2B5EF4-FFF2-40B4-BE49-F238E27FC236}">
                <a16:creationId xmlns:a16="http://schemas.microsoft.com/office/drawing/2014/main" id="{11D1E9DB-2830-E44E-ADBE-9A8BAF2F15DB}"/>
              </a:ext>
            </a:extLst>
          </p:cNvPr>
          <p:cNvSpPr>
            <a:spLocks noGrp="1"/>
          </p:cNvSpPr>
          <p:nvPr>
            <p:ph type="ctrTitle"/>
          </p:nvPr>
        </p:nvSpPr>
        <p:spPr>
          <a:xfrm>
            <a:off x="915778" y="3017520"/>
            <a:ext cx="6272784" cy="822960"/>
          </a:xfrm>
          <a:prstGeom prst="rect">
            <a:avLst/>
          </a:prstGeom>
          <a:solidFill>
            <a:schemeClr val="accent3"/>
          </a:solidFill>
        </p:spPr>
        <p:txBody>
          <a:bodyPr lIns="182880" tIns="91440" anchor="ctr" anchorCtr="0"/>
          <a:lstStyle>
            <a:lvl1pPr algn="l">
              <a:lnSpc>
                <a:spcPct val="80000"/>
              </a:lnSpc>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56775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Slide_Image Upload">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6E05ADD-205C-C5DD-939B-85EEC0340C33}"/>
              </a:ext>
            </a:extLst>
          </p:cNvPr>
          <p:cNvSpPr>
            <a:spLocks noGrp="1"/>
          </p:cNvSpPr>
          <p:nvPr>
            <p:ph type="pic" sz="quarter" idx="14"/>
          </p:nvPr>
        </p:nvSpPr>
        <p:spPr>
          <a:xfrm>
            <a:off x="0" y="0"/>
            <a:ext cx="12192000" cy="6858000"/>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2" name="Title 1">
            <a:extLst>
              <a:ext uri="{FF2B5EF4-FFF2-40B4-BE49-F238E27FC236}">
                <a16:creationId xmlns:a16="http://schemas.microsoft.com/office/drawing/2014/main" id="{11D1E9DB-2830-E44E-ADBE-9A8BAF2F15DB}"/>
              </a:ext>
            </a:extLst>
          </p:cNvPr>
          <p:cNvSpPr>
            <a:spLocks noGrp="1"/>
          </p:cNvSpPr>
          <p:nvPr>
            <p:ph type="ctrTitle" hasCustomPrompt="1"/>
          </p:nvPr>
        </p:nvSpPr>
        <p:spPr>
          <a:xfrm>
            <a:off x="915776" y="3017520"/>
            <a:ext cx="4265824" cy="822960"/>
          </a:xfrm>
          <a:prstGeom prst="rect">
            <a:avLst/>
          </a:prstGeom>
          <a:solidFill>
            <a:schemeClr val="accent3"/>
          </a:solidFill>
          <a:ln>
            <a:noFill/>
          </a:ln>
        </p:spPr>
        <p:txBody>
          <a:bodyPr lIns="182880" tIns="91440" anchor="ctr" anchorCtr="0"/>
          <a:lstStyle>
            <a:lvl1pPr algn="l">
              <a:lnSpc>
                <a:spcPct val="80000"/>
              </a:lnSpc>
              <a:defRPr sz="3600">
                <a:solidFill>
                  <a:schemeClr val="bg1"/>
                </a:solidFill>
              </a:defRPr>
            </a:lvl1pPr>
          </a:lstStyle>
          <a:p>
            <a:r>
              <a:rPr lang="en-US"/>
              <a:t>Divider Slide</a:t>
            </a:r>
          </a:p>
        </p:txBody>
      </p:sp>
    </p:spTree>
    <p:extLst>
      <p:ext uri="{BB962C8B-B14F-4D97-AF65-F5344CB8AC3E}">
        <p14:creationId xmlns:p14="http://schemas.microsoft.com/office/powerpoint/2010/main" val="353887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BCF3-E361-B842-9B5D-A507BE18640C}"/>
              </a:ext>
            </a:extLst>
          </p:cNvPr>
          <p:cNvSpPr>
            <a:spLocks noGrp="1"/>
          </p:cNvSpPr>
          <p:nvPr>
            <p:ph type="title" hasCustomPrompt="1"/>
          </p:nvPr>
        </p:nvSpPr>
        <p:spPr>
          <a:xfrm>
            <a:off x="904187" y="676210"/>
            <a:ext cx="4975618" cy="1325563"/>
          </a:xfrm>
        </p:spPr>
        <p:txBody>
          <a:bodyPr>
            <a:noAutofit/>
          </a:bodyPr>
          <a:lstStyle>
            <a:lvl1pPr>
              <a:defRPr sz="2400" cap="none" baseline="0">
                <a:solidFill>
                  <a:schemeClr val="tx2"/>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D6A6133B-9470-654C-A91E-677410D804F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22372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Intro Slide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BCF3-E361-B842-9B5D-A507BE18640C}"/>
              </a:ext>
            </a:extLst>
          </p:cNvPr>
          <p:cNvSpPr>
            <a:spLocks noGrp="1"/>
          </p:cNvSpPr>
          <p:nvPr>
            <p:ph type="title" hasCustomPrompt="1"/>
          </p:nvPr>
        </p:nvSpPr>
        <p:spPr>
          <a:xfrm>
            <a:off x="904187" y="676210"/>
            <a:ext cx="4975618" cy="579935"/>
          </a:xfrm>
          <a:prstGeom prst="rect">
            <a:avLst/>
          </a:prstGeom>
        </p:spPr>
        <p:txBody>
          <a:bodyPr>
            <a:noAutofit/>
          </a:bodyPr>
          <a:lstStyle>
            <a:lvl1pPr>
              <a:defRPr sz="2400" cap="none"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35110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ro Slide_White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BCF3-E361-B842-9B5D-A507BE18640C}"/>
              </a:ext>
            </a:extLst>
          </p:cNvPr>
          <p:cNvSpPr>
            <a:spLocks noGrp="1"/>
          </p:cNvSpPr>
          <p:nvPr>
            <p:ph type="title" hasCustomPrompt="1"/>
          </p:nvPr>
        </p:nvSpPr>
        <p:spPr>
          <a:xfrm>
            <a:off x="904187" y="676210"/>
            <a:ext cx="4975618" cy="1325563"/>
          </a:xfrm>
          <a:prstGeom prst="rect">
            <a:avLst/>
          </a:prstGeom>
        </p:spPr>
        <p:txBody>
          <a:bodyPr>
            <a:noAutofit/>
          </a:bodyPr>
          <a:lstStyle>
            <a:lvl1pPr>
              <a:defRPr sz="2400" cap="none"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47970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s with text - 6">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9B910238-EBA7-4D2F-64E0-5DD113512C83}"/>
              </a:ext>
            </a:extLst>
          </p:cNvPr>
          <p:cNvSpPr>
            <a:spLocks noGrp="1"/>
          </p:cNvSpPr>
          <p:nvPr>
            <p:ph type="pic" sz="quarter" idx="14"/>
          </p:nvPr>
        </p:nvSpPr>
        <p:spPr>
          <a:xfrm>
            <a:off x="894909" y="2055055"/>
            <a:ext cx="1371602" cy="1382414"/>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27" name="Picture Placeholder 3">
            <a:extLst>
              <a:ext uri="{FF2B5EF4-FFF2-40B4-BE49-F238E27FC236}">
                <a16:creationId xmlns:a16="http://schemas.microsoft.com/office/drawing/2014/main" id="{33B43A35-5837-41D2-647A-229200729EB3}"/>
              </a:ext>
            </a:extLst>
          </p:cNvPr>
          <p:cNvSpPr>
            <a:spLocks noGrp="1"/>
          </p:cNvSpPr>
          <p:nvPr>
            <p:ph type="pic" sz="quarter" idx="15"/>
          </p:nvPr>
        </p:nvSpPr>
        <p:spPr>
          <a:xfrm>
            <a:off x="2719987" y="2066019"/>
            <a:ext cx="1347930" cy="1354513"/>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28" name="Picture Placeholder 3">
            <a:extLst>
              <a:ext uri="{FF2B5EF4-FFF2-40B4-BE49-F238E27FC236}">
                <a16:creationId xmlns:a16="http://schemas.microsoft.com/office/drawing/2014/main" id="{CF4931B0-F3DE-5F49-150E-352D82C6DCE3}"/>
              </a:ext>
            </a:extLst>
          </p:cNvPr>
          <p:cNvSpPr>
            <a:spLocks noGrp="1"/>
          </p:cNvSpPr>
          <p:nvPr>
            <p:ph type="pic" sz="quarter" idx="16"/>
          </p:nvPr>
        </p:nvSpPr>
        <p:spPr>
          <a:xfrm>
            <a:off x="4511240" y="2066017"/>
            <a:ext cx="1371597" cy="1354515"/>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29" name="Picture Placeholder 3">
            <a:extLst>
              <a:ext uri="{FF2B5EF4-FFF2-40B4-BE49-F238E27FC236}">
                <a16:creationId xmlns:a16="http://schemas.microsoft.com/office/drawing/2014/main" id="{D75CCBB1-260B-2429-A233-390F831B7D89}"/>
              </a:ext>
            </a:extLst>
          </p:cNvPr>
          <p:cNvSpPr>
            <a:spLocks noGrp="1"/>
          </p:cNvSpPr>
          <p:nvPr>
            <p:ph type="pic" sz="quarter" idx="17"/>
          </p:nvPr>
        </p:nvSpPr>
        <p:spPr>
          <a:xfrm>
            <a:off x="6312613" y="2048932"/>
            <a:ext cx="1369631" cy="1371600"/>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30" name="Picture Placeholder 3">
            <a:extLst>
              <a:ext uri="{FF2B5EF4-FFF2-40B4-BE49-F238E27FC236}">
                <a16:creationId xmlns:a16="http://schemas.microsoft.com/office/drawing/2014/main" id="{72636E99-F343-928B-81D7-9B6CD51CAD14}"/>
              </a:ext>
            </a:extLst>
          </p:cNvPr>
          <p:cNvSpPr>
            <a:spLocks noGrp="1"/>
          </p:cNvSpPr>
          <p:nvPr>
            <p:ph type="pic" sz="quarter" idx="18"/>
          </p:nvPr>
        </p:nvSpPr>
        <p:spPr>
          <a:xfrm>
            <a:off x="8131470" y="2066017"/>
            <a:ext cx="1369631" cy="1371600"/>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31" name="Picture Placeholder 3">
            <a:extLst>
              <a:ext uri="{FF2B5EF4-FFF2-40B4-BE49-F238E27FC236}">
                <a16:creationId xmlns:a16="http://schemas.microsoft.com/office/drawing/2014/main" id="{0648BEAC-487C-CAEB-B441-52FD57CC4B69}"/>
              </a:ext>
            </a:extLst>
          </p:cNvPr>
          <p:cNvSpPr>
            <a:spLocks noGrp="1"/>
          </p:cNvSpPr>
          <p:nvPr>
            <p:ph type="pic" sz="quarter" idx="19"/>
          </p:nvPr>
        </p:nvSpPr>
        <p:spPr>
          <a:xfrm>
            <a:off x="9933923" y="2066017"/>
            <a:ext cx="1369631" cy="1371600"/>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13" name="Title 1">
            <a:extLst>
              <a:ext uri="{FF2B5EF4-FFF2-40B4-BE49-F238E27FC236}">
                <a16:creationId xmlns:a16="http://schemas.microsoft.com/office/drawing/2014/main" id="{44C69DFE-347D-D911-6A66-4108B382674D}"/>
              </a:ext>
            </a:extLst>
          </p:cNvPr>
          <p:cNvSpPr>
            <a:spLocks noGrp="1"/>
          </p:cNvSpPr>
          <p:nvPr>
            <p:ph type="title" hasCustomPrompt="1"/>
          </p:nvPr>
        </p:nvSpPr>
        <p:spPr>
          <a:xfrm>
            <a:off x="904187" y="676211"/>
            <a:ext cx="10428350" cy="486432"/>
          </a:xfrm>
          <a:prstGeom prst="rect">
            <a:avLst/>
          </a:prstGeom>
        </p:spPr>
        <p:txBody>
          <a:bodyPr>
            <a:noAutofit/>
          </a:bodyPr>
          <a:lstStyle>
            <a:lvl1pPr>
              <a:defRPr sz="2400" cap="none"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40443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Intro Slide_Black">
    <p:bg>
      <p:bgPr>
        <a:gradFill>
          <a:gsLst>
            <a:gs pos="10000">
              <a:schemeClr val="tx1"/>
            </a:gs>
            <a:gs pos="100000">
              <a:schemeClr val="tx2"/>
            </a:gs>
          </a:gsLst>
          <a:lin ang="3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BCF3-E361-B842-9B5D-A507BE18640C}"/>
              </a:ext>
            </a:extLst>
          </p:cNvPr>
          <p:cNvSpPr>
            <a:spLocks noGrp="1"/>
          </p:cNvSpPr>
          <p:nvPr>
            <p:ph type="title" hasCustomPrompt="1"/>
          </p:nvPr>
        </p:nvSpPr>
        <p:spPr>
          <a:xfrm>
            <a:off x="904187" y="676210"/>
            <a:ext cx="5188269" cy="1325563"/>
          </a:xfrm>
          <a:prstGeom prst="rect">
            <a:avLst/>
          </a:prstGeom>
        </p:spPr>
        <p:txBody>
          <a:bodyPr>
            <a:noAutofit/>
          </a:bodyPr>
          <a:lstStyle>
            <a:lvl1pPr>
              <a:defRPr sz="2400" cap="none" baseline="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18601E39-E420-17BE-9092-EF4CECA7677B}"/>
              </a:ext>
            </a:extLst>
          </p:cNvPr>
          <p:cNvSpPr/>
          <p:nvPr userDrawn="1"/>
        </p:nvSpPr>
        <p:spPr>
          <a:xfrm>
            <a:off x="0" y="6174000"/>
            <a:ext cx="12192000" cy="684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TextBox 6">
            <a:extLst>
              <a:ext uri="{FF2B5EF4-FFF2-40B4-BE49-F238E27FC236}">
                <a16:creationId xmlns:a16="http://schemas.microsoft.com/office/drawing/2014/main" id="{DA960B4F-641A-6EDF-0DF3-77B60F4D7423}"/>
              </a:ext>
            </a:extLst>
          </p:cNvPr>
          <p:cNvSpPr txBox="1"/>
          <p:nvPr userDrawn="1"/>
        </p:nvSpPr>
        <p:spPr>
          <a:xfrm>
            <a:off x="9261319" y="6380817"/>
            <a:ext cx="2772598" cy="276999"/>
          </a:xfrm>
          <a:prstGeom prst="rect">
            <a:avLst/>
          </a:prstGeom>
          <a:noFill/>
        </p:spPr>
        <p:txBody>
          <a:bodyPr wrap="square" rtlCol="0" anchor="ctr">
            <a:spAutoFit/>
          </a:bodyPr>
          <a:lstStyle/>
          <a:p>
            <a:pPr algn="r"/>
            <a:fld id="{A9060265-6227-F544-9B30-D75735A20BF5}" type="slidenum">
              <a:rPr lang="en-US" sz="1200" b="0" i="0" smtClean="0">
                <a:solidFill>
                  <a:schemeClr val="tx2"/>
                </a:solidFill>
                <a:latin typeface="Knowledge2017" panose="020B0506000000020004" pitchFamily="34" charset="0"/>
              </a:rPr>
              <a:pPr algn="r"/>
              <a:t>‹#›</a:t>
            </a:fld>
            <a:endParaRPr lang="en-US" sz="1200" b="0" i="0">
              <a:solidFill>
                <a:schemeClr val="tx2"/>
              </a:solidFill>
              <a:latin typeface="Knowledge2017" panose="020B0506000000020004" pitchFamily="34" charset="0"/>
            </a:endParaRPr>
          </a:p>
        </p:txBody>
      </p:sp>
      <p:pic>
        <p:nvPicPr>
          <p:cNvPr id="10" name="Picture 9" descr="A picture containing graphical user interface&#10;&#10;Description automatically generated">
            <a:extLst>
              <a:ext uri="{FF2B5EF4-FFF2-40B4-BE49-F238E27FC236}">
                <a16:creationId xmlns:a16="http://schemas.microsoft.com/office/drawing/2014/main" id="{07A390B4-F164-DEB5-1FF5-B57836426D14}"/>
              </a:ext>
            </a:extLst>
          </p:cNvPr>
          <p:cNvPicPr>
            <a:picLocks noChangeAspect="1"/>
          </p:cNvPicPr>
          <p:nvPr userDrawn="1"/>
        </p:nvPicPr>
        <p:blipFill>
          <a:blip r:embed="rId2"/>
          <a:stretch>
            <a:fillRect/>
          </a:stretch>
        </p:blipFill>
        <p:spPr>
          <a:xfrm>
            <a:off x="215908" y="6369701"/>
            <a:ext cx="1128257" cy="304712"/>
          </a:xfrm>
          <a:prstGeom prst="rect">
            <a:avLst/>
          </a:prstGeom>
        </p:spPr>
      </p:pic>
    </p:spTree>
    <p:extLst>
      <p:ext uri="{BB962C8B-B14F-4D97-AF65-F5344CB8AC3E}">
        <p14:creationId xmlns:p14="http://schemas.microsoft.com/office/powerpoint/2010/main" val="52470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Slide_Image Upload">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C2A0B69E-2D5A-85AB-6DD4-70229D09C41F}"/>
              </a:ext>
            </a:extLst>
          </p:cNvPr>
          <p:cNvSpPr>
            <a:spLocks noGrp="1"/>
          </p:cNvSpPr>
          <p:nvPr>
            <p:ph type="pic" sz="quarter" idx="14"/>
          </p:nvPr>
        </p:nvSpPr>
        <p:spPr>
          <a:xfrm>
            <a:off x="0" y="-1"/>
            <a:ext cx="12192000" cy="6169517"/>
          </a:xfrm>
          <a:prstGeom prst="rect">
            <a:avLst/>
          </a:prstGeom>
          <a:solidFill>
            <a:schemeClr val="bg1">
              <a:lumMod val="65000"/>
            </a:schemeClr>
          </a:solidFill>
        </p:spPr>
        <p:txBody>
          <a:bodyPr bIns="1440000" anchor="b" anchorCtr="1">
            <a:normAutofit/>
          </a:bodyPr>
          <a:lstStyle>
            <a:lvl1pPr marL="0" indent="0" algn="r">
              <a:buFontTx/>
              <a:buNone/>
              <a:defRPr sz="2000" b="0" i="0">
                <a:noFill/>
                <a:latin typeface="Knowledge2017" panose="020B0506000000020004" pitchFamily="34" charset="0"/>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a:p>
        </p:txBody>
      </p:sp>
      <p:sp>
        <p:nvSpPr>
          <p:cNvPr id="6" name="Rectangle 5">
            <a:extLst>
              <a:ext uri="{FF2B5EF4-FFF2-40B4-BE49-F238E27FC236}">
                <a16:creationId xmlns:a16="http://schemas.microsoft.com/office/drawing/2014/main" id="{18601E39-E420-17BE-9092-EF4CECA7677B}"/>
              </a:ext>
            </a:extLst>
          </p:cNvPr>
          <p:cNvSpPr/>
          <p:nvPr userDrawn="1"/>
        </p:nvSpPr>
        <p:spPr>
          <a:xfrm>
            <a:off x="0" y="6174000"/>
            <a:ext cx="12192000" cy="684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TextBox 6">
            <a:extLst>
              <a:ext uri="{FF2B5EF4-FFF2-40B4-BE49-F238E27FC236}">
                <a16:creationId xmlns:a16="http://schemas.microsoft.com/office/drawing/2014/main" id="{DA960B4F-641A-6EDF-0DF3-77B60F4D7423}"/>
              </a:ext>
            </a:extLst>
          </p:cNvPr>
          <p:cNvSpPr txBox="1"/>
          <p:nvPr userDrawn="1"/>
        </p:nvSpPr>
        <p:spPr>
          <a:xfrm>
            <a:off x="9261319" y="6380817"/>
            <a:ext cx="2772598" cy="276999"/>
          </a:xfrm>
          <a:prstGeom prst="rect">
            <a:avLst/>
          </a:prstGeom>
          <a:noFill/>
        </p:spPr>
        <p:txBody>
          <a:bodyPr wrap="square" rtlCol="0" anchor="ctr">
            <a:spAutoFit/>
          </a:bodyPr>
          <a:lstStyle/>
          <a:p>
            <a:pPr algn="r"/>
            <a:fld id="{A9060265-6227-F544-9B30-D75735A20BF5}" type="slidenum">
              <a:rPr lang="en-US" sz="1200" b="0" i="0" smtClean="0">
                <a:solidFill>
                  <a:schemeClr val="tx2"/>
                </a:solidFill>
                <a:latin typeface="Knowledge2017" panose="020B0506000000020004" pitchFamily="34" charset="0"/>
              </a:rPr>
              <a:pPr algn="r"/>
              <a:t>‹#›</a:t>
            </a:fld>
            <a:endParaRPr lang="en-US" sz="1200" b="0" i="0">
              <a:solidFill>
                <a:schemeClr val="tx2"/>
              </a:solidFill>
              <a:latin typeface="Knowledge2017" panose="020B0506000000020004" pitchFamily="34" charset="0"/>
            </a:endParaRPr>
          </a:p>
        </p:txBody>
      </p:sp>
      <p:cxnSp>
        <p:nvCxnSpPr>
          <p:cNvPr id="9" name="Straight Connector 8">
            <a:extLst>
              <a:ext uri="{FF2B5EF4-FFF2-40B4-BE49-F238E27FC236}">
                <a16:creationId xmlns:a16="http://schemas.microsoft.com/office/drawing/2014/main" id="{DF1818BA-6B17-99F7-B4AD-EB779690CD1B}"/>
              </a:ext>
            </a:extLst>
          </p:cNvPr>
          <p:cNvCxnSpPr>
            <a:cxnSpLocks/>
          </p:cNvCxnSpPr>
          <p:nvPr userDrawn="1"/>
        </p:nvCxnSpPr>
        <p:spPr>
          <a:xfrm>
            <a:off x="1508320" y="6340349"/>
            <a:ext cx="0" cy="377944"/>
          </a:xfrm>
          <a:prstGeom prst="line">
            <a:avLst/>
          </a:prstGeom>
          <a:ln w="9525">
            <a:solidFill>
              <a:srgbClr val="404040"/>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graphical user interface&#10;&#10;Description automatically generated">
            <a:extLst>
              <a:ext uri="{FF2B5EF4-FFF2-40B4-BE49-F238E27FC236}">
                <a16:creationId xmlns:a16="http://schemas.microsoft.com/office/drawing/2014/main" id="{07A390B4-F164-DEB5-1FF5-B57836426D14}"/>
              </a:ext>
            </a:extLst>
          </p:cNvPr>
          <p:cNvPicPr>
            <a:picLocks noChangeAspect="1"/>
          </p:cNvPicPr>
          <p:nvPr userDrawn="1"/>
        </p:nvPicPr>
        <p:blipFill>
          <a:blip r:embed="rId2"/>
          <a:stretch>
            <a:fillRect/>
          </a:stretch>
        </p:blipFill>
        <p:spPr>
          <a:xfrm>
            <a:off x="215908" y="6369701"/>
            <a:ext cx="1128257" cy="304712"/>
          </a:xfrm>
          <a:prstGeom prst="rect">
            <a:avLst/>
          </a:prstGeom>
        </p:spPr>
      </p:pic>
      <p:pic>
        <p:nvPicPr>
          <p:cNvPr id="2" name="Picture 2" descr="Capital Group Companies - Wikipedia">
            <a:extLst>
              <a:ext uri="{FF2B5EF4-FFF2-40B4-BE49-F238E27FC236}">
                <a16:creationId xmlns:a16="http://schemas.microsoft.com/office/drawing/2014/main" id="{3BC7E167-23F8-3A23-8862-2BAD7EAEF7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04276" y="6227571"/>
            <a:ext cx="567588" cy="57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0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Intro Slide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45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BE0D-8968-6507-BAF1-36D8BEB47237}"/>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9687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gradFill>
          <a:gsLst>
            <a:gs pos="10000">
              <a:schemeClr val="tx1"/>
            </a:gs>
            <a:gs pos="100000">
              <a:schemeClr val="tx2"/>
            </a:gs>
          </a:gsLst>
          <a:lin ang="3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BCF3-E361-B842-9B5D-A507BE18640C}"/>
              </a:ext>
            </a:extLst>
          </p:cNvPr>
          <p:cNvSpPr>
            <a:spLocks noGrp="1"/>
          </p:cNvSpPr>
          <p:nvPr>
            <p:ph type="title" hasCustomPrompt="1"/>
          </p:nvPr>
        </p:nvSpPr>
        <p:spPr>
          <a:xfrm>
            <a:off x="904187" y="676210"/>
            <a:ext cx="5188269" cy="1325563"/>
          </a:xfrm>
        </p:spPr>
        <p:txBody>
          <a:bodyPr>
            <a:noAutofit/>
          </a:bodyPr>
          <a:lstStyle>
            <a:lvl1pPr>
              <a:defRPr sz="2400" cap="none" baseline="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78FEDA0-622A-944E-950D-411999CAC05C}"/>
              </a:ext>
            </a:extLst>
          </p:cNvPr>
          <p:cNvSpPr>
            <a:spLocks noGrp="1"/>
          </p:cNvSpPr>
          <p:nvPr>
            <p:ph type="ftr" sz="quarter" idx="10"/>
          </p:nvPr>
        </p:nvSpPr>
        <p:spPr/>
        <p:txBody>
          <a:bodyPr/>
          <a:lstStyle/>
          <a:p>
            <a:endParaRPr lang="en-US"/>
          </a:p>
        </p:txBody>
      </p:sp>
      <p:pic>
        <p:nvPicPr>
          <p:cNvPr id="6" name="Graphic 5">
            <a:extLst>
              <a:ext uri="{FF2B5EF4-FFF2-40B4-BE49-F238E27FC236}">
                <a16:creationId xmlns:a16="http://schemas.microsoft.com/office/drawing/2014/main" id="{C3DF5754-C582-044B-B821-E339E6C543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8051" y="6413500"/>
            <a:ext cx="1097280" cy="263347"/>
          </a:xfrm>
          <a:prstGeom prst="rect">
            <a:avLst/>
          </a:prstGeom>
        </p:spPr>
      </p:pic>
    </p:spTree>
    <p:extLst>
      <p:ext uri="{BB962C8B-B14F-4D97-AF65-F5344CB8AC3E}">
        <p14:creationId xmlns:p14="http://schemas.microsoft.com/office/powerpoint/2010/main" val="147939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90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E9DB-2830-E44E-ADBE-9A8BAF2F15DB}"/>
              </a:ext>
            </a:extLst>
          </p:cNvPr>
          <p:cNvSpPr>
            <a:spLocks noGrp="1"/>
          </p:cNvSpPr>
          <p:nvPr>
            <p:ph type="ctrTitle"/>
          </p:nvPr>
        </p:nvSpPr>
        <p:spPr>
          <a:xfrm>
            <a:off x="915778" y="3017520"/>
            <a:ext cx="6272784" cy="822960"/>
          </a:xfrm>
          <a:solidFill>
            <a:schemeClr val="accent3"/>
          </a:solidFill>
        </p:spPr>
        <p:txBody>
          <a:bodyPr lIns="182880" tIns="91440" anchor="ctr" anchorCtr="0"/>
          <a:lstStyle>
            <a:lvl1pPr algn="l">
              <a:lnSpc>
                <a:spcPct val="80000"/>
              </a:lnSpc>
              <a:defRPr sz="3600">
                <a:solidFill>
                  <a:schemeClr val="bg1"/>
                </a:solidFill>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1BF809D-E76C-4E07-8587-22461AAD7C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14105" y="696686"/>
            <a:ext cx="2602313" cy="704359"/>
          </a:xfrm>
          <a:prstGeom prst="rect">
            <a:avLst/>
          </a:prstGeom>
        </p:spPr>
      </p:pic>
    </p:spTree>
    <p:extLst>
      <p:ext uri="{BB962C8B-B14F-4D97-AF65-F5344CB8AC3E}">
        <p14:creationId xmlns:p14="http://schemas.microsoft.com/office/powerpoint/2010/main" val="271518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E9DB-2830-E44E-ADBE-9A8BAF2F15DB}"/>
              </a:ext>
            </a:extLst>
          </p:cNvPr>
          <p:cNvSpPr>
            <a:spLocks noGrp="1"/>
          </p:cNvSpPr>
          <p:nvPr>
            <p:ph type="ctrTitle" hasCustomPrompt="1"/>
          </p:nvPr>
        </p:nvSpPr>
        <p:spPr>
          <a:xfrm>
            <a:off x="915776" y="3017520"/>
            <a:ext cx="4265824" cy="822960"/>
          </a:xfrm>
          <a:solidFill>
            <a:schemeClr val="accent3"/>
          </a:solidFill>
          <a:ln>
            <a:noFill/>
          </a:ln>
        </p:spPr>
        <p:txBody>
          <a:bodyPr lIns="182880" tIns="91440" anchor="ctr" anchorCtr="0"/>
          <a:lstStyle>
            <a:lvl1pPr algn="l">
              <a:lnSpc>
                <a:spcPct val="80000"/>
              </a:lnSpc>
              <a:defRPr sz="3600">
                <a:solidFill>
                  <a:schemeClr val="bg1"/>
                </a:solidFill>
              </a:defRPr>
            </a:lvl1pPr>
          </a:lstStyle>
          <a:p>
            <a:r>
              <a:rPr lang="en-US"/>
              <a:t>Divider Slide</a:t>
            </a:r>
          </a:p>
        </p:txBody>
      </p:sp>
      <p:pic>
        <p:nvPicPr>
          <p:cNvPr id="3" name="Picture 2" descr="Text&#10;&#10;Description automatically generated with medium confidence">
            <a:extLst>
              <a:ext uri="{FF2B5EF4-FFF2-40B4-BE49-F238E27FC236}">
                <a16:creationId xmlns:a16="http://schemas.microsoft.com/office/drawing/2014/main" id="{F59E8A2C-D792-419E-A559-436918E6606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15776" y="6382784"/>
            <a:ext cx="1112721" cy="301177"/>
          </a:xfrm>
          <a:prstGeom prst="rect">
            <a:avLst/>
          </a:prstGeom>
        </p:spPr>
      </p:pic>
    </p:spTree>
    <p:extLst>
      <p:ext uri="{BB962C8B-B14F-4D97-AF65-F5344CB8AC3E}">
        <p14:creationId xmlns:p14="http://schemas.microsoft.com/office/powerpoint/2010/main" val="346675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BCF3-E361-B842-9B5D-A507BE18640C}"/>
              </a:ext>
            </a:extLst>
          </p:cNvPr>
          <p:cNvSpPr>
            <a:spLocks noGrp="1"/>
          </p:cNvSpPr>
          <p:nvPr>
            <p:ph type="title" hasCustomPrompt="1"/>
          </p:nvPr>
        </p:nvSpPr>
        <p:spPr>
          <a:xfrm>
            <a:off x="904187" y="676210"/>
            <a:ext cx="4975618" cy="1325563"/>
          </a:xfrm>
        </p:spPr>
        <p:txBody>
          <a:bodyPr>
            <a:noAutofit/>
          </a:bodyPr>
          <a:lstStyle>
            <a:lvl1pPr>
              <a:defRPr sz="2400" cap="none" baseline="0">
                <a:solidFill>
                  <a:schemeClr val="tx2"/>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D6A6133B-9470-654C-A91E-677410D804F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90675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1.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4.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7BD776D4-BF21-4D4D-A8BA-1F3B0D5387FA}"/>
              </a:ext>
            </a:extLst>
          </p:cNvPr>
          <p:cNvSpPr/>
          <p:nvPr userDrawn="1"/>
        </p:nvSpPr>
        <p:spPr>
          <a:xfrm>
            <a:off x="0" y="0"/>
            <a:ext cx="69342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ID" hidden="1">
            <a:extLst>
              <a:ext uri="{FF2B5EF4-FFF2-40B4-BE49-F238E27FC236}">
                <a16:creationId xmlns:a16="http://schemas.microsoft.com/office/drawing/2014/main" id="{66A07B1D-BA82-EB44-AEC9-6A0BD7D11D49}"/>
              </a:ext>
            </a:extLst>
          </p:cNvPr>
          <p:cNvGrpSpPr/>
          <p:nvPr userDrawn="1"/>
        </p:nvGrpSpPr>
        <p:grpSpPr>
          <a:xfrm>
            <a:off x="0" y="0"/>
            <a:ext cx="12192000" cy="6858320"/>
            <a:chOff x="0" y="0"/>
            <a:chExt cx="12192000" cy="6858320"/>
          </a:xfrm>
        </p:grpSpPr>
        <p:grpSp>
          <p:nvGrpSpPr>
            <p:cNvPr id="8" name="Group 7">
              <a:extLst>
                <a:ext uri="{FF2B5EF4-FFF2-40B4-BE49-F238E27FC236}">
                  <a16:creationId xmlns:a16="http://schemas.microsoft.com/office/drawing/2014/main" id="{9FA94250-16DB-3148-AF7F-6CA892FD7723}"/>
                </a:ext>
              </a:extLst>
            </p:cNvPr>
            <p:cNvGrpSpPr/>
            <p:nvPr userDrawn="1"/>
          </p:nvGrpSpPr>
          <p:grpSpPr>
            <a:xfrm>
              <a:off x="0" y="731520"/>
              <a:ext cx="12192000" cy="5897880"/>
              <a:chOff x="0" y="731520"/>
              <a:chExt cx="12192000" cy="5897880"/>
            </a:xfrm>
          </p:grpSpPr>
          <p:cxnSp>
            <p:nvCxnSpPr>
              <p:cNvPr id="37" name="Straight Connector 36">
                <a:extLst>
                  <a:ext uri="{FF2B5EF4-FFF2-40B4-BE49-F238E27FC236}">
                    <a16:creationId xmlns:a16="http://schemas.microsoft.com/office/drawing/2014/main" id="{6D774A75-50C0-1341-891C-9B62163B668F}"/>
                  </a:ext>
                </a:extLst>
              </p:cNvPr>
              <p:cNvCxnSpPr/>
              <p:nvPr userDrawn="1"/>
            </p:nvCxnSpPr>
            <p:spPr>
              <a:xfrm>
                <a:off x="0" y="731520"/>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D2B422-96CD-FE43-8893-0C100631AFC7}"/>
                  </a:ext>
                </a:extLst>
              </p:cNvPr>
              <p:cNvCxnSpPr/>
              <p:nvPr userDrawn="1"/>
            </p:nvCxnSpPr>
            <p:spPr>
              <a:xfrm>
                <a:off x="0" y="2058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E03DEEA-7ED8-0446-B41B-D56783771FE4}"/>
                  </a:ext>
                </a:extLst>
              </p:cNvPr>
              <p:cNvCxnSpPr/>
              <p:nvPr userDrawn="1"/>
            </p:nvCxnSpPr>
            <p:spPr>
              <a:xfrm>
                <a:off x="0" y="2515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B76A874-31C2-FF47-8A02-36EE1C166EE4}"/>
                  </a:ext>
                </a:extLst>
              </p:cNvPr>
              <p:cNvCxnSpPr/>
              <p:nvPr userDrawn="1"/>
            </p:nvCxnSpPr>
            <p:spPr>
              <a:xfrm>
                <a:off x="0" y="2972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1BCC67-2DA3-7E49-9538-C53E9E773D8E}"/>
                  </a:ext>
                </a:extLst>
              </p:cNvPr>
              <p:cNvCxnSpPr/>
              <p:nvPr userDrawn="1"/>
            </p:nvCxnSpPr>
            <p:spPr>
              <a:xfrm>
                <a:off x="0" y="3429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61C59BE-26ED-8744-B448-4EC437F3EB75}"/>
                  </a:ext>
                </a:extLst>
              </p:cNvPr>
              <p:cNvCxnSpPr/>
              <p:nvPr userDrawn="1"/>
            </p:nvCxnSpPr>
            <p:spPr>
              <a:xfrm>
                <a:off x="0" y="3886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7E5A2CF-FE32-FB4E-AC9D-458EFBECE35A}"/>
                  </a:ext>
                </a:extLst>
              </p:cNvPr>
              <p:cNvCxnSpPr/>
              <p:nvPr userDrawn="1"/>
            </p:nvCxnSpPr>
            <p:spPr>
              <a:xfrm>
                <a:off x="0" y="4344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38C2271-CB43-1C43-91F5-B5516046564E}"/>
                  </a:ext>
                </a:extLst>
              </p:cNvPr>
              <p:cNvCxnSpPr/>
              <p:nvPr userDrawn="1"/>
            </p:nvCxnSpPr>
            <p:spPr>
              <a:xfrm>
                <a:off x="0" y="4801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E8F20C9-6130-1E4B-A7AF-165231220C1B}"/>
                  </a:ext>
                </a:extLst>
              </p:cNvPr>
              <p:cNvCxnSpPr/>
              <p:nvPr userDrawn="1"/>
            </p:nvCxnSpPr>
            <p:spPr>
              <a:xfrm>
                <a:off x="0" y="5258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A0C3B83-2012-3946-959C-2A3BF392933D}"/>
                  </a:ext>
                </a:extLst>
              </p:cNvPr>
              <p:cNvCxnSpPr/>
              <p:nvPr userDrawn="1"/>
            </p:nvCxnSpPr>
            <p:spPr>
              <a:xfrm>
                <a:off x="0" y="5715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4220756-6292-A94E-99D1-07D00D086C23}"/>
                  </a:ext>
                </a:extLst>
              </p:cNvPr>
              <p:cNvCxnSpPr/>
              <p:nvPr userDrawn="1"/>
            </p:nvCxnSpPr>
            <p:spPr>
              <a:xfrm>
                <a:off x="0" y="6172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97AD30C-BC68-1F44-8264-5E0A0FCD6430}"/>
                  </a:ext>
                </a:extLst>
              </p:cNvPr>
              <p:cNvCxnSpPr/>
              <p:nvPr userDrawn="1"/>
            </p:nvCxnSpPr>
            <p:spPr>
              <a:xfrm>
                <a:off x="0" y="6629400"/>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5AABAC9-DC41-1C4E-9A96-F253315CBFD9}"/>
                  </a:ext>
                </a:extLst>
              </p:cNvPr>
              <p:cNvCxnSpPr/>
              <p:nvPr userDrawn="1"/>
            </p:nvCxnSpPr>
            <p:spPr>
              <a:xfrm>
                <a:off x="0" y="159824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433B2B-C7F5-254C-B496-AFCF9DD23411}"/>
                  </a:ext>
                </a:extLst>
              </p:cNvPr>
              <p:cNvCxnSpPr/>
              <p:nvPr userDrawn="1"/>
            </p:nvCxnSpPr>
            <p:spPr>
              <a:xfrm>
                <a:off x="0" y="1828800"/>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2A20445-6AAE-F84B-A32B-D34024366C40}"/>
                  </a:ext>
                </a:extLst>
              </p:cNvPr>
              <p:cNvCxnSpPr/>
              <p:nvPr userDrawn="1"/>
            </p:nvCxnSpPr>
            <p:spPr>
              <a:xfrm>
                <a:off x="0" y="2286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86D6F60-F0E8-2E47-97D0-7143365F821E}"/>
                  </a:ext>
                </a:extLst>
              </p:cNvPr>
              <p:cNvCxnSpPr/>
              <p:nvPr userDrawn="1"/>
            </p:nvCxnSpPr>
            <p:spPr>
              <a:xfrm>
                <a:off x="0" y="2743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24B47C8-FB89-D441-810B-22794864844F}"/>
                  </a:ext>
                </a:extLst>
              </p:cNvPr>
              <p:cNvCxnSpPr/>
              <p:nvPr userDrawn="1"/>
            </p:nvCxnSpPr>
            <p:spPr>
              <a:xfrm>
                <a:off x="0" y="3201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02557FF-C0A2-1C4A-AEEA-7C6BD2C18509}"/>
                  </a:ext>
                </a:extLst>
              </p:cNvPr>
              <p:cNvCxnSpPr/>
              <p:nvPr userDrawn="1"/>
            </p:nvCxnSpPr>
            <p:spPr>
              <a:xfrm>
                <a:off x="0" y="3658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C510948-11F1-F149-9A0F-D5491E97883E}"/>
                  </a:ext>
                </a:extLst>
              </p:cNvPr>
              <p:cNvCxnSpPr/>
              <p:nvPr userDrawn="1"/>
            </p:nvCxnSpPr>
            <p:spPr>
              <a:xfrm>
                <a:off x="0" y="4115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191B93-2830-A842-A5CD-B452A7613EE5}"/>
                  </a:ext>
                </a:extLst>
              </p:cNvPr>
              <p:cNvCxnSpPr/>
              <p:nvPr userDrawn="1"/>
            </p:nvCxnSpPr>
            <p:spPr>
              <a:xfrm>
                <a:off x="0" y="4572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83E202D-5B01-E241-80C5-E09C5DF479ED}"/>
                  </a:ext>
                </a:extLst>
              </p:cNvPr>
              <p:cNvCxnSpPr/>
              <p:nvPr userDrawn="1"/>
            </p:nvCxnSpPr>
            <p:spPr>
              <a:xfrm>
                <a:off x="0" y="5029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A671704-13C3-C944-AA19-A0312DFAE1E8}"/>
                  </a:ext>
                </a:extLst>
              </p:cNvPr>
              <p:cNvCxnSpPr/>
              <p:nvPr userDrawn="1"/>
            </p:nvCxnSpPr>
            <p:spPr>
              <a:xfrm>
                <a:off x="0" y="5487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6B6C333-01CB-DC4E-889C-9AD09350CC3E}"/>
                  </a:ext>
                </a:extLst>
              </p:cNvPr>
              <p:cNvCxnSpPr/>
              <p:nvPr userDrawn="1"/>
            </p:nvCxnSpPr>
            <p:spPr>
              <a:xfrm>
                <a:off x="0" y="5944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82ADF4C-3C25-F64B-AA51-CE75CF5396BC}"/>
                  </a:ext>
                </a:extLst>
              </p:cNvPr>
              <p:cNvCxnSpPr/>
              <p:nvPr userDrawn="1"/>
            </p:nvCxnSpPr>
            <p:spPr>
              <a:xfrm>
                <a:off x="0" y="6401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3460520-5BA4-FF49-AF9F-D71126F75626}"/>
                  </a:ext>
                </a:extLst>
              </p:cNvPr>
              <p:cNvCxnSpPr/>
              <p:nvPr userDrawn="1"/>
            </p:nvCxnSpPr>
            <p:spPr>
              <a:xfrm>
                <a:off x="0" y="136964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9A2D029C-3068-6046-98D7-1B2726AB49A0}"/>
                </a:ext>
              </a:extLst>
            </p:cNvPr>
            <p:cNvGrpSpPr/>
            <p:nvPr userDrawn="1"/>
          </p:nvGrpSpPr>
          <p:grpSpPr>
            <a:xfrm>
              <a:off x="0" y="0"/>
              <a:ext cx="12192000" cy="6858320"/>
              <a:chOff x="0" y="0"/>
              <a:chExt cx="12192000" cy="6858320"/>
            </a:xfrm>
          </p:grpSpPr>
          <p:sp>
            <p:nvSpPr>
              <p:cNvPr id="24" name="Rectangle 23">
                <a:extLst>
                  <a:ext uri="{FF2B5EF4-FFF2-40B4-BE49-F238E27FC236}">
                    <a16:creationId xmlns:a16="http://schemas.microsoft.com/office/drawing/2014/main" id="{1D9F4B7A-58A0-D44B-852A-251BEADEF1AF}"/>
                  </a:ext>
                </a:extLst>
              </p:cNvPr>
              <p:cNvSpPr/>
              <p:nvPr userDrawn="1"/>
            </p:nvSpPr>
            <p:spPr>
              <a:xfrm>
                <a:off x="1814668" y="32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F81E52-DC94-EF46-8423-9BC358E1D97D}"/>
                  </a:ext>
                </a:extLst>
              </p:cNvPr>
              <p:cNvSpPr/>
              <p:nvPr userDrawn="1"/>
            </p:nvSpPr>
            <p:spPr>
              <a:xfrm>
                <a:off x="2714936"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3165057-3435-4D4C-B6FB-2459E4902813}"/>
                  </a:ext>
                </a:extLst>
              </p:cNvPr>
              <p:cNvSpPr/>
              <p:nvPr userDrawn="1"/>
            </p:nvSpPr>
            <p:spPr>
              <a:xfrm>
                <a:off x="3615204"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412012C-133C-2945-8DEA-4771D0935B8F}"/>
                  </a:ext>
                </a:extLst>
              </p:cNvPr>
              <p:cNvSpPr/>
              <p:nvPr userDrawn="1"/>
            </p:nvSpPr>
            <p:spPr>
              <a:xfrm>
                <a:off x="4515472"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6C7C1A-0C13-2848-A773-A59A966F6051}"/>
                  </a:ext>
                </a:extLst>
              </p:cNvPr>
              <p:cNvSpPr/>
              <p:nvPr userDrawn="1"/>
            </p:nvSpPr>
            <p:spPr>
              <a:xfrm>
                <a:off x="5415740"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CA4C155-F7A0-CA40-B843-83152D2A2570}"/>
                  </a:ext>
                </a:extLst>
              </p:cNvPr>
              <p:cNvSpPr/>
              <p:nvPr userDrawn="1"/>
            </p:nvSpPr>
            <p:spPr>
              <a:xfrm>
                <a:off x="6316008"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AC8394E-4EAF-3448-AC46-1B5249DB1D87}"/>
                  </a:ext>
                </a:extLst>
              </p:cNvPr>
              <p:cNvSpPr/>
              <p:nvPr userDrawn="1"/>
            </p:nvSpPr>
            <p:spPr>
              <a:xfrm>
                <a:off x="7216276"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C272D1C-4242-E64A-A42D-E02F5B53FC48}"/>
                  </a:ext>
                </a:extLst>
              </p:cNvPr>
              <p:cNvSpPr/>
              <p:nvPr userDrawn="1"/>
            </p:nvSpPr>
            <p:spPr>
              <a:xfrm>
                <a:off x="8116544"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FA17B49-282A-0247-A343-3189C9BFA1A5}"/>
                  </a:ext>
                </a:extLst>
              </p:cNvPr>
              <p:cNvSpPr/>
              <p:nvPr userDrawn="1"/>
            </p:nvSpPr>
            <p:spPr>
              <a:xfrm>
                <a:off x="9016812"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C0B9040-FC1B-6748-BFFC-16B118622DE9}"/>
                  </a:ext>
                </a:extLst>
              </p:cNvPr>
              <p:cNvSpPr/>
              <p:nvPr userDrawn="1"/>
            </p:nvSpPr>
            <p:spPr>
              <a:xfrm>
                <a:off x="9917080"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9528D6D-ACB0-C044-9412-4C0BBFCC8500}"/>
                  </a:ext>
                </a:extLst>
              </p:cNvPr>
              <p:cNvSpPr/>
              <p:nvPr userDrawn="1"/>
            </p:nvSpPr>
            <p:spPr>
              <a:xfrm>
                <a:off x="10817352"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EA8BA64-D217-4F4F-A58A-C1B38A1084FA}"/>
                  </a:ext>
                </a:extLst>
              </p:cNvPr>
              <p:cNvSpPr/>
              <p:nvPr userDrawn="1"/>
            </p:nvSpPr>
            <p:spPr>
              <a:xfrm>
                <a:off x="914400" y="321"/>
                <a:ext cx="457200" cy="6857999"/>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6F8863F-EF08-9D48-B461-88722E2BF85D}"/>
                  </a:ext>
                </a:extLst>
              </p:cNvPr>
              <p:cNvSpPr/>
              <p:nvPr userDrawn="1"/>
            </p:nvSpPr>
            <p:spPr>
              <a:xfrm>
                <a:off x="0" y="321"/>
                <a:ext cx="4572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E9C3964-9D46-3E44-9FDC-4B299F5C2ECC}"/>
                  </a:ext>
                </a:extLst>
              </p:cNvPr>
              <p:cNvSpPr/>
              <p:nvPr userDrawn="1"/>
            </p:nvSpPr>
            <p:spPr>
              <a:xfrm>
                <a:off x="11734800" y="321"/>
                <a:ext cx="4572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Placeholder 1">
            <a:extLst>
              <a:ext uri="{FF2B5EF4-FFF2-40B4-BE49-F238E27FC236}">
                <a16:creationId xmlns:a16="http://schemas.microsoft.com/office/drawing/2014/main" id="{0CAE0F29-C710-C444-B23A-19E2878598BC}"/>
              </a:ext>
            </a:extLst>
          </p:cNvPr>
          <p:cNvSpPr>
            <a:spLocks noGrp="1"/>
          </p:cNvSpPr>
          <p:nvPr>
            <p:ph type="title"/>
          </p:nvPr>
        </p:nvSpPr>
        <p:spPr>
          <a:xfrm>
            <a:off x="904188" y="685637"/>
            <a:ext cx="4975617" cy="132556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240FA07-0708-0D4B-BF11-8625200A072D}"/>
              </a:ext>
            </a:extLst>
          </p:cNvPr>
          <p:cNvSpPr>
            <a:spLocks noGrp="1"/>
          </p:cNvSpPr>
          <p:nvPr>
            <p:ph type="body" idx="1"/>
          </p:nvPr>
        </p:nvSpPr>
        <p:spPr>
          <a:xfrm>
            <a:off x="913615" y="1825625"/>
            <a:ext cx="10471448"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CD77B8D-A98C-2344-8E83-A1E4D46F0D61}"/>
              </a:ext>
            </a:extLst>
          </p:cNvPr>
          <p:cNvSpPr>
            <a:spLocks noGrp="1"/>
          </p:cNvSpPr>
          <p:nvPr>
            <p:ph type="ftr" sz="quarter" idx="3"/>
          </p:nvPr>
        </p:nvSpPr>
        <p:spPr>
          <a:xfrm>
            <a:off x="7270263" y="6356350"/>
            <a:ext cx="4114800" cy="365125"/>
          </a:xfrm>
          <a:prstGeom prst="rect">
            <a:avLst/>
          </a:prstGeom>
        </p:spPr>
        <p:txBody>
          <a:bodyPr vert="horz" lIns="0" tIns="0" rIns="91440" bIns="0" rtlCol="0" anchor="ctr"/>
          <a:lstStyle>
            <a:lvl1pPr algn="r">
              <a:defRPr sz="800" b="0" i="0">
                <a:solidFill>
                  <a:schemeClr val="tx1">
                    <a:tint val="75000"/>
                  </a:schemeClr>
                </a:solidFill>
                <a:latin typeface="Knowledge2017 UltraLight" panose="020B0506040000020004" pitchFamily="34" charset="0"/>
              </a:defRPr>
            </a:lvl1pPr>
          </a:lstStyle>
          <a:p>
            <a:endParaRPr lang="en-US"/>
          </a:p>
        </p:txBody>
      </p:sp>
      <p:pic>
        <p:nvPicPr>
          <p:cNvPr id="66" name="Graphic 65">
            <a:extLst>
              <a:ext uri="{FF2B5EF4-FFF2-40B4-BE49-F238E27FC236}">
                <a16:creationId xmlns:a16="http://schemas.microsoft.com/office/drawing/2014/main" id="{2B9411D9-1CD0-0040-84AF-C49C3C814745}"/>
              </a:ext>
            </a:extLst>
          </p:cNvPr>
          <p:cNvPicPr>
            <a:picLocks noChangeAspect="1"/>
          </p:cNvPicPr>
          <p:nvPr userDrawn="1"/>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08051" y="6413500"/>
            <a:ext cx="1097280" cy="263347"/>
          </a:xfrm>
          <a:prstGeom prst="rect">
            <a:avLst/>
          </a:prstGeom>
        </p:spPr>
      </p:pic>
    </p:spTree>
    <p:extLst>
      <p:ext uri="{BB962C8B-B14F-4D97-AF65-F5344CB8AC3E}">
        <p14:creationId xmlns:p14="http://schemas.microsoft.com/office/powerpoint/2010/main" val="1725082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4" name="GRID" hidden="1">
            <a:extLst>
              <a:ext uri="{FF2B5EF4-FFF2-40B4-BE49-F238E27FC236}">
                <a16:creationId xmlns:a16="http://schemas.microsoft.com/office/drawing/2014/main" id="{66A07B1D-BA82-EB44-AEC9-6A0BD7D11D49}"/>
              </a:ext>
            </a:extLst>
          </p:cNvPr>
          <p:cNvGrpSpPr/>
          <p:nvPr/>
        </p:nvGrpSpPr>
        <p:grpSpPr>
          <a:xfrm>
            <a:off x="0" y="0"/>
            <a:ext cx="12192000" cy="6858320"/>
            <a:chOff x="0" y="0"/>
            <a:chExt cx="12192000" cy="6858320"/>
          </a:xfrm>
        </p:grpSpPr>
        <p:grpSp>
          <p:nvGrpSpPr>
            <p:cNvPr id="8" name="Group 7">
              <a:extLst>
                <a:ext uri="{FF2B5EF4-FFF2-40B4-BE49-F238E27FC236}">
                  <a16:creationId xmlns:a16="http://schemas.microsoft.com/office/drawing/2014/main" id="{9FA94250-16DB-3148-AF7F-6CA892FD7723}"/>
                </a:ext>
              </a:extLst>
            </p:cNvPr>
            <p:cNvGrpSpPr/>
            <p:nvPr/>
          </p:nvGrpSpPr>
          <p:grpSpPr>
            <a:xfrm>
              <a:off x="0" y="731520"/>
              <a:ext cx="12192000" cy="5897880"/>
              <a:chOff x="0" y="731520"/>
              <a:chExt cx="12192000" cy="5897880"/>
            </a:xfrm>
          </p:grpSpPr>
          <p:cxnSp>
            <p:nvCxnSpPr>
              <p:cNvPr id="37" name="Straight Connector 36">
                <a:extLst>
                  <a:ext uri="{FF2B5EF4-FFF2-40B4-BE49-F238E27FC236}">
                    <a16:creationId xmlns:a16="http://schemas.microsoft.com/office/drawing/2014/main" id="{6D774A75-50C0-1341-891C-9B62163B668F}"/>
                  </a:ext>
                </a:extLst>
              </p:cNvPr>
              <p:cNvCxnSpPr/>
              <p:nvPr/>
            </p:nvCxnSpPr>
            <p:spPr>
              <a:xfrm>
                <a:off x="0" y="731520"/>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D2B422-96CD-FE43-8893-0C100631AFC7}"/>
                  </a:ext>
                </a:extLst>
              </p:cNvPr>
              <p:cNvCxnSpPr/>
              <p:nvPr/>
            </p:nvCxnSpPr>
            <p:spPr>
              <a:xfrm>
                <a:off x="0" y="2058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E03DEEA-7ED8-0446-B41B-D56783771FE4}"/>
                  </a:ext>
                </a:extLst>
              </p:cNvPr>
              <p:cNvCxnSpPr/>
              <p:nvPr/>
            </p:nvCxnSpPr>
            <p:spPr>
              <a:xfrm>
                <a:off x="0" y="2515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B76A874-31C2-FF47-8A02-36EE1C166EE4}"/>
                  </a:ext>
                </a:extLst>
              </p:cNvPr>
              <p:cNvCxnSpPr/>
              <p:nvPr/>
            </p:nvCxnSpPr>
            <p:spPr>
              <a:xfrm>
                <a:off x="0" y="2972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1BCC67-2DA3-7E49-9538-C53E9E773D8E}"/>
                  </a:ext>
                </a:extLst>
              </p:cNvPr>
              <p:cNvCxnSpPr/>
              <p:nvPr/>
            </p:nvCxnSpPr>
            <p:spPr>
              <a:xfrm>
                <a:off x="0" y="3429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61C59BE-26ED-8744-B448-4EC437F3EB75}"/>
                  </a:ext>
                </a:extLst>
              </p:cNvPr>
              <p:cNvCxnSpPr/>
              <p:nvPr/>
            </p:nvCxnSpPr>
            <p:spPr>
              <a:xfrm>
                <a:off x="0" y="3886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7E5A2CF-FE32-FB4E-AC9D-458EFBECE35A}"/>
                  </a:ext>
                </a:extLst>
              </p:cNvPr>
              <p:cNvCxnSpPr/>
              <p:nvPr/>
            </p:nvCxnSpPr>
            <p:spPr>
              <a:xfrm>
                <a:off x="0" y="4344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38C2271-CB43-1C43-91F5-B5516046564E}"/>
                  </a:ext>
                </a:extLst>
              </p:cNvPr>
              <p:cNvCxnSpPr/>
              <p:nvPr/>
            </p:nvCxnSpPr>
            <p:spPr>
              <a:xfrm>
                <a:off x="0" y="4801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E8F20C9-6130-1E4B-A7AF-165231220C1B}"/>
                  </a:ext>
                </a:extLst>
              </p:cNvPr>
              <p:cNvCxnSpPr/>
              <p:nvPr/>
            </p:nvCxnSpPr>
            <p:spPr>
              <a:xfrm>
                <a:off x="0" y="5258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A0C3B83-2012-3946-959C-2A3BF392933D}"/>
                  </a:ext>
                </a:extLst>
              </p:cNvPr>
              <p:cNvCxnSpPr/>
              <p:nvPr/>
            </p:nvCxnSpPr>
            <p:spPr>
              <a:xfrm>
                <a:off x="0" y="5715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4220756-6292-A94E-99D1-07D00D086C23}"/>
                  </a:ext>
                </a:extLst>
              </p:cNvPr>
              <p:cNvCxnSpPr/>
              <p:nvPr/>
            </p:nvCxnSpPr>
            <p:spPr>
              <a:xfrm>
                <a:off x="0" y="6172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97AD30C-BC68-1F44-8264-5E0A0FCD6430}"/>
                  </a:ext>
                </a:extLst>
              </p:cNvPr>
              <p:cNvCxnSpPr/>
              <p:nvPr/>
            </p:nvCxnSpPr>
            <p:spPr>
              <a:xfrm>
                <a:off x="0" y="6629400"/>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5AABAC9-DC41-1C4E-9A96-F253315CBFD9}"/>
                  </a:ext>
                </a:extLst>
              </p:cNvPr>
              <p:cNvCxnSpPr/>
              <p:nvPr/>
            </p:nvCxnSpPr>
            <p:spPr>
              <a:xfrm>
                <a:off x="0" y="159824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433B2B-C7F5-254C-B496-AFCF9DD23411}"/>
                  </a:ext>
                </a:extLst>
              </p:cNvPr>
              <p:cNvCxnSpPr/>
              <p:nvPr/>
            </p:nvCxnSpPr>
            <p:spPr>
              <a:xfrm>
                <a:off x="0" y="1828800"/>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2A20445-6AAE-F84B-A32B-D34024366C40}"/>
                  </a:ext>
                </a:extLst>
              </p:cNvPr>
              <p:cNvCxnSpPr/>
              <p:nvPr/>
            </p:nvCxnSpPr>
            <p:spPr>
              <a:xfrm>
                <a:off x="0" y="2286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86D6F60-F0E8-2E47-97D0-7143365F821E}"/>
                  </a:ext>
                </a:extLst>
              </p:cNvPr>
              <p:cNvCxnSpPr/>
              <p:nvPr/>
            </p:nvCxnSpPr>
            <p:spPr>
              <a:xfrm>
                <a:off x="0" y="2743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24B47C8-FB89-D441-810B-22794864844F}"/>
                  </a:ext>
                </a:extLst>
              </p:cNvPr>
              <p:cNvCxnSpPr/>
              <p:nvPr/>
            </p:nvCxnSpPr>
            <p:spPr>
              <a:xfrm>
                <a:off x="0" y="3201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02557FF-C0A2-1C4A-AEEA-7C6BD2C18509}"/>
                  </a:ext>
                </a:extLst>
              </p:cNvPr>
              <p:cNvCxnSpPr/>
              <p:nvPr/>
            </p:nvCxnSpPr>
            <p:spPr>
              <a:xfrm>
                <a:off x="0" y="3658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C510948-11F1-F149-9A0F-D5491E97883E}"/>
                  </a:ext>
                </a:extLst>
              </p:cNvPr>
              <p:cNvCxnSpPr/>
              <p:nvPr/>
            </p:nvCxnSpPr>
            <p:spPr>
              <a:xfrm>
                <a:off x="0" y="4115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191B93-2830-A842-A5CD-B452A7613EE5}"/>
                  </a:ext>
                </a:extLst>
              </p:cNvPr>
              <p:cNvCxnSpPr/>
              <p:nvPr/>
            </p:nvCxnSpPr>
            <p:spPr>
              <a:xfrm>
                <a:off x="0" y="4572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83E202D-5B01-E241-80C5-E09C5DF479ED}"/>
                  </a:ext>
                </a:extLst>
              </p:cNvPr>
              <p:cNvCxnSpPr/>
              <p:nvPr/>
            </p:nvCxnSpPr>
            <p:spPr>
              <a:xfrm>
                <a:off x="0" y="5029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A671704-13C3-C944-AA19-A0312DFAE1E8}"/>
                  </a:ext>
                </a:extLst>
              </p:cNvPr>
              <p:cNvCxnSpPr/>
              <p:nvPr/>
            </p:nvCxnSpPr>
            <p:spPr>
              <a:xfrm>
                <a:off x="0" y="5487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6B6C333-01CB-DC4E-889C-9AD09350CC3E}"/>
                  </a:ext>
                </a:extLst>
              </p:cNvPr>
              <p:cNvCxnSpPr/>
              <p:nvPr/>
            </p:nvCxnSpPr>
            <p:spPr>
              <a:xfrm>
                <a:off x="0" y="5944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82ADF4C-3C25-F64B-AA51-CE75CF5396BC}"/>
                  </a:ext>
                </a:extLst>
              </p:cNvPr>
              <p:cNvCxnSpPr/>
              <p:nvPr/>
            </p:nvCxnSpPr>
            <p:spPr>
              <a:xfrm>
                <a:off x="0" y="6401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3460520-5BA4-FF49-AF9F-D71126F75626}"/>
                  </a:ext>
                </a:extLst>
              </p:cNvPr>
              <p:cNvCxnSpPr/>
              <p:nvPr/>
            </p:nvCxnSpPr>
            <p:spPr>
              <a:xfrm>
                <a:off x="0" y="136964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9A2D029C-3068-6046-98D7-1B2726AB49A0}"/>
                </a:ext>
              </a:extLst>
            </p:cNvPr>
            <p:cNvGrpSpPr/>
            <p:nvPr/>
          </p:nvGrpSpPr>
          <p:grpSpPr>
            <a:xfrm>
              <a:off x="0" y="0"/>
              <a:ext cx="12192000" cy="6858320"/>
              <a:chOff x="0" y="0"/>
              <a:chExt cx="12192000" cy="6858320"/>
            </a:xfrm>
          </p:grpSpPr>
          <p:sp>
            <p:nvSpPr>
              <p:cNvPr id="24" name="Rectangle 23">
                <a:extLst>
                  <a:ext uri="{FF2B5EF4-FFF2-40B4-BE49-F238E27FC236}">
                    <a16:creationId xmlns:a16="http://schemas.microsoft.com/office/drawing/2014/main" id="{1D9F4B7A-58A0-D44B-852A-251BEADEF1AF}"/>
                  </a:ext>
                </a:extLst>
              </p:cNvPr>
              <p:cNvSpPr/>
              <p:nvPr/>
            </p:nvSpPr>
            <p:spPr>
              <a:xfrm>
                <a:off x="1814668" y="32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F81E52-DC94-EF46-8423-9BC358E1D97D}"/>
                  </a:ext>
                </a:extLst>
              </p:cNvPr>
              <p:cNvSpPr/>
              <p:nvPr/>
            </p:nvSpPr>
            <p:spPr>
              <a:xfrm>
                <a:off x="2714936"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3165057-3435-4D4C-B6FB-2459E4902813}"/>
                  </a:ext>
                </a:extLst>
              </p:cNvPr>
              <p:cNvSpPr/>
              <p:nvPr/>
            </p:nvSpPr>
            <p:spPr>
              <a:xfrm>
                <a:off x="3615204"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412012C-133C-2945-8DEA-4771D0935B8F}"/>
                  </a:ext>
                </a:extLst>
              </p:cNvPr>
              <p:cNvSpPr/>
              <p:nvPr/>
            </p:nvSpPr>
            <p:spPr>
              <a:xfrm>
                <a:off x="4515472"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6C7C1A-0C13-2848-A773-A59A966F6051}"/>
                  </a:ext>
                </a:extLst>
              </p:cNvPr>
              <p:cNvSpPr/>
              <p:nvPr/>
            </p:nvSpPr>
            <p:spPr>
              <a:xfrm>
                <a:off x="5415740"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CA4C155-F7A0-CA40-B843-83152D2A2570}"/>
                  </a:ext>
                </a:extLst>
              </p:cNvPr>
              <p:cNvSpPr/>
              <p:nvPr/>
            </p:nvSpPr>
            <p:spPr>
              <a:xfrm>
                <a:off x="6316008"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AC8394E-4EAF-3448-AC46-1B5249DB1D87}"/>
                  </a:ext>
                </a:extLst>
              </p:cNvPr>
              <p:cNvSpPr/>
              <p:nvPr/>
            </p:nvSpPr>
            <p:spPr>
              <a:xfrm>
                <a:off x="7216276"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C272D1C-4242-E64A-A42D-E02F5B53FC48}"/>
                  </a:ext>
                </a:extLst>
              </p:cNvPr>
              <p:cNvSpPr/>
              <p:nvPr/>
            </p:nvSpPr>
            <p:spPr>
              <a:xfrm>
                <a:off x="8116544"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FA17B49-282A-0247-A343-3189C9BFA1A5}"/>
                  </a:ext>
                </a:extLst>
              </p:cNvPr>
              <p:cNvSpPr/>
              <p:nvPr/>
            </p:nvSpPr>
            <p:spPr>
              <a:xfrm>
                <a:off x="9016812"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C0B9040-FC1B-6748-BFFC-16B118622DE9}"/>
                  </a:ext>
                </a:extLst>
              </p:cNvPr>
              <p:cNvSpPr/>
              <p:nvPr/>
            </p:nvSpPr>
            <p:spPr>
              <a:xfrm>
                <a:off x="9917080"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9528D6D-ACB0-C044-9412-4C0BBFCC8500}"/>
                  </a:ext>
                </a:extLst>
              </p:cNvPr>
              <p:cNvSpPr/>
              <p:nvPr/>
            </p:nvSpPr>
            <p:spPr>
              <a:xfrm>
                <a:off x="10817352"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EA8BA64-D217-4F4F-A58A-C1B38A1084FA}"/>
                  </a:ext>
                </a:extLst>
              </p:cNvPr>
              <p:cNvSpPr/>
              <p:nvPr/>
            </p:nvSpPr>
            <p:spPr>
              <a:xfrm>
                <a:off x="914400" y="321"/>
                <a:ext cx="457200" cy="6857999"/>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6F8863F-EF08-9D48-B461-88722E2BF85D}"/>
                  </a:ext>
                </a:extLst>
              </p:cNvPr>
              <p:cNvSpPr/>
              <p:nvPr/>
            </p:nvSpPr>
            <p:spPr>
              <a:xfrm>
                <a:off x="0" y="321"/>
                <a:ext cx="4572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E9C3964-9D46-3E44-9FDC-4B299F5C2ECC}"/>
                  </a:ext>
                </a:extLst>
              </p:cNvPr>
              <p:cNvSpPr/>
              <p:nvPr/>
            </p:nvSpPr>
            <p:spPr>
              <a:xfrm>
                <a:off x="11734800" y="321"/>
                <a:ext cx="4572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Placeholder 1">
            <a:extLst>
              <a:ext uri="{FF2B5EF4-FFF2-40B4-BE49-F238E27FC236}">
                <a16:creationId xmlns:a16="http://schemas.microsoft.com/office/drawing/2014/main" id="{0CAE0F29-C710-C444-B23A-19E2878598BC}"/>
              </a:ext>
            </a:extLst>
          </p:cNvPr>
          <p:cNvSpPr>
            <a:spLocks noGrp="1"/>
          </p:cNvSpPr>
          <p:nvPr>
            <p:ph type="title"/>
          </p:nvPr>
        </p:nvSpPr>
        <p:spPr>
          <a:xfrm>
            <a:off x="904188" y="685637"/>
            <a:ext cx="4975617" cy="132556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240FA07-0708-0D4B-BF11-8625200A072D}"/>
              </a:ext>
            </a:extLst>
          </p:cNvPr>
          <p:cNvSpPr>
            <a:spLocks noGrp="1"/>
          </p:cNvSpPr>
          <p:nvPr>
            <p:ph type="body" idx="1"/>
          </p:nvPr>
        </p:nvSpPr>
        <p:spPr>
          <a:xfrm>
            <a:off x="913615" y="1825625"/>
            <a:ext cx="10471448"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CD77B8D-A98C-2344-8E83-A1E4D46F0D61}"/>
              </a:ext>
            </a:extLst>
          </p:cNvPr>
          <p:cNvSpPr>
            <a:spLocks noGrp="1"/>
          </p:cNvSpPr>
          <p:nvPr>
            <p:ph type="ftr" sz="quarter" idx="3"/>
          </p:nvPr>
        </p:nvSpPr>
        <p:spPr>
          <a:xfrm>
            <a:off x="7270263" y="6356350"/>
            <a:ext cx="4114800" cy="365125"/>
          </a:xfrm>
          <a:prstGeom prst="rect">
            <a:avLst/>
          </a:prstGeom>
        </p:spPr>
        <p:txBody>
          <a:bodyPr vert="horz" lIns="0" tIns="0" rIns="91440" bIns="0" rtlCol="0" anchor="ctr"/>
          <a:lstStyle>
            <a:lvl1pPr algn="r">
              <a:defRPr sz="800" b="0" i="0">
                <a:solidFill>
                  <a:schemeClr val="tx1">
                    <a:tint val="75000"/>
                  </a:schemeClr>
                </a:solidFill>
                <a:latin typeface="Knowledge2017 UltraLight" panose="020B0506040000020004" pitchFamily="34" charset="0"/>
              </a:defRPr>
            </a:lvl1pPr>
          </a:lstStyle>
          <a:p>
            <a:endParaRPr lang="en-US"/>
          </a:p>
        </p:txBody>
      </p:sp>
    </p:spTree>
    <p:extLst>
      <p:ext uri="{BB962C8B-B14F-4D97-AF65-F5344CB8AC3E}">
        <p14:creationId xmlns:p14="http://schemas.microsoft.com/office/powerpoint/2010/main" val="279530792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565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2">
          <p15:clr>
            <a:srgbClr val="F26B43"/>
          </p15:clr>
        </p15:guide>
        <p15:guide id="2" pos="3840">
          <p15:clr>
            <a:srgbClr val="F26B43"/>
          </p15:clr>
        </p15:guide>
        <p15:guide id="3" orient="horz" pos="1299">
          <p15:clr>
            <a:srgbClr val="F26B43"/>
          </p15:clr>
        </p15:guide>
        <p15:guide id="4" pos="5726">
          <p15:clr>
            <a:srgbClr val="F26B43"/>
          </p15:clr>
        </p15:guide>
        <p15:guide id="5" pos="5571">
          <p15:clr>
            <a:srgbClr val="F26B43"/>
          </p15:clr>
        </p15:guide>
        <p15:guide id="6" pos="7440">
          <p15:clr>
            <a:srgbClr val="F26B43"/>
          </p15:clr>
        </p15:guide>
        <p15:guide id="7" orient="horz" pos="3768">
          <p15:clr>
            <a:srgbClr val="F26B43"/>
          </p15:clr>
        </p15:guide>
        <p15:guide id="8" orient="horz" pos="372">
          <p15:clr>
            <a:srgbClr val="F26B43"/>
          </p15:clr>
        </p15:guide>
        <p15:guide id="9" orient="horz" pos="1126">
          <p15:clr>
            <a:srgbClr val="F26B43"/>
          </p15:clr>
        </p15:guide>
        <p15:guide id="10" pos="2568">
          <p15:clr>
            <a:srgbClr val="F26B43"/>
          </p15:clr>
        </p15:guide>
        <p15:guide id="11" pos="5016">
          <p15:clr>
            <a:srgbClr val="F26B43"/>
          </p15:clr>
        </p15:guide>
        <p15:guide id="12" pos="18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4" name="GRID" hidden="1">
            <a:extLst>
              <a:ext uri="{FF2B5EF4-FFF2-40B4-BE49-F238E27FC236}">
                <a16:creationId xmlns:a16="http://schemas.microsoft.com/office/drawing/2014/main" id="{66A07B1D-BA82-EB44-AEC9-6A0BD7D11D49}"/>
              </a:ext>
            </a:extLst>
          </p:cNvPr>
          <p:cNvGrpSpPr/>
          <p:nvPr userDrawn="1"/>
        </p:nvGrpSpPr>
        <p:grpSpPr>
          <a:xfrm>
            <a:off x="0" y="0"/>
            <a:ext cx="12192000" cy="6858320"/>
            <a:chOff x="0" y="0"/>
            <a:chExt cx="12192000" cy="6858320"/>
          </a:xfrm>
        </p:grpSpPr>
        <p:grpSp>
          <p:nvGrpSpPr>
            <p:cNvPr id="8" name="Group 7">
              <a:extLst>
                <a:ext uri="{FF2B5EF4-FFF2-40B4-BE49-F238E27FC236}">
                  <a16:creationId xmlns:a16="http://schemas.microsoft.com/office/drawing/2014/main" id="{9FA94250-16DB-3148-AF7F-6CA892FD7723}"/>
                </a:ext>
              </a:extLst>
            </p:cNvPr>
            <p:cNvGrpSpPr/>
            <p:nvPr userDrawn="1"/>
          </p:nvGrpSpPr>
          <p:grpSpPr>
            <a:xfrm>
              <a:off x="0" y="731520"/>
              <a:ext cx="12192000" cy="5897880"/>
              <a:chOff x="0" y="731520"/>
              <a:chExt cx="12192000" cy="5897880"/>
            </a:xfrm>
          </p:grpSpPr>
          <p:cxnSp>
            <p:nvCxnSpPr>
              <p:cNvPr id="37" name="Straight Connector 36">
                <a:extLst>
                  <a:ext uri="{FF2B5EF4-FFF2-40B4-BE49-F238E27FC236}">
                    <a16:creationId xmlns:a16="http://schemas.microsoft.com/office/drawing/2014/main" id="{6D774A75-50C0-1341-891C-9B62163B668F}"/>
                  </a:ext>
                </a:extLst>
              </p:cNvPr>
              <p:cNvCxnSpPr/>
              <p:nvPr userDrawn="1"/>
            </p:nvCxnSpPr>
            <p:spPr>
              <a:xfrm>
                <a:off x="0" y="731520"/>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D2B422-96CD-FE43-8893-0C100631AFC7}"/>
                  </a:ext>
                </a:extLst>
              </p:cNvPr>
              <p:cNvCxnSpPr/>
              <p:nvPr userDrawn="1"/>
            </p:nvCxnSpPr>
            <p:spPr>
              <a:xfrm>
                <a:off x="0" y="2058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E03DEEA-7ED8-0446-B41B-D56783771FE4}"/>
                  </a:ext>
                </a:extLst>
              </p:cNvPr>
              <p:cNvCxnSpPr/>
              <p:nvPr userDrawn="1"/>
            </p:nvCxnSpPr>
            <p:spPr>
              <a:xfrm>
                <a:off x="0" y="2515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B76A874-31C2-FF47-8A02-36EE1C166EE4}"/>
                  </a:ext>
                </a:extLst>
              </p:cNvPr>
              <p:cNvCxnSpPr/>
              <p:nvPr userDrawn="1"/>
            </p:nvCxnSpPr>
            <p:spPr>
              <a:xfrm>
                <a:off x="0" y="2972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1BCC67-2DA3-7E49-9538-C53E9E773D8E}"/>
                  </a:ext>
                </a:extLst>
              </p:cNvPr>
              <p:cNvCxnSpPr/>
              <p:nvPr userDrawn="1"/>
            </p:nvCxnSpPr>
            <p:spPr>
              <a:xfrm>
                <a:off x="0" y="3429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61C59BE-26ED-8744-B448-4EC437F3EB75}"/>
                  </a:ext>
                </a:extLst>
              </p:cNvPr>
              <p:cNvCxnSpPr/>
              <p:nvPr userDrawn="1"/>
            </p:nvCxnSpPr>
            <p:spPr>
              <a:xfrm>
                <a:off x="0" y="3886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7E5A2CF-FE32-FB4E-AC9D-458EFBECE35A}"/>
                  </a:ext>
                </a:extLst>
              </p:cNvPr>
              <p:cNvCxnSpPr/>
              <p:nvPr userDrawn="1"/>
            </p:nvCxnSpPr>
            <p:spPr>
              <a:xfrm>
                <a:off x="0" y="4344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38C2271-CB43-1C43-91F5-B5516046564E}"/>
                  </a:ext>
                </a:extLst>
              </p:cNvPr>
              <p:cNvCxnSpPr/>
              <p:nvPr userDrawn="1"/>
            </p:nvCxnSpPr>
            <p:spPr>
              <a:xfrm>
                <a:off x="0" y="4801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E8F20C9-6130-1E4B-A7AF-165231220C1B}"/>
                  </a:ext>
                </a:extLst>
              </p:cNvPr>
              <p:cNvCxnSpPr/>
              <p:nvPr userDrawn="1"/>
            </p:nvCxnSpPr>
            <p:spPr>
              <a:xfrm>
                <a:off x="0" y="5258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A0C3B83-2012-3946-959C-2A3BF392933D}"/>
                  </a:ext>
                </a:extLst>
              </p:cNvPr>
              <p:cNvCxnSpPr/>
              <p:nvPr userDrawn="1"/>
            </p:nvCxnSpPr>
            <p:spPr>
              <a:xfrm>
                <a:off x="0" y="5715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4220756-6292-A94E-99D1-07D00D086C23}"/>
                  </a:ext>
                </a:extLst>
              </p:cNvPr>
              <p:cNvCxnSpPr/>
              <p:nvPr userDrawn="1"/>
            </p:nvCxnSpPr>
            <p:spPr>
              <a:xfrm>
                <a:off x="0" y="6172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97AD30C-BC68-1F44-8264-5E0A0FCD6430}"/>
                  </a:ext>
                </a:extLst>
              </p:cNvPr>
              <p:cNvCxnSpPr/>
              <p:nvPr userDrawn="1"/>
            </p:nvCxnSpPr>
            <p:spPr>
              <a:xfrm>
                <a:off x="0" y="6629400"/>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5AABAC9-DC41-1C4E-9A96-F253315CBFD9}"/>
                  </a:ext>
                </a:extLst>
              </p:cNvPr>
              <p:cNvCxnSpPr/>
              <p:nvPr userDrawn="1"/>
            </p:nvCxnSpPr>
            <p:spPr>
              <a:xfrm>
                <a:off x="0" y="159824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433B2B-C7F5-254C-B496-AFCF9DD23411}"/>
                  </a:ext>
                </a:extLst>
              </p:cNvPr>
              <p:cNvCxnSpPr/>
              <p:nvPr userDrawn="1"/>
            </p:nvCxnSpPr>
            <p:spPr>
              <a:xfrm>
                <a:off x="0" y="1828800"/>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2A20445-6AAE-F84B-A32B-D34024366C40}"/>
                  </a:ext>
                </a:extLst>
              </p:cNvPr>
              <p:cNvCxnSpPr/>
              <p:nvPr userDrawn="1"/>
            </p:nvCxnSpPr>
            <p:spPr>
              <a:xfrm>
                <a:off x="0" y="2286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86D6F60-F0E8-2E47-97D0-7143365F821E}"/>
                  </a:ext>
                </a:extLst>
              </p:cNvPr>
              <p:cNvCxnSpPr/>
              <p:nvPr userDrawn="1"/>
            </p:nvCxnSpPr>
            <p:spPr>
              <a:xfrm>
                <a:off x="0" y="2743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24B47C8-FB89-D441-810B-22794864844F}"/>
                  </a:ext>
                </a:extLst>
              </p:cNvPr>
              <p:cNvCxnSpPr/>
              <p:nvPr userDrawn="1"/>
            </p:nvCxnSpPr>
            <p:spPr>
              <a:xfrm>
                <a:off x="0" y="3201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02557FF-C0A2-1C4A-AEEA-7C6BD2C18509}"/>
                  </a:ext>
                </a:extLst>
              </p:cNvPr>
              <p:cNvCxnSpPr/>
              <p:nvPr userDrawn="1"/>
            </p:nvCxnSpPr>
            <p:spPr>
              <a:xfrm>
                <a:off x="0" y="3658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C510948-11F1-F149-9A0F-D5491E97883E}"/>
                  </a:ext>
                </a:extLst>
              </p:cNvPr>
              <p:cNvCxnSpPr/>
              <p:nvPr userDrawn="1"/>
            </p:nvCxnSpPr>
            <p:spPr>
              <a:xfrm>
                <a:off x="0" y="4115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191B93-2830-A842-A5CD-B452A7613EE5}"/>
                  </a:ext>
                </a:extLst>
              </p:cNvPr>
              <p:cNvCxnSpPr/>
              <p:nvPr userDrawn="1"/>
            </p:nvCxnSpPr>
            <p:spPr>
              <a:xfrm>
                <a:off x="0" y="4572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83E202D-5B01-E241-80C5-E09C5DF479ED}"/>
                  </a:ext>
                </a:extLst>
              </p:cNvPr>
              <p:cNvCxnSpPr/>
              <p:nvPr userDrawn="1"/>
            </p:nvCxnSpPr>
            <p:spPr>
              <a:xfrm>
                <a:off x="0" y="5029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A671704-13C3-C944-AA19-A0312DFAE1E8}"/>
                  </a:ext>
                </a:extLst>
              </p:cNvPr>
              <p:cNvCxnSpPr/>
              <p:nvPr userDrawn="1"/>
            </p:nvCxnSpPr>
            <p:spPr>
              <a:xfrm>
                <a:off x="0" y="5487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6B6C333-01CB-DC4E-889C-9AD09350CC3E}"/>
                  </a:ext>
                </a:extLst>
              </p:cNvPr>
              <p:cNvCxnSpPr/>
              <p:nvPr userDrawn="1"/>
            </p:nvCxnSpPr>
            <p:spPr>
              <a:xfrm>
                <a:off x="0" y="5944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82ADF4C-3C25-F64B-AA51-CE75CF5396BC}"/>
                  </a:ext>
                </a:extLst>
              </p:cNvPr>
              <p:cNvCxnSpPr/>
              <p:nvPr userDrawn="1"/>
            </p:nvCxnSpPr>
            <p:spPr>
              <a:xfrm>
                <a:off x="0" y="6401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3460520-5BA4-FF49-AF9F-D71126F75626}"/>
                  </a:ext>
                </a:extLst>
              </p:cNvPr>
              <p:cNvCxnSpPr/>
              <p:nvPr userDrawn="1"/>
            </p:nvCxnSpPr>
            <p:spPr>
              <a:xfrm>
                <a:off x="0" y="136964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9A2D029C-3068-6046-98D7-1B2726AB49A0}"/>
                </a:ext>
              </a:extLst>
            </p:cNvPr>
            <p:cNvGrpSpPr/>
            <p:nvPr userDrawn="1"/>
          </p:nvGrpSpPr>
          <p:grpSpPr>
            <a:xfrm>
              <a:off x="0" y="0"/>
              <a:ext cx="12192000" cy="6858320"/>
              <a:chOff x="0" y="0"/>
              <a:chExt cx="12192000" cy="6858320"/>
            </a:xfrm>
          </p:grpSpPr>
          <p:sp>
            <p:nvSpPr>
              <p:cNvPr id="24" name="Rectangle 23">
                <a:extLst>
                  <a:ext uri="{FF2B5EF4-FFF2-40B4-BE49-F238E27FC236}">
                    <a16:creationId xmlns:a16="http://schemas.microsoft.com/office/drawing/2014/main" id="{1D9F4B7A-58A0-D44B-852A-251BEADEF1AF}"/>
                  </a:ext>
                </a:extLst>
              </p:cNvPr>
              <p:cNvSpPr/>
              <p:nvPr userDrawn="1"/>
            </p:nvSpPr>
            <p:spPr>
              <a:xfrm>
                <a:off x="1814668" y="32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F81E52-DC94-EF46-8423-9BC358E1D97D}"/>
                  </a:ext>
                </a:extLst>
              </p:cNvPr>
              <p:cNvSpPr/>
              <p:nvPr userDrawn="1"/>
            </p:nvSpPr>
            <p:spPr>
              <a:xfrm>
                <a:off x="2714936"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3165057-3435-4D4C-B6FB-2459E4902813}"/>
                  </a:ext>
                </a:extLst>
              </p:cNvPr>
              <p:cNvSpPr/>
              <p:nvPr userDrawn="1"/>
            </p:nvSpPr>
            <p:spPr>
              <a:xfrm>
                <a:off x="3615204"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412012C-133C-2945-8DEA-4771D0935B8F}"/>
                  </a:ext>
                </a:extLst>
              </p:cNvPr>
              <p:cNvSpPr/>
              <p:nvPr userDrawn="1"/>
            </p:nvSpPr>
            <p:spPr>
              <a:xfrm>
                <a:off x="4515472"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6C7C1A-0C13-2848-A773-A59A966F6051}"/>
                  </a:ext>
                </a:extLst>
              </p:cNvPr>
              <p:cNvSpPr/>
              <p:nvPr userDrawn="1"/>
            </p:nvSpPr>
            <p:spPr>
              <a:xfrm>
                <a:off x="5415740"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CA4C155-F7A0-CA40-B843-83152D2A2570}"/>
                  </a:ext>
                </a:extLst>
              </p:cNvPr>
              <p:cNvSpPr/>
              <p:nvPr userDrawn="1"/>
            </p:nvSpPr>
            <p:spPr>
              <a:xfrm>
                <a:off x="6316008"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AC8394E-4EAF-3448-AC46-1B5249DB1D87}"/>
                  </a:ext>
                </a:extLst>
              </p:cNvPr>
              <p:cNvSpPr/>
              <p:nvPr userDrawn="1"/>
            </p:nvSpPr>
            <p:spPr>
              <a:xfrm>
                <a:off x="7216276"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C272D1C-4242-E64A-A42D-E02F5B53FC48}"/>
                  </a:ext>
                </a:extLst>
              </p:cNvPr>
              <p:cNvSpPr/>
              <p:nvPr userDrawn="1"/>
            </p:nvSpPr>
            <p:spPr>
              <a:xfrm>
                <a:off x="8116544"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FA17B49-282A-0247-A343-3189C9BFA1A5}"/>
                  </a:ext>
                </a:extLst>
              </p:cNvPr>
              <p:cNvSpPr/>
              <p:nvPr userDrawn="1"/>
            </p:nvSpPr>
            <p:spPr>
              <a:xfrm>
                <a:off x="9016812"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C0B9040-FC1B-6748-BFFC-16B118622DE9}"/>
                  </a:ext>
                </a:extLst>
              </p:cNvPr>
              <p:cNvSpPr/>
              <p:nvPr userDrawn="1"/>
            </p:nvSpPr>
            <p:spPr>
              <a:xfrm>
                <a:off x="9917080"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9528D6D-ACB0-C044-9412-4C0BBFCC8500}"/>
                  </a:ext>
                </a:extLst>
              </p:cNvPr>
              <p:cNvSpPr/>
              <p:nvPr userDrawn="1"/>
            </p:nvSpPr>
            <p:spPr>
              <a:xfrm>
                <a:off x="10817352"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EA8BA64-D217-4F4F-A58A-C1B38A1084FA}"/>
                  </a:ext>
                </a:extLst>
              </p:cNvPr>
              <p:cNvSpPr/>
              <p:nvPr userDrawn="1"/>
            </p:nvSpPr>
            <p:spPr>
              <a:xfrm>
                <a:off x="914400" y="321"/>
                <a:ext cx="457200" cy="6857999"/>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6F8863F-EF08-9D48-B461-88722E2BF85D}"/>
                  </a:ext>
                </a:extLst>
              </p:cNvPr>
              <p:cNvSpPr/>
              <p:nvPr userDrawn="1"/>
            </p:nvSpPr>
            <p:spPr>
              <a:xfrm>
                <a:off x="0" y="321"/>
                <a:ext cx="4572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E9C3964-9D46-3E44-9FDC-4B299F5C2ECC}"/>
                  </a:ext>
                </a:extLst>
              </p:cNvPr>
              <p:cNvSpPr/>
              <p:nvPr userDrawn="1"/>
            </p:nvSpPr>
            <p:spPr>
              <a:xfrm>
                <a:off x="11734800" y="321"/>
                <a:ext cx="4572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Placeholder 1">
            <a:extLst>
              <a:ext uri="{FF2B5EF4-FFF2-40B4-BE49-F238E27FC236}">
                <a16:creationId xmlns:a16="http://schemas.microsoft.com/office/drawing/2014/main" id="{0CAE0F29-C710-C444-B23A-19E2878598BC}"/>
              </a:ext>
            </a:extLst>
          </p:cNvPr>
          <p:cNvSpPr>
            <a:spLocks noGrp="1"/>
          </p:cNvSpPr>
          <p:nvPr>
            <p:ph type="title"/>
          </p:nvPr>
        </p:nvSpPr>
        <p:spPr>
          <a:xfrm>
            <a:off x="904188" y="685637"/>
            <a:ext cx="4975617" cy="132556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240FA07-0708-0D4B-BF11-8625200A072D}"/>
              </a:ext>
            </a:extLst>
          </p:cNvPr>
          <p:cNvSpPr>
            <a:spLocks noGrp="1"/>
          </p:cNvSpPr>
          <p:nvPr>
            <p:ph type="body" idx="1"/>
          </p:nvPr>
        </p:nvSpPr>
        <p:spPr>
          <a:xfrm>
            <a:off x="913615" y="1825625"/>
            <a:ext cx="10471448"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 name="Rectangle 66">
            <a:extLst>
              <a:ext uri="{FF2B5EF4-FFF2-40B4-BE49-F238E27FC236}">
                <a16:creationId xmlns:a16="http://schemas.microsoft.com/office/drawing/2014/main" id="{D8F901A9-4ED0-3A33-8884-C06BAC551DCB}"/>
              </a:ext>
            </a:extLst>
          </p:cNvPr>
          <p:cNvSpPr/>
          <p:nvPr userDrawn="1"/>
        </p:nvSpPr>
        <p:spPr>
          <a:xfrm>
            <a:off x="0" y="6174000"/>
            <a:ext cx="12192000" cy="684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8" name="TextBox 67">
            <a:extLst>
              <a:ext uri="{FF2B5EF4-FFF2-40B4-BE49-F238E27FC236}">
                <a16:creationId xmlns:a16="http://schemas.microsoft.com/office/drawing/2014/main" id="{06C557C0-1F6F-56BE-8EBE-EE3AA2BCF7EA}"/>
              </a:ext>
            </a:extLst>
          </p:cNvPr>
          <p:cNvSpPr txBox="1"/>
          <p:nvPr userDrawn="1"/>
        </p:nvSpPr>
        <p:spPr>
          <a:xfrm>
            <a:off x="9261319" y="6380817"/>
            <a:ext cx="2772598" cy="276999"/>
          </a:xfrm>
          <a:prstGeom prst="rect">
            <a:avLst/>
          </a:prstGeom>
          <a:noFill/>
        </p:spPr>
        <p:txBody>
          <a:bodyPr wrap="square" rtlCol="0" anchor="ctr">
            <a:spAutoFit/>
          </a:bodyPr>
          <a:lstStyle/>
          <a:p>
            <a:pPr algn="r"/>
            <a:fld id="{A9060265-6227-F544-9B30-D75735A20BF5}" type="slidenum">
              <a:rPr lang="en-US" sz="1200" b="0" i="0" smtClean="0">
                <a:solidFill>
                  <a:schemeClr val="tx2"/>
                </a:solidFill>
                <a:latin typeface="Knowledge2017" panose="020B0506000000020004" pitchFamily="34" charset="0"/>
              </a:rPr>
              <a:pPr algn="r"/>
              <a:t>‹#›</a:t>
            </a:fld>
            <a:endParaRPr lang="en-US" sz="1200" b="0" i="0">
              <a:solidFill>
                <a:schemeClr val="tx2"/>
              </a:solidFill>
              <a:latin typeface="Knowledge2017" panose="020B0506000000020004" pitchFamily="34" charset="0"/>
            </a:endParaRPr>
          </a:p>
        </p:txBody>
      </p:sp>
      <p:pic>
        <p:nvPicPr>
          <p:cNvPr id="71" name="Picture 70" descr="A picture containing graphical user interface&#10;&#10;Description automatically generated">
            <a:extLst>
              <a:ext uri="{FF2B5EF4-FFF2-40B4-BE49-F238E27FC236}">
                <a16:creationId xmlns:a16="http://schemas.microsoft.com/office/drawing/2014/main" id="{15EB1AD1-F618-93AA-746A-C8FD33289A2B}"/>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215908" y="6369701"/>
            <a:ext cx="1128257" cy="304712"/>
          </a:xfrm>
          <a:prstGeom prst="rect">
            <a:avLst/>
          </a:prstGeom>
        </p:spPr>
      </p:pic>
    </p:spTree>
    <p:extLst>
      <p:ext uri="{BB962C8B-B14F-4D97-AF65-F5344CB8AC3E}">
        <p14:creationId xmlns:p14="http://schemas.microsoft.com/office/powerpoint/2010/main" val="773538989"/>
      </p:ext>
    </p:extLst>
  </p:cSld>
  <p:clrMap bg1="lt1" tx1="dk1" bg2="lt2" tx2="dk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5658" r:id="rId9"/>
    <p:sldLayoutId id="214748567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4" name="GRID" hidden="1">
            <a:extLst>
              <a:ext uri="{FF2B5EF4-FFF2-40B4-BE49-F238E27FC236}">
                <a16:creationId xmlns:a16="http://schemas.microsoft.com/office/drawing/2014/main" id="{66A07B1D-BA82-EB44-AEC9-6A0BD7D11D49}"/>
              </a:ext>
            </a:extLst>
          </p:cNvPr>
          <p:cNvGrpSpPr/>
          <p:nvPr userDrawn="1"/>
        </p:nvGrpSpPr>
        <p:grpSpPr>
          <a:xfrm>
            <a:off x="0" y="0"/>
            <a:ext cx="12192000" cy="6858320"/>
            <a:chOff x="0" y="0"/>
            <a:chExt cx="12192000" cy="6858320"/>
          </a:xfrm>
        </p:grpSpPr>
        <p:grpSp>
          <p:nvGrpSpPr>
            <p:cNvPr id="8" name="Group 7">
              <a:extLst>
                <a:ext uri="{FF2B5EF4-FFF2-40B4-BE49-F238E27FC236}">
                  <a16:creationId xmlns:a16="http://schemas.microsoft.com/office/drawing/2014/main" id="{9FA94250-16DB-3148-AF7F-6CA892FD7723}"/>
                </a:ext>
              </a:extLst>
            </p:cNvPr>
            <p:cNvGrpSpPr/>
            <p:nvPr userDrawn="1"/>
          </p:nvGrpSpPr>
          <p:grpSpPr>
            <a:xfrm>
              <a:off x="0" y="731520"/>
              <a:ext cx="12192000" cy="5897880"/>
              <a:chOff x="0" y="731520"/>
              <a:chExt cx="12192000" cy="5897880"/>
            </a:xfrm>
          </p:grpSpPr>
          <p:cxnSp>
            <p:nvCxnSpPr>
              <p:cNvPr id="37" name="Straight Connector 36">
                <a:extLst>
                  <a:ext uri="{FF2B5EF4-FFF2-40B4-BE49-F238E27FC236}">
                    <a16:creationId xmlns:a16="http://schemas.microsoft.com/office/drawing/2014/main" id="{6D774A75-50C0-1341-891C-9B62163B668F}"/>
                  </a:ext>
                </a:extLst>
              </p:cNvPr>
              <p:cNvCxnSpPr/>
              <p:nvPr userDrawn="1"/>
            </p:nvCxnSpPr>
            <p:spPr>
              <a:xfrm>
                <a:off x="0" y="731520"/>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D2B422-96CD-FE43-8893-0C100631AFC7}"/>
                  </a:ext>
                </a:extLst>
              </p:cNvPr>
              <p:cNvCxnSpPr/>
              <p:nvPr userDrawn="1"/>
            </p:nvCxnSpPr>
            <p:spPr>
              <a:xfrm>
                <a:off x="0" y="2058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E03DEEA-7ED8-0446-B41B-D56783771FE4}"/>
                  </a:ext>
                </a:extLst>
              </p:cNvPr>
              <p:cNvCxnSpPr/>
              <p:nvPr userDrawn="1"/>
            </p:nvCxnSpPr>
            <p:spPr>
              <a:xfrm>
                <a:off x="0" y="2515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B76A874-31C2-FF47-8A02-36EE1C166EE4}"/>
                  </a:ext>
                </a:extLst>
              </p:cNvPr>
              <p:cNvCxnSpPr/>
              <p:nvPr userDrawn="1"/>
            </p:nvCxnSpPr>
            <p:spPr>
              <a:xfrm>
                <a:off x="0" y="2972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1BCC67-2DA3-7E49-9538-C53E9E773D8E}"/>
                  </a:ext>
                </a:extLst>
              </p:cNvPr>
              <p:cNvCxnSpPr/>
              <p:nvPr userDrawn="1"/>
            </p:nvCxnSpPr>
            <p:spPr>
              <a:xfrm>
                <a:off x="0" y="3429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61C59BE-26ED-8744-B448-4EC437F3EB75}"/>
                  </a:ext>
                </a:extLst>
              </p:cNvPr>
              <p:cNvCxnSpPr/>
              <p:nvPr userDrawn="1"/>
            </p:nvCxnSpPr>
            <p:spPr>
              <a:xfrm>
                <a:off x="0" y="3886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7E5A2CF-FE32-FB4E-AC9D-458EFBECE35A}"/>
                  </a:ext>
                </a:extLst>
              </p:cNvPr>
              <p:cNvCxnSpPr/>
              <p:nvPr userDrawn="1"/>
            </p:nvCxnSpPr>
            <p:spPr>
              <a:xfrm>
                <a:off x="0" y="4344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38C2271-CB43-1C43-91F5-B5516046564E}"/>
                  </a:ext>
                </a:extLst>
              </p:cNvPr>
              <p:cNvCxnSpPr/>
              <p:nvPr userDrawn="1"/>
            </p:nvCxnSpPr>
            <p:spPr>
              <a:xfrm>
                <a:off x="0" y="4801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E8F20C9-6130-1E4B-A7AF-165231220C1B}"/>
                  </a:ext>
                </a:extLst>
              </p:cNvPr>
              <p:cNvCxnSpPr/>
              <p:nvPr userDrawn="1"/>
            </p:nvCxnSpPr>
            <p:spPr>
              <a:xfrm>
                <a:off x="0" y="5258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A0C3B83-2012-3946-959C-2A3BF392933D}"/>
                  </a:ext>
                </a:extLst>
              </p:cNvPr>
              <p:cNvCxnSpPr/>
              <p:nvPr userDrawn="1"/>
            </p:nvCxnSpPr>
            <p:spPr>
              <a:xfrm>
                <a:off x="0" y="5715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4220756-6292-A94E-99D1-07D00D086C23}"/>
                  </a:ext>
                </a:extLst>
              </p:cNvPr>
              <p:cNvCxnSpPr/>
              <p:nvPr userDrawn="1"/>
            </p:nvCxnSpPr>
            <p:spPr>
              <a:xfrm>
                <a:off x="0" y="6172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97AD30C-BC68-1F44-8264-5E0A0FCD6430}"/>
                  </a:ext>
                </a:extLst>
              </p:cNvPr>
              <p:cNvCxnSpPr/>
              <p:nvPr userDrawn="1"/>
            </p:nvCxnSpPr>
            <p:spPr>
              <a:xfrm>
                <a:off x="0" y="6629400"/>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5AABAC9-DC41-1C4E-9A96-F253315CBFD9}"/>
                  </a:ext>
                </a:extLst>
              </p:cNvPr>
              <p:cNvCxnSpPr/>
              <p:nvPr userDrawn="1"/>
            </p:nvCxnSpPr>
            <p:spPr>
              <a:xfrm>
                <a:off x="0" y="159824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433B2B-C7F5-254C-B496-AFCF9DD23411}"/>
                  </a:ext>
                </a:extLst>
              </p:cNvPr>
              <p:cNvCxnSpPr/>
              <p:nvPr userDrawn="1"/>
            </p:nvCxnSpPr>
            <p:spPr>
              <a:xfrm>
                <a:off x="0" y="1828800"/>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2A20445-6AAE-F84B-A32B-D34024366C40}"/>
                  </a:ext>
                </a:extLst>
              </p:cNvPr>
              <p:cNvCxnSpPr/>
              <p:nvPr userDrawn="1"/>
            </p:nvCxnSpPr>
            <p:spPr>
              <a:xfrm>
                <a:off x="0" y="2286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86D6F60-F0E8-2E47-97D0-7143365F821E}"/>
                  </a:ext>
                </a:extLst>
              </p:cNvPr>
              <p:cNvCxnSpPr/>
              <p:nvPr userDrawn="1"/>
            </p:nvCxnSpPr>
            <p:spPr>
              <a:xfrm>
                <a:off x="0" y="2743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24B47C8-FB89-D441-810B-22794864844F}"/>
                  </a:ext>
                </a:extLst>
              </p:cNvPr>
              <p:cNvCxnSpPr/>
              <p:nvPr userDrawn="1"/>
            </p:nvCxnSpPr>
            <p:spPr>
              <a:xfrm>
                <a:off x="0" y="3201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02557FF-C0A2-1C4A-AEEA-7C6BD2C18509}"/>
                  </a:ext>
                </a:extLst>
              </p:cNvPr>
              <p:cNvCxnSpPr/>
              <p:nvPr userDrawn="1"/>
            </p:nvCxnSpPr>
            <p:spPr>
              <a:xfrm>
                <a:off x="0" y="3658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C510948-11F1-F149-9A0F-D5491E97883E}"/>
                  </a:ext>
                </a:extLst>
              </p:cNvPr>
              <p:cNvCxnSpPr/>
              <p:nvPr userDrawn="1"/>
            </p:nvCxnSpPr>
            <p:spPr>
              <a:xfrm>
                <a:off x="0" y="4115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191B93-2830-A842-A5CD-B452A7613EE5}"/>
                  </a:ext>
                </a:extLst>
              </p:cNvPr>
              <p:cNvCxnSpPr/>
              <p:nvPr userDrawn="1"/>
            </p:nvCxnSpPr>
            <p:spPr>
              <a:xfrm>
                <a:off x="0" y="45726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83E202D-5B01-E241-80C5-E09C5DF479ED}"/>
                  </a:ext>
                </a:extLst>
              </p:cNvPr>
              <p:cNvCxnSpPr/>
              <p:nvPr userDrawn="1"/>
            </p:nvCxnSpPr>
            <p:spPr>
              <a:xfrm>
                <a:off x="0" y="50298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A671704-13C3-C944-AA19-A0312DFAE1E8}"/>
                  </a:ext>
                </a:extLst>
              </p:cNvPr>
              <p:cNvCxnSpPr/>
              <p:nvPr userDrawn="1"/>
            </p:nvCxnSpPr>
            <p:spPr>
              <a:xfrm>
                <a:off x="0" y="54870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6B6C333-01CB-DC4E-889C-9AD09350CC3E}"/>
                  </a:ext>
                </a:extLst>
              </p:cNvPr>
              <p:cNvCxnSpPr/>
              <p:nvPr userDrawn="1"/>
            </p:nvCxnSpPr>
            <p:spPr>
              <a:xfrm>
                <a:off x="0" y="59442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82ADF4C-3C25-F64B-AA51-CE75CF5396BC}"/>
                  </a:ext>
                </a:extLst>
              </p:cNvPr>
              <p:cNvCxnSpPr/>
              <p:nvPr userDrawn="1"/>
            </p:nvCxnSpPr>
            <p:spPr>
              <a:xfrm>
                <a:off x="0" y="640149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3460520-5BA4-FF49-AF9F-D71126F75626}"/>
                  </a:ext>
                </a:extLst>
              </p:cNvPr>
              <p:cNvCxnSpPr/>
              <p:nvPr userDrawn="1"/>
            </p:nvCxnSpPr>
            <p:spPr>
              <a:xfrm>
                <a:off x="0" y="1369645"/>
                <a:ext cx="12192000" cy="0"/>
              </a:xfrm>
              <a:prstGeom prst="line">
                <a:avLst/>
              </a:prstGeom>
              <a:ln w="0">
                <a:solidFill>
                  <a:schemeClr val="tx1">
                    <a:lumMod val="50000"/>
                    <a:alpha val="10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9A2D029C-3068-6046-98D7-1B2726AB49A0}"/>
                </a:ext>
              </a:extLst>
            </p:cNvPr>
            <p:cNvGrpSpPr/>
            <p:nvPr userDrawn="1"/>
          </p:nvGrpSpPr>
          <p:grpSpPr>
            <a:xfrm>
              <a:off x="0" y="0"/>
              <a:ext cx="12192000" cy="6858320"/>
              <a:chOff x="0" y="0"/>
              <a:chExt cx="12192000" cy="6858320"/>
            </a:xfrm>
          </p:grpSpPr>
          <p:sp>
            <p:nvSpPr>
              <p:cNvPr id="24" name="Rectangle 23">
                <a:extLst>
                  <a:ext uri="{FF2B5EF4-FFF2-40B4-BE49-F238E27FC236}">
                    <a16:creationId xmlns:a16="http://schemas.microsoft.com/office/drawing/2014/main" id="{1D9F4B7A-58A0-D44B-852A-251BEADEF1AF}"/>
                  </a:ext>
                </a:extLst>
              </p:cNvPr>
              <p:cNvSpPr/>
              <p:nvPr userDrawn="1"/>
            </p:nvSpPr>
            <p:spPr>
              <a:xfrm>
                <a:off x="1814668" y="32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F81E52-DC94-EF46-8423-9BC358E1D97D}"/>
                  </a:ext>
                </a:extLst>
              </p:cNvPr>
              <p:cNvSpPr/>
              <p:nvPr userDrawn="1"/>
            </p:nvSpPr>
            <p:spPr>
              <a:xfrm>
                <a:off x="2714936"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3165057-3435-4D4C-B6FB-2459E4902813}"/>
                  </a:ext>
                </a:extLst>
              </p:cNvPr>
              <p:cNvSpPr/>
              <p:nvPr userDrawn="1"/>
            </p:nvSpPr>
            <p:spPr>
              <a:xfrm>
                <a:off x="3615204"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412012C-133C-2945-8DEA-4771D0935B8F}"/>
                  </a:ext>
                </a:extLst>
              </p:cNvPr>
              <p:cNvSpPr/>
              <p:nvPr userDrawn="1"/>
            </p:nvSpPr>
            <p:spPr>
              <a:xfrm>
                <a:off x="4515472"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6C7C1A-0C13-2848-A773-A59A966F6051}"/>
                  </a:ext>
                </a:extLst>
              </p:cNvPr>
              <p:cNvSpPr/>
              <p:nvPr userDrawn="1"/>
            </p:nvSpPr>
            <p:spPr>
              <a:xfrm>
                <a:off x="5415740"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CA4C155-F7A0-CA40-B843-83152D2A2570}"/>
                  </a:ext>
                </a:extLst>
              </p:cNvPr>
              <p:cNvSpPr/>
              <p:nvPr userDrawn="1"/>
            </p:nvSpPr>
            <p:spPr>
              <a:xfrm>
                <a:off x="6316008"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AC8394E-4EAF-3448-AC46-1B5249DB1D87}"/>
                  </a:ext>
                </a:extLst>
              </p:cNvPr>
              <p:cNvSpPr/>
              <p:nvPr userDrawn="1"/>
            </p:nvSpPr>
            <p:spPr>
              <a:xfrm>
                <a:off x="7216276"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C272D1C-4242-E64A-A42D-E02F5B53FC48}"/>
                  </a:ext>
                </a:extLst>
              </p:cNvPr>
              <p:cNvSpPr/>
              <p:nvPr userDrawn="1"/>
            </p:nvSpPr>
            <p:spPr>
              <a:xfrm>
                <a:off x="8116544"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FA17B49-282A-0247-A343-3189C9BFA1A5}"/>
                  </a:ext>
                </a:extLst>
              </p:cNvPr>
              <p:cNvSpPr/>
              <p:nvPr userDrawn="1"/>
            </p:nvSpPr>
            <p:spPr>
              <a:xfrm>
                <a:off x="9016812"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C0B9040-FC1B-6748-BFFC-16B118622DE9}"/>
                  </a:ext>
                </a:extLst>
              </p:cNvPr>
              <p:cNvSpPr/>
              <p:nvPr userDrawn="1"/>
            </p:nvSpPr>
            <p:spPr>
              <a:xfrm>
                <a:off x="9917080"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9528D6D-ACB0-C044-9412-4C0BBFCC8500}"/>
                  </a:ext>
                </a:extLst>
              </p:cNvPr>
              <p:cNvSpPr/>
              <p:nvPr userDrawn="1"/>
            </p:nvSpPr>
            <p:spPr>
              <a:xfrm>
                <a:off x="10817352" y="0"/>
                <a:ext cx="457200" cy="6858000"/>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EA8BA64-D217-4F4F-A58A-C1B38A1084FA}"/>
                  </a:ext>
                </a:extLst>
              </p:cNvPr>
              <p:cNvSpPr/>
              <p:nvPr userDrawn="1"/>
            </p:nvSpPr>
            <p:spPr>
              <a:xfrm>
                <a:off x="914400" y="321"/>
                <a:ext cx="457200" cy="6857999"/>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6F8863F-EF08-9D48-B461-88722E2BF85D}"/>
                  </a:ext>
                </a:extLst>
              </p:cNvPr>
              <p:cNvSpPr/>
              <p:nvPr userDrawn="1"/>
            </p:nvSpPr>
            <p:spPr>
              <a:xfrm>
                <a:off x="0" y="321"/>
                <a:ext cx="4572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E9C3964-9D46-3E44-9FDC-4B299F5C2ECC}"/>
                  </a:ext>
                </a:extLst>
              </p:cNvPr>
              <p:cNvSpPr/>
              <p:nvPr userDrawn="1"/>
            </p:nvSpPr>
            <p:spPr>
              <a:xfrm>
                <a:off x="11734800" y="321"/>
                <a:ext cx="4572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Placeholder 1">
            <a:extLst>
              <a:ext uri="{FF2B5EF4-FFF2-40B4-BE49-F238E27FC236}">
                <a16:creationId xmlns:a16="http://schemas.microsoft.com/office/drawing/2014/main" id="{0CAE0F29-C710-C444-B23A-19E2878598BC}"/>
              </a:ext>
            </a:extLst>
          </p:cNvPr>
          <p:cNvSpPr>
            <a:spLocks noGrp="1"/>
          </p:cNvSpPr>
          <p:nvPr>
            <p:ph type="title"/>
          </p:nvPr>
        </p:nvSpPr>
        <p:spPr>
          <a:xfrm>
            <a:off x="904188" y="685637"/>
            <a:ext cx="4975617" cy="132556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240FA07-0708-0D4B-BF11-8625200A072D}"/>
              </a:ext>
            </a:extLst>
          </p:cNvPr>
          <p:cNvSpPr>
            <a:spLocks noGrp="1"/>
          </p:cNvSpPr>
          <p:nvPr>
            <p:ph type="body" idx="1"/>
          </p:nvPr>
        </p:nvSpPr>
        <p:spPr>
          <a:xfrm>
            <a:off x="913615" y="1825625"/>
            <a:ext cx="10471448"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 name="Rectangle 66">
            <a:extLst>
              <a:ext uri="{FF2B5EF4-FFF2-40B4-BE49-F238E27FC236}">
                <a16:creationId xmlns:a16="http://schemas.microsoft.com/office/drawing/2014/main" id="{D8F901A9-4ED0-3A33-8884-C06BAC551DCB}"/>
              </a:ext>
            </a:extLst>
          </p:cNvPr>
          <p:cNvSpPr/>
          <p:nvPr userDrawn="1"/>
        </p:nvSpPr>
        <p:spPr>
          <a:xfrm>
            <a:off x="0" y="6174000"/>
            <a:ext cx="12192000" cy="684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8" name="TextBox 67">
            <a:extLst>
              <a:ext uri="{FF2B5EF4-FFF2-40B4-BE49-F238E27FC236}">
                <a16:creationId xmlns:a16="http://schemas.microsoft.com/office/drawing/2014/main" id="{06C557C0-1F6F-56BE-8EBE-EE3AA2BCF7EA}"/>
              </a:ext>
            </a:extLst>
          </p:cNvPr>
          <p:cNvSpPr txBox="1"/>
          <p:nvPr userDrawn="1"/>
        </p:nvSpPr>
        <p:spPr>
          <a:xfrm>
            <a:off x="9261319" y="6380817"/>
            <a:ext cx="2772598" cy="276999"/>
          </a:xfrm>
          <a:prstGeom prst="rect">
            <a:avLst/>
          </a:prstGeom>
          <a:noFill/>
        </p:spPr>
        <p:txBody>
          <a:bodyPr wrap="square" rtlCol="0" anchor="ctr">
            <a:spAutoFit/>
          </a:bodyPr>
          <a:lstStyle/>
          <a:p>
            <a:pPr algn="r"/>
            <a:fld id="{A9060265-6227-F544-9B30-D75735A20BF5}" type="slidenum">
              <a:rPr lang="en-US" sz="1200" b="0" i="0" smtClean="0">
                <a:solidFill>
                  <a:schemeClr val="accent1"/>
                </a:solidFill>
                <a:latin typeface="Knowledge2017" panose="020B0506000000020004" pitchFamily="34" charset="0"/>
              </a:rPr>
              <a:pPr algn="r"/>
              <a:t>‹#›</a:t>
            </a:fld>
            <a:endParaRPr lang="en-US" sz="1200" b="0" i="0">
              <a:solidFill>
                <a:schemeClr val="accent1"/>
              </a:solidFill>
              <a:latin typeface="Knowledge2017" panose="020B0506000000020004" pitchFamily="34" charset="0"/>
            </a:endParaRPr>
          </a:p>
        </p:txBody>
      </p:sp>
      <p:pic>
        <p:nvPicPr>
          <p:cNvPr id="71" name="Picture 70" descr="A picture containing graphical user interface&#10;&#10;Description automatically generated">
            <a:extLst>
              <a:ext uri="{FF2B5EF4-FFF2-40B4-BE49-F238E27FC236}">
                <a16:creationId xmlns:a16="http://schemas.microsoft.com/office/drawing/2014/main" id="{15EB1AD1-F618-93AA-746A-C8FD33289A2B}"/>
              </a:ext>
            </a:extLst>
          </p:cNvPr>
          <p:cNvPicPr>
            <a:picLocks noChangeAspect="1"/>
          </p:cNvPicPr>
          <p:nvPr userDrawn="1"/>
        </p:nvPicPr>
        <p:blipFill>
          <a:blip r:embed="rId12"/>
          <a:stretch>
            <a:fillRect/>
          </a:stretch>
        </p:blipFill>
        <p:spPr>
          <a:xfrm>
            <a:off x="215908" y="6369701"/>
            <a:ext cx="1128257" cy="304712"/>
          </a:xfrm>
          <a:prstGeom prst="rect">
            <a:avLst/>
          </a:prstGeom>
        </p:spPr>
      </p:pic>
    </p:spTree>
    <p:extLst>
      <p:ext uri="{BB962C8B-B14F-4D97-AF65-F5344CB8AC3E}">
        <p14:creationId xmlns:p14="http://schemas.microsoft.com/office/powerpoint/2010/main" val="2982369651"/>
      </p:ext>
    </p:extLst>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 id="2147485668" r:id="rId8"/>
    <p:sldLayoutId id="2147485669" r:id="rId9"/>
    <p:sldLayoutId id="214748567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emf"/></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hyperlink" Target="https://www.reuters.com/graphics/USA-CHINA/QUANTUM/gkplxnozqpb/" TargetMode="External"/><Relationship Id="rId7" Type="http://schemas.openxmlformats.org/officeDocument/2006/relationships/image" Target="../media/image66.png"/><Relationship Id="rId2" Type="http://schemas.openxmlformats.org/officeDocument/2006/relationships/hyperlink" Target="https://www.reuters.com/graphics/ALASKAAIR-BOEING/klvydkrlopg/" TargetMode="External"/><Relationship Id="rId1" Type="http://schemas.openxmlformats.org/officeDocument/2006/relationships/slideLayout" Target="../slideLayouts/slideLayout2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s://www.reuters.com/graphics/CLIMATE-UN/WEATHER-EXTREMES/zdvxrmeakvx/"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gif"/><Relationship Id="rId1" Type="http://schemas.openxmlformats.org/officeDocument/2006/relationships/slideLayout" Target="../slideLayouts/slideLayout2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hyperlink" Target="https://plus.reuters.com/sustainability-start-ups-are-innovating-for-a-healthy-planet/p/1"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plus.reuters.com/indonesia-driving-the-ev-revolution/p/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hyperlink" Target="https://plus.reuters.com/energy-talks-mitsubishi-power/p/1" TargetMode="External"/><Relationship Id="rId4" Type="http://schemas.openxmlformats.org/officeDocument/2006/relationships/hyperlink" Target="https://plus.reuters.com/japanese-leadership-looking-back-at-the-g7-summit/p/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5.xml"/><Relationship Id="rId1" Type="http://schemas.openxmlformats.org/officeDocument/2006/relationships/slideLayout" Target="../slideLayouts/slideLayout33.xml"/><Relationship Id="rId5" Type="http://schemas.openxmlformats.org/officeDocument/2006/relationships/image" Target="../media/image80.emf"/><Relationship Id="rId4" Type="http://schemas.openxmlformats.org/officeDocument/2006/relationships/image" Target="../media/image79.emf"/></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hyperlink" Target="https://www.reutersagency.com/en/services/advertising-solutions/" TargetMode="External"/><Relationship Id="rId2" Type="http://schemas.openxmlformats.org/officeDocument/2006/relationships/image" Target="../media/image83.png"/><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hyperlink" Target="https://www.reuters.com/business/us-new-home-sales-beat-expectations-august-2021-09-24/?adstest=bb" TargetMode="External"/><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hyperlink" Target="https://www.reuters.com/world/americas/heavy-rains-forecast-bring-first-relief-argentinas-dry-fields-2022-12-22/?adstest=Avatest1423"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8.png"/><Relationship Id="rId7"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https://www.reuters.com/technology/space/study-reveals-how-immune-system-astronauts-breaks-down-2023-06-22/?adstest=vflex" TargetMode="External"/><Relationship Id="rId5" Type="http://schemas.openxmlformats.org/officeDocument/2006/relationships/hyperlink" Target="https://www.reuters.com/technology/space/study-reveals-how-immune-system-astronauts-breaks-down-2023-06-22/?adstest=interscroller" TargetMode="Externa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0.xml"/><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107.jpeg"/><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13" Type="http://schemas.openxmlformats.org/officeDocument/2006/relationships/image" Target="../media/image114.png"/><Relationship Id="rId18" Type="http://schemas.openxmlformats.org/officeDocument/2006/relationships/image" Target="../media/image117.png"/><Relationship Id="rId26" Type="http://schemas.openxmlformats.org/officeDocument/2006/relationships/image" Target="../media/image125.png"/><Relationship Id="rId3" Type="http://schemas.openxmlformats.org/officeDocument/2006/relationships/image" Target="../media/image109.png"/><Relationship Id="rId21" Type="http://schemas.openxmlformats.org/officeDocument/2006/relationships/image" Target="../media/image120.png"/><Relationship Id="rId34" Type="http://schemas.openxmlformats.org/officeDocument/2006/relationships/image" Target="../media/image132.png"/><Relationship Id="rId7" Type="http://schemas.openxmlformats.org/officeDocument/2006/relationships/image" Target="../media/image111.png"/><Relationship Id="rId12" Type="http://schemas.microsoft.com/office/2007/relationships/hdphoto" Target="../media/hdphoto6.wdp"/><Relationship Id="rId17" Type="http://schemas.microsoft.com/office/2007/relationships/hdphoto" Target="../media/hdphoto8.wdp"/><Relationship Id="rId25" Type="http://schemas.openxmlformats.org/officeDocument/2006/relationships/image" Target="../media/image124.png"/><Relationship Id="rId33" Type="http://schemas.openxmlformats.org/officeDocument/2006/relationships/image" Target="../media/image131.png"/><Relationship Id="rId2" Type="http://schemas.openxmlformats.org/officeDocument/2006/relationships/image" Target="../media/image108.emf"/><Relationship Id="rId16" Type="http://schemas.openxmlformats.org/officeDocument/2006/relationships/image" Target="../media/image116.png"/><Relationship Id="rId20" Type="http://schemas.openxmlformats.org/officeDocument/2006/relationships/image" Target="../media/image119.png"/><Relationship Id="rId29" Type="http://schemas.openxmlformats.org/officeDocument/2006/relationships/image" Target="../media/image127.jpeg"/><Relationship Id="rId1" Type="http://schemas.openxmlformats.org/officeDocument/2006/relationships/slideLayout" Target="../slideLayouts/slideLayout20.xml"/><Relationship Id="rId6" Type="http://schemas.microsoft.com/office/2007/relationships/hdphoto" Target="../media/hdphoto3.wdp"/><Relationship Id="rId11" Type="http://schemas.openxmlformats.org/officeDocument/2006/relationships/image" Target="../media/image113.png"/><Relationship Id="rId24" Type="http://schemas.openxmlformats.org/officeDocument/2006/relationships/image" Target="../media/image123.png"/><Relationship Id="rId32" Type="http://schemas.openxmlformats.org/officeDocument/2006/relationships/image" Target="../media/image130.png"/><Relationship Id="rId5" Type="http://schemas.openxmlformats.org/officeDocument/2006/relationships/image" Target="../media/image110.png"/><Relationship Id="rId15" Type="http://schemas.openxmlformats.org/officeDocument/2006/relationships/image" Target="../media/image115.png"/><Relationship Id="rId23" Type="http://schemas.openxmlformats.org/officeDocument/2006/relationships/image" Target="../media/image122.png"/><Relationship Id="rId28" Type="http://schemas.microsoft.com/office/2007/relationships/hdphoto" Target="../media/hdphoto9.wdp"/><Relationship Id="rId10" Type="http://schemas.microsoft.com/office/2007/relationships/hdphoto" Target="../media/hdphoto5.wdp"/><Relationship Id="rId19" Type="http://schemas.openxmlformats.org/officeDocument/2006/relationships/image" Target="../media/image118.png"/><Relationship Id="rId31" Type="http://schemas.openxmlformats.org/officeDocument/2006/relationships/image" Target="../media/image129.png"/><Relationship Id="rId4" Type="http://schemas.microsoft.com/office/2007/relationships/hdphoto" Target="../media/hdphoto2.wdp"/><Relationship Id="rId9" Type="http://schemas.openxmlformats.org/officeDocument/2006/relationships/image" Target="../media/image112.png"/><Relationship Id="rId14" Type="http://schemas.microsoft.com/office/2007/relationships/hdphoto" Target="../media/hdphoto7.wdp"/><Relationship Id="rId22" Type="http://schemas.openxmlformats.org/officeDocument/2006/relationships/image" Target="../media/image121.png"/><Relationship Id="rId27" Type="http://schemas.openxmlformats.org/officeDocument/2006/relationships/image" Target="../media/image126.png"/><Relationship Id="rId30" Type="http://schemas.openxmlformats.org/officeDocument/2006/relationships/image" Target="../media/image128.jpeg"/><Relationship Id="rId8"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2.xml"/><Relationship Id="rId4" Type="http://schemas.openxmlformats.org/officeDocument/2006/relationships/image" Target="../media/image13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2FC9FD-BE5A-D587-0486-A1A41F9D080B}"/>
              </a:ext>
            </a:extLst>
          </p:cNvPr>
          <p:cNvPicPr>
            <a:picLocks noChangeAspect="1"/>
          </p:cNvPicPr>
          <p:nvPr/>
        </p:nvPicPr>
        <p:blipFill rotWithShape="1">
          <a:blip r:embed="rId2">
            <a:extLst>
              <a:ext uri="{28A0092B-C50C-407E-A947-70E740481C1C}">
                <a14:useLocalDpi xmlns:a14="http://schemas.microsoft.com/office/drawing/2010/main" val="0"/>
              </a:ext>
            </a:extLst>
          </a:blip>
          <a:srcRect t="8842" b="6773"/>
          <a:stretch/>
        </p:blipFill>
        <p:spPr>
          <a:xfrm>
            <a:off x="-6578" y="1"/>
            <a:ext cx="12198578" cy="6862558"/>
          </a:xfrm>
          <a:prstGeom prst="rect">
            <a:avLst/>
          </a:prstGeom>
        </p:spPr>
      </p:pic>
      <p:sp>
        <p:nvSpPr>
          <p:cNvPr id="16" name="Rectangle 15">
            <a:extLst>
              <a:ext uri="{FF2B5EF4-FFF2-40B4-BE49-F238E27FC236}">
                <a16:creationId xmlns:a16="http://schemas.microsoft.com/office/drawing/2014/main" id="{F62494C3-FDC3-DA40-A535-A8ECC6C6519A}"/>
              </a:ext>
            </a:extLst>
          </p:cNvPr>
          <p:cNvSpPr/>
          <p:nvPr/>
        </p:nvSpPr>
        <p:spPr>
          <a:xfrm>
            <a:off x="-6578" y="-4559"/>
            <a:ext cx="12188951" cy="6857999"/>
          </a:xfrm>
          <a:prstGeom prst="rect">
            <a:avLst/>
          </a:prstGeom>
          <a:gradFill>
            <a:gsLst>
              <a:gs pos="0">
                <a:schemeClr val="accent2">
                  <a:lumMod val="0"/>
                  <a:alpha val="39752"/>
                </a:schemeClr>
              </a:gs>
              <a:gs pos="81000">
                <a:schemeClr val="tx1">
                  <a:lumMod val="50000"/>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Knowledge2017" panose="020B0506000000020004" pitchFamily="34" charset="0"/>
              <a:ea typeface="+mn-ea"/>
              <a:cs typeface="+mn-cs"/>
            </a:endParaRPr>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10" name="Title 1">
            <a:extLst>
              <a:ext uri="{FF2B5EF4-FFF2-40B4-BE49-F238E27FC236}">
                <a16:creationId xmlns:a16="http://schemas.microsoft.com/office/drawing/2014/main" id="{F263EEAA-E78F-FF42-83BE-BB6D5E0F4253}"/>
              </a:ext>
            </a:extLst>
          </p:cNvPr>
          <p:cNvSpPr txBox="1">
            <a:spLocks/>
          </p:cNvSpPr>
          <p:nvPr/>
        </p:nvSpPr>
        <p:spPr>
          <a:xfrm>
            <a:off x="383165" y="311327"/>
            <a:ext cx="6085335" cy="946465"/>
          </a:xfrm>
          <a:prstGeom prst="rect">
            <a:avLst/>
          </a:prstGeom>
        </p:spPr>
        <p:txBody>
          <a:bodyPr>
            <a:noAutofit/>
          </a:bodyPr>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CA" sz="2000" b="0" i="0" u="none" strike="noStrike" kern="1200" cap="none" spc="0" normalizeH="0" baseline="0" noProof="0">
              <a:ln>
                <a:noFill/>
              </a:ln>
              <a:solidFill>
                <a:srgbClr val="404040"/>
              </a:solidFill>
              <a:effectLst/>
              <a:uLnTx/>
              <a:uFillTx/>
              <a:latin typeface="Knowledge2017"/>
              <a:ea typeface="+mj-lt"/>
              <a:cs typeface="+mj-lt"/>
            </a:endParaRPr>
          </a:p>
        </p:txBody>
      </p:sp>
      <p:sp>
        <p:nvSpPr>
          <p:cNvPr id="12" name="Title 1">
            <a:extLst>
              <a:ext uri="{FF2B5EF4-FFF2-40B4-BE49-F238E27FC236}">
                <a16:creationId xmlns:a16="http://schemas.microsoft.com/office/drawing/2014/main" id="{8BC388F8-338D-FF4C-B93A-6290C5641CFF}"/>
              </a:ext>
            </a:extLst>
          </p:cNvPr>
          <p:cNvSpPr txBox="1">
            <a:spLocks/>
          </p:cNvSpPr>
          <p:nvPr/>
        </p:nvSpPr>
        <p:spPr>
          <a:xfrm>
            <a:off x="-1524" y="1752442"/>
            <a:ext cx="8124936" cy="3055114"/>
          </a:xfrm>
          <a:prstGeom prst="rect">
            <a:avLst/>
          </a:prstGeom>
          <a:ln>
            <a:noFill/>
          </a:ln>
        </p:spPr>
        <p:txBody>
          <a:bodyPr lIns="720000">
            <a:noAutofit/>
          </a:bodyPr>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ea typeface="+mj-ea"/>
                <a:cs typeface="+mj-cs"/>
              </a:rPr>
              <a:t>REUTERS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ea typeface="+mj-ea"/>
                <a:cs typeface="+mj-cs"/>
              </a:rPr>
              <a:t>MEDIA</a:t>
            </a:r>
            <a:r>
              <a:rPr lang="en-US" sz="7200">
                <a:solidFill>
                  <a:srgbClr val="FFFFFF"/>
                </a:solidFill>
              </a:rPr>
              <a:t> </a:t>
            </a:r>
            <a:r>
              <a:rPr kumimoji="0" lang="en-US" sz="7200" b="1" i="0" u="none" strike="noStrike" kern="1200" cap="none" spc="0" normalizeH="0" baseline="0" noProof="0">
                <a:ln>
                  <a:noFill/>
                </a:ln>
                <a:solidFill>
                  <a:srgbClr val="FFFFFF"/>
                </a:solidFill>
                <a:effectLst/>
                <a:uLnTx/>
                <a:uFillTx/>
                <a:ea typeface="+mj-ea"/>
                <a:cs typeface="+mj-cs"/>
              </a:rPr>
              <a:t>KIT </a:t>
            </a:r>
            <a:br>
              <a:rPr kumimoji="0" lang="en-US" sz="7200" b="1" i="0" u="none" strike="noStrike" kern="1200" cap="none" spc="0" normalizeH="0" baseline="0" noProof="0">
                <a:ln>
                  <a:noFill/>
                </a:ln>
                <a:solidFill>
                  <a:srgbClr val="FFFFFF"/>
                </a:solidFill>
                <a:effectLst/>
                <a:uLnTx/>
                <a:uFillTx/>
                <a:ea typeface="+mj-ea"/>
                <a:cs typeface="+mj-cs"/>
              </a:rPr>
            </a:br>
            <a:r>
              <a:rPr kumimoji="0" lang="en-US" sz="7200" b="1" i="0" u="none" strike="noStrike" kern="1200" cap="none" spc="0" normalizeH="0" baseline="0" noProof="0">
                <a:ln>
                  <a:noFill/>
                </a:ln>
                <a:solidFill>
                  <a:srgbClr val="FFFFFF"/>
                </a:solidFill>
                <a:effectLst/>
                <a:uLnTx/>
                <a:uFillTx/>
                <a:ea typeface="+mj-ea"/>
                <a:cs typeface="+mj-cs"/>
              </a:rPr>
              <a:t>2024 </a:t>
            </a:r>
          </a:p>
        </p:txBody>
      </p:sp>
      <p:pic>
        <p:nvPicPr>
          <p:cNvPr id="15" name="Picture 14" descr="Text&#10;&#10;Description automatically generated with medium confidence">
            <a:extLst>
              <a:ext uri="{FF2B5EF4-FFF2-40B4-BE49-F238E27FC236}">
                <a16:creationId xmlns:a16="http://schemas.microsoft.com/office/drawing/2014/main" id="{6D55F934-2D33-874D-883B-C67A4A5FEB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2531" y="493508"/>
            <a:ext cx="2020670" cy="546927"/>
          </a:xfrm>
          <a:prstGeom prst="rect">
            <a:avLst/>
          </a:prstGeom>
        </p:spPr>
      </p:pic>
      <p:sp>
        <p:nvSpPr>
          <p:cNvPr id="2" name="TextBox 1">
            <a:extLst>
              <a:ext uri="{FF2B5EF4-FFF2-40B4-BE49-F238E27FC236}">
                <a16:creationId xmlns:a16="http://schemas.microsoft.com/office/drawing/2014/main" id="{352CC069-C7FD-CC59-023A-D5EAFAAC0690}"/>
              </a:ext>
            </a:extLst>
          </p:cNvPr>
          <p:cNvSpPr txBox="1"/>
          <p:nvPr/>
        </p:nvSpPr>
        <p:spPr>
          <a:xfrm>
            <a:off x="8103" y="4739262"/>
            <a:ext cx="3337267" cy="307777"/>
          </a:xfrm>
          <a:prstGeom prst="rect">
            <a:avLst/>
          </a:prstGeom>
          <a:noFill/>
        </p:spPr>
        <p:txBody>
          <a:bodyPr wrap="square" lIns="720000" rtlCol="0">
            <a:spAutoFit/>
          </a:bodyPr>
          <a:lstStyle/>
          <a:p>
            <a:r>
              <a:rPr lang="en-GB" sz="1400" dirty="0">
                <a:solidFill>
                  <a:schemeClr val="bg1"/>
                </a:solidFill>
                <a:latin typeface="Knowledge2017" panose="020B0506000000020004" pitchFamily="34" charset="0"/>
              </a:rPr>
              <a:t>Last updated: February 27, 2024</a:t>
            </a:r>
            <a:endParaRPr lang="en-US" sz="1400" dirty="0">
              <a:solidFill>
                <a:schemeClr val="bg1"/>
              </a:solidFill>
              <a:latin typeface="Knowledge2017" panose="020B0506000000020004" pitchFamily="34" charset="0"/>
            </a:endParaRPr>
          </a:p>
        </p:txBody>
      </p:sp>
      <p:sp>
        <p:nvSpPr>
          <p:cNvPr id="3" name="TextBox 2">
            <a:extLst>
              <a:ext uri="{FF2B5EF4-FFF2-40B4-BE49-F238E27FC236}">
                <a16:creationId xmlns:a16="http://schemas.microsoft.com/office/drawing/2014/main" id="{CBC973DA-3722-E1C0-1ADD-A9F9B705777A}"/>
              </a:ext>
            </a:extLst>
          </p:cNvPr>
          <p:cNvSpPr txBox="1"/>
          <p:nvPr/>
        </p:nvSpPr>
        <p:spPr>
          <a:xfrm rot="10800000">
            <a:off x="11876120" y="5046953"/>
            <a:ext cx="307777" cy="1811045"/>
          </a:xfrm>
          <a:prstGeom prst="rect">
            <a:avLst/>
          </a:prstGeom>
          <a:noFill/>
        </p:spPr>
        <p:txBody>
          <a:bodyPr vert="eaVert" wrap="square" tIns="180000" bIns="46800" rtlCol="0">
            <a:spAutoFit/>
          </a:bodyPr>
          <a:lstStyle/>
          <a:p>
            <a:r>
              <a:rPr lang="en-US" sz="800">
                <a:solidFill>
                  <a:schemeClr val="bg1"/>
                </a:solidFill>
                <a:latin typeface="Knowledge2017" panose="020B0506000000020004" pitchFamily="34" charset="0"/>
              </a:rPr>
              <a:t>REUTERS / </a:t>
            </a:r>
            <a:r>
              <a:rPr lang="en-US" sz="800" err="1">
                <a:solidFill>
                  <a:schemeClr val="bg1"/>
                </a:solidFill>
                <a:latin typeface="Knowledge2017" panose="020B0506000000020004" pitchFamily="34" charset="0"/>
              </a:rPr>
              <a:t>Valentyn</a:t>
            </a:r>
            <a:r>
              <a:rPr lang="en-US" sz="800">
                <a:solidFill>
                  <a:schemeClr val="bg1"/>
                </a:solidFill>
                <a:latin typeface="Knowledge2017" panose="020B0506000000020004" pitchFamily="34" charset="0"/>
              </a:rPr>
              <a:t> </a:t>
            </a:r>
            <a:r>
              <a:rPr lang="en-US" sz="800" err="1">
                <a:solidFill>
                  <a:schemeClr val="bg1"/>
                </a:solidFill>
                <a:latin typeface="Knowledge2017" panose="020B0506000000020004" pitchFamily="34" charset="0"/>
              </a:rPr>
              <a:t>Ogirenko</a:t>
            </a:r>
            <a:endParaRPr lang="en-US" sz="800">
              <a:solidFill>
                <a:schemeClr val="bg1"/>
              </a:solidFill>
              <a:latin typeface="Knowledge2017" panose="020B0506000000020004" pitchFamily="34" charset="0"/>
            </a:endParaRPr>
          </a:p>
        </p:txBody>
      </p:sp>
    </p:spTree>
    <p:extLst>
      <p:ext uri="{BB962C8B-B14F-4D97-AF65-F5344CB8AC3E}">
        <p14:creationId xmlns:p14="http://schemas.microsoft.com/office/powerpoint/2010/main" val="70290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98C05-A960-41ED-C702-48CA3ADFAC99}"/>
              </a:ext>
            </a:extLst>
          </p:cNvPr>
          <p:cNvPicPr>
            <a:picLocks noChangeAspect="1"/>
          </p:cNvPicPr>
          <p:nvPr/>
        </p:nvPicPr>
        <p:blipFill>
          <a:blip r:embed="rId3"/>
          <a:srcRect/>
          <a:stretch/>
        </p:blipFill>
        <p:spPr>
          <a:xfrm>
            <a:off x="0" y="0"/>
            <a:ext cx="12192000" cy="6858000"/>
          </a:xfrm>
          <a:prstGeom prst="rect">
            <a:avLst/>
          </a:prstGeom>
        </p:spPr>
      </p:pic>
      <p:sp>
        <p:nvSpPr>
          <p:cNvPr id="3" name="Title 3">
            <a:extLst>
              <a:ext uri="{FF2B5EF4-FFF2-40B4-BE49-F238E27FC236}">
                <a16:creationId xmlns:a16="http://schemas.microsoft.com/office/drawing/2014/main" id="{103393F7-2509-7104-4BC2-949CE3DC6419}"/>
              </a:ext>
            </a:extLst>
          </p:cNvPr>
          <p:cNvSpPr txBox="1">
            <a:spLocks/>
          </p:cNvSpPr>
          <p:nvPr/>
        </p:nvSpPr>
        <p:spPr>
          <a:xfrm>
            <a:off x="0" y="2080549"/>
            <a:ext cx="7720314" cy="2696902"/>
          </a:xfrm>
          <a:prstGeom prst="rect">
            <a:avLst/>
          </a:prstGeom>
          <a:noFill/>
          <a:ln>
            <a:noFill/>
          </a:ln>
        </p:spPr>
        <p:txBody>
          <a:bodyPr vert="horz" lIns="720000" tIns="91440" rIns="0" bIns="0" rtlCol="0" anchor="ctr" anchorCtr="0">
            <a:noAutofit/>
          </a:bodyPr>
          <a:lstStyle>
            <a:lvl1pPr algn="l" defTabSz="914400" rtl="0" eaLnBrk="1" latinLnBrk="0" hangingPunct="1">
              <a:lnSpc>
                <a:spcPct val="80000"/>
              </a:lnSpc>
              <a:spcBef>
                <a:spcPct val="0"/>
              </a:spcBef>
              <a:buNone/>
              <a:defRPr sz="3600" b="1" i="0" kern="1200" cap="none" baseline="0">
                <a:solidFill>
                  <a:schemeClr val="bg1"/>
                </a:solidFill>
                <a:latin typeface="+mj-lt"/>
                <a:ea typeface="+mj-ea"/>
                <a:cs typeface="+mj-cs"/>
              </a:defRPr>
            </a:lvl1pPr>
          </a:lstStyle>
          <a:p>
            <a:r>
              <a:rPr lang="en-US" sz="6000"/>
              <a:t>EDITORIAL SPONSORSHIP OPPORTUNITIES</a:t>
            </a:r>
          </a:p>
        </p:txBody>
      </p:sp>
    </p:spTree>
    <p:extLst>
      <p:ext uri="{BB962C8B-B14F-4D97-AF65-F5344CB8AC3E}">
        <p14:creationId xmlns:p14="http://schemas.microsoft.com/office/powerpoint/2010/main" val="2297248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5530C17B-C874-F861-0EAC-C8957006564F}"/>
              </a:ext>
            </a:extLst>
          </p:cNvPr>
          <p:cNvSpPr txBox="1">
            <a:spLocks/>
          </p:cNvSpPr>
          <p:nvPr/>
        </p:nvSpPr>
        <p:spPr>
          <a:xfrm>
            <a:off x="0" y="449959"/>
            <a:ext cx="8204574" cy="440565"/>
          </a:xfrm>
          <a:prstGeom prst="rect">
            <a:avLst/>
          </a:prstGeom>
          <a:ln>
            <a:solidFill>
              <a:schemeClr val="bg1"/>
            </a:solidFill>
          </a:ln>
        </p:spPr>
        <p:txBody>
          <a:bodyPr lIns="360000"/>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r>
              <a:rPr lang="en-US">
                <a:solidFill>
                  <a:srgbClr val="FB6400"/>
                </a:solidFill>
              </a:rPr>
              <a:t>Reuters 2024 Editorial Calendar</a:t>
            </a:r>
          </a:p>
        </p:txBody>
      </p:sp>
      <p:graphicFrame>
        <p:nvGraphicFramePr>
          <p:cNvPr id="4" name="Table 2">
            <a:extLst>
              <a:ext uri="{FF2B5EF4-FFF2-40B4-BE49-F238E27FC236}">
                <a16:creationId xmlns:a16="http://schemas.microsoft.com/office/drawing/2014/main" id="{FACF86BE-3B72-D4BC-1475-5BEC8EC65F85}"/>
              </a:ext>
            </a:extLst>
          </p:cNvPr>
          <p:cNvGraphicFramePr>
            <a:graphicFrameLocks noGrp="1"/>
          </p:cNvGraphicFramePr>
          <p:nvPr>
            <p:extLst>
              <p:ext uri="{D42A27DB-BD31-4B8C-83A1-F6EECF244321}">
                <p14:modId xmlns:p14="http://schemas.microsoft.com/office/powerpoint/2010/main" val="1092398015"/>
              </p:ext>
            </p:extLst>
          </p:nvPr>
        </p:nvGraphicFramePr>
        <p:xfrm>
          <a:off x="385664" y="1074032"/>
          <a:ext cx="11420671" cy="4853479"/>
        </p:xfrm>
        <a:graphic>
          <a:graphicData uri="http://schemas.openxmlformats.org/drawingml/2006/table">
            <a:tbl>
              <a:tblPr/>
              <a:tblGrid>
                <a:gridCol w="2997109">
                  <a:extLst>
                    <a:ext uri="{9D8B030D-6E8A-4147-A177-3AD203B41FA5}">
                      <a16:colId xmlns:a16="http://schemas.microsoft.com/office/drawing/2014/main" val="2289923333"/>
                    </a:ext>
                  </a:extLst>
                </a:gridCol>
                <a:gridCol w="2963920">
                  <a:extLst>
                    <a:ext uri="{9D8B030D-6E8A-4147-A177-3AD203B41FA5}">
                      <a16:colId xmlns:a16="http://schemas.microsoft.com/office/drawing/2014/main" val="276157868"/>
                    </a:ext>
                  </a:extLst>
                </a:gridCol>
                <a:gridCol w="2411643">
                  <a:extLst>
                    <a:ext uri="{9D8B030D-6E8A-4147-A177-3AD203B41FA5}">
                      <a16:colId xmlns:a16="http://schemas.microsoft.com/office/drawing/2014/main" val="1073701641"/>
                    </a:ext>
                  </a:extLst>
                </a:gridCol>
                <a:gridCol w="3047999">
                  <a:extLst>
                    <a:ext uri="{9D8B030D-6E8A-4147-A177-3AD203B41FA5}">
                      <a16:colId xmlns:a16="http://schemas.microsoft.com/office/drawing/2014/main" val="1282571449"/>
                    </a:ext>
                  </a:extLst>
                </a:gridCol>
              </a:tblGrid>
              <a:tr h="2452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latin typeface="Knowledge2017"/>
                        </a:rPr>
                        <a:t>Q1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b="1">
                          <a:solidFill>
                            <a:schemeClr val="bg1"/>
                          </a:solidFill>
                          <a:latin typeface="Knowledge2017"/>
                        </a:rPr>
                        <a:t>Q2</a:t>
                      </a:r>
                      <a:endParaRPr lang="en-US" sz="1400" b="1">
                        <a:solidFill>
                          <a:schemeClr val="bg1"/>
                        </a:solidFill>
                        <a:latin typeface="Knowledge201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b="1">
                          <a:solidFill>
                            <a:schemeClr val="bg1"/>
                          </a:solidFill>
                          <a:latin typeface="Knowledge2017"/>
                        </a:rPr>
                        <a:t>Q3</a:t>
                      </a:r>
                      <a:endParaRPr lang="en-US" sz="1400" b="1">
                        <a:solidFill>
                          <a:schemeClr val="bg1"/>
                        </a:solidFill>
                        <a:latin typeface="Knowledge201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b="1">
                          <a:solidFill>
                            <a:schemeClr val="bg1"/>
                          </a:solidFill>
                          <a:latin typeface="Knowledge2017"/>
                        </a:rPr>
                        <a:t>Q4</a:t>
                      </a:r>
                      <a:endParaRPr lang="en-US" sz="1400" b="1">
                        <a:solidFill>
                          <a:schemeClr val="bg1"/>
                        </a:solidFill>
                        <a:latin typeface="Knowledge201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201304259"/>
                  </a:ext>
                </a:extLst>
              </a:tr>
              <a:tr h="156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 b="1">
                        <a:solidFill>
                          <a:schemeClr val="bg1"/>
                        </a:solidFill>
                        <a:latin typeface="Knowledge201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400" b="1">
                        <a:solidFill>
                          <a:schemeClr val="bg1"/>
                        </a:solidFill>
                        <a:latin typeface="Knowledge201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400" b="1">
                        <a:solidFill>
                          <a:schemeClr val="bg1"/>
                        </a:solidFill>
                        <a:latin typeface="Knowledge201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400" b="1">
                        <a:solidFill>
                          <a:schemeClr val="bg1"/>
                        </a:solidFill>
                        <a:latin typeface="Knowledge201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6069635"/>
                  </a:ext>
                </a:extLst>
              </a:tr>
              <a:tr h="43339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lvl="1" indent="0" algn="l" defTabSz="914400" rtl="0" eaLnBrk="1" latinLnBrk="0" hangingPunct="1">
                        <a:lnSpc>
                          <a:spcPts val="1720"/>
                        </a:lnSpc>
                        <a:spcBef>
                          <a:spcPts val="0"/>
                        </a:spcBef>
                        <a:spcAft>
                          <a:spcPts val="0"/>
                        </a:spcAft>
                        <a:defRPr/>
                      </a:pPr>
                      <a:r>
                        <a:rPr lang="en-GB" sz="1100" b="1" i="0" kern="1200">
                          <a:solidFill>
                            <a:srgbClr val="404040"/>
                          </a:solidFill>
                          <a:latin typeface="Knowledge2017" panose="020B0506000000020004" pitchFamily="34" charset="0"/>
                          <a:ea typeface="+mn-ea"/>
                          <a:cs typeface="+mn-cs"/>
                        </a:rPr>
                        <a:t>CES</a:t>
                      </a:r>
                      <a:r>
                        <a:rPr lang="en-GB" sz="1100" b="0" kern="1200">
                          <a:solidFill>
                            <a:srgbClr val="404040"/>
                          </a:solidFill>
                          <a:latin typeface="Knowledge2017" panose="020B0506000000020004" pitchFamily="34" charset="0"/>
                          <a:ea typeface="+mn-ea"/>
                          <a:cs typeface="+mn-cs"/>
                        </a:rPr>
                        <a:t>: 1/9- 1/12 </a:t>
                      </a:r>
                    </a:p>
                    <a:p>
                      <a:pPr marL="0" lvl="1" indent="0" algn="l" defTabSz="914400" rtl="0" eaLnBrk="1" latinLnBrk="0" hangingPunct="1">
                        <a:lnSpc>
                          <a:spcPts val="1720"/>
                        </a:lnSpc>
                        <a:spcBef>
                          <a:spcPts val="0"/>
                        </a:spcBef>
                        <a:spcAft>
                          <a:spcPts val="0"/>
                        </a:spcAft>
                        <a:defRPr/>
                      </a:pPr>
                      <a:r>
                        <a:rPr lang="en-US" sz="1100" b="1" kern="1200">
                          <a:solidFill>
                            <a:srgbClr val="404040"/>
                          </a:solidFill>
                          <a:latin typeface="Knowledge2017"/>
                          <a:ea typeface="+mn-ea"/>
                          <a:cs typeface="+mn-cs"/>
                        </a:rPr>
                        <a:t>Australian Open</a:t>
                      </a:r>
                      <a:r>
                        <a:rPr lang="en-US" sz="1100" b="0" kern="1200">
                          <a:solidFill>
                            <a:srgbClr val="404040"/>
                          </a:solidFill>
                          <a:latin typeface="Knowledge2017"/>
                          <a:ea typeface="+mn-ea"/>
                          <a:cs typeface="+mn-cs"/>
                        </a:rPr>
                        <a:t>: 1/14 - 1/28</a:t>
                      </a:r>
                    </a:p>
                    <a:p>
                      <a:pPr marL="0" lvl="1" indent="0" algn="l">
                        <a:lnSpc>
                          <a:spcPts val="1720"/>
                        </a:lnSpc>
                        <a:spcBef>
                          <a:spcPts val="0"/>
                        </a:spcBef>
                        <a:spcAft>
                          <a:spcPts val="0"/>
                        </a:spcAft>
                        <a:buNone/>
                      </a:pPr>
                      <a:r>
                        <a:rPr lang="en-US" sz="1100" b="1" kern="1200" noProof="0">
                          <a:solidFill>
                            <a:srgbClr val="404040"/>
                          </a:solidFill>
                          <a:latin typeface="Knowledge2017"/>
                          <a:ea typeface="+mn-ea"/>
                          <a:cs typeface="+mn-cs"/>
                        </a:rPr>
                        <a:t>75th Primetime Emmy Awards</a:t>
                      </a:r>
                      <a:r>
                        <a:rPr lang="en-US" sz="1100" b="0" kern="1200" noProof="0">
                          <a:solidFill>
                            <a:srgbClr val="404040"/>
                          </a:solidFill>
                          <a:latin typeface="Knowledge2017"/>
                          <a:ea typeface="+mn-ea"/>
                          <a:cs typeface="+mn-cs"/>
                        </a:rPr>
                        <a:t>: 1/15</a:t>
                      </a:r>
                      <a:endParaRPr lang="en-GB" sz="1100" b="0" kern="1200">
                        <a:solidFill>
                          <a:srgbClr val="404040"/>
                        </a:solidFill>
                        <a:latin typeface="Knowledge2017" panose="020B0506000000020004" pitchFamily="34" charset="0"/>
                        <a:ea typeface="+mn-ea"/>
                        <a:cs typeface="+mn-cs"/>
                      </a:endParaRPr>
                    </a:p>
                    <a:p>
                      <a:pPr marL="0" lvl="1" indent="0" algn="l" defTabSz="914400" rtl="0" eaLnBrk="1" latinLnBrk="0" hangingPunct="1">
                        <a:lnSpc>
                          <a:spcPts val="1720"/>
                        </a:lnSpc>
                        <a:spcBef>
                          <a:spcPts val="0"/>
                        </a:spcBef>
                        <a:spcAft>
                          <a:spcPts val="0"/>
                        </a:spcAft>
                        <a:defRPr/>
                      </a:pPr>
                      <a:r>
                        <a:rPr lang="en-GB" sz="1100" b="1" kern="1200">
                          <a:solidFill>
                            <a:srgbClr val="404040"/>
                          </a:solidFill>
                          <a:latin typeface="Knowledge2017" panose="020B0506000000020004" pitchFamily="34" charset="0"/>
                          <a:ea typeface="+mn-ea"/>
                          <a:cs typeface="+mn-cs"/>
                        </a:rPr>
                        <a:t>World Economic Forum, Davos</a:t>
                      </a:r>
                      <a:r>
                        <a:rPr lang="en-GB" sz="1100" b="0" kern="1200">
                          <a:solidFill>
                            <a:srgbClr val="404040"/>
                          </a:solidFill>
                          <a:latin typeface="Knowledge2017" panose="020B0506000000020004" pitchFamily="34" charset="0"/>
                          <a:ea typeface="+mn-ea"/>
                          <a:cs typeface="+mn-cs"/>
                        </a:rPr>
                        <a:t>: 1/15 - 1/19 </a:t>
                      </a:r>
                    </a:p>
                    <a:p>
                      <a:pPr marL="0" lvl="1" indent="0" algn="l" defTabSz="914400" rtl="0" eaLnBrk="1" latinLnBrk="0" hangingPunct="1">
                        <a:lnSpc>
                          <a:spcPts val="1720"/>
                        </a:lnSpc>
                        <a:spcBef>
                          <a:spcPts val="0"/>
                        </a:spcBef>
                        <a:spcAft>
                          <a:spcPts val="0"/>
                        </a:spcAft>
                        <a:defRPr/>
                      </a:pPr>
                      <a:r>
                        <a:rPr lang="en-GB" sz="1100" b="1" kern="1200">
                          <a:solidFill>
                            <a:srgbClr val="404040"/>
                          </a:solidFill>
                          <a:latin typeface="Knowledge2017" panose="020B0506000000020004" pitchFamily="34" charset="0"/>
                          <a:ea typeface="+mn-ea"/>
                          <a:cs typeface="+mn-cs"/>
                        </a:rPr>
                        <a:t>Abu Dhabi Sustainability Week</a:t>
                      </a:r>
                      <a:r>
                        <a:rPr lang="en-GB" sz="1100" b="0" kern="1200">
                          <a:solidFill>
                            <a:srgbClr val="404040"/>
                          </a:solidFill>
                          <a:latin typeface="Knowledge2017" panose="020B0506000000020004" pitchFamily="34" charset="0"/>
                          <a:ea typeface="+mn-ea"/>
                          <a:cs typeface="+mn-cs"/>
                        </a:rPr>
                        <a:t>: 1/16 </a:t>
                      </a:r>
                    </a:p>
                    <a:p>
                      <a:pPr marL="0" lvl="1" indent="0" algn="l" defTabSz="914400" rtl="0" eaLnBrk="1" latinLnBrk="0" hangingPunct="1">
                        <a:lnSpc>
                          <a:spcPts val="1720"/>
                        </a:lnSpc>
                        <a:spcBef>
                          <a:spcPts val="0"/>
                        </a:spcBef>
                        <a:spcAft>
                          <a:spcPts val="0"/>
                        </a:spcAft>
                        <a:defRPr/>
                      </a:pPr>
                      <a:r>
                        <a:rPr lang="en-GB" sz="1100" b="1" kern="1200">
                          <a:solidFill>
                            <a:srgbClr val="404040"/>
                          </a:solidFill>
                          <a:latin typeface="Knowledge2017" panose="020B0506000000020004" pitchFamily="34" charset="0"/>
                          <a:ea typeface="+mn-ea"/>
                          <a:cs typeface="+mn-cs"/>
                        </a:rPr>
                        <a:t>Sundance Film Festival</a:t>
                      </a:r>
                      <a:r>
                        <a:rPr lang="en-GB" sz="1100" b="0" kern="1200">
                          <a:solidFill>
                            <a:srgbClr val="404040"/>
                          </a:solidFill>
                          <a:latin typeface="Knowledge2017" panose="020B0506000000020004" pitchFamily="34" charset="0"/>
                          <a:ea typeface="+mn-ea"/>
                          <a:cs typeface="+mn-cs"/>
                        </a:rPr>
                        <a:t>: 1/18 - 1/28</a:t>
                      </a:r>
                    </a:p>
                    <a:p>
                      <a:pPr marL="0" marR="0" lvl="1" indent="0" algn="l"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66th Grammy Awards</a:t>
                      </a:r>
                      <a:r>
                        <a:rPr lang="en-US" sz="1100" b="0" kern="1200">
                          <a:solidFill>
                            <a:srgbClr val="404040"/>
                          </a:solidFill>
                          <a:latin typeface="Knowledge2017"/>
                          <a:ea typeface="+mn-ea"/>
                          <a:cs typeface="+mn-cs"/>
                        </a:rPr>
                        <a:t>: 2/4</a:t>
                      </a:r>
                      <a:endParaRPr lang="en-US" sz="1100" b="0" kern="1200" noProof="0">
                        <a:solidFill>
                          <a:srgbClr val="404040"/>
                        </a:solidFill>
                        <a:latin typeface="Knowledge2017"/>
                        <a:ea typeface="+mn-ea"/>
                        <a:cs typeface="+mn-cs"/>
                      </a:endParaRPr>
                    </a:p>
                    <a:p>
                      <a:pPr marL="0" marR="0" lvl="1" indent="0" algn="l"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NFL Super Bowl</a:t>
                      </a:r>
                      <a:r>
                        <a:rPr lang="en-US" sz="1100" b="0" kern="1200">
                          <a:solidFill>
                            <a:srgbClr val="404040"/>
                          </a:solidFill>
                          <a:latin typeface="Knowledge2017"/>
                          <a:ea typeface="+mn-ea"/>
                          <a:cs typeface="+mn-cs"/>
                        </a:rPr>
                        <a:t>: 2/11</a:t>
                      </a:r>
                    </a:p>
                    <a:p>
                      <a:pPr marL="0" marR="0" lvl="1" indent="0" algn="l"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BAFTA Film Awards</a:t>
                      </a:r>
                      <a:r>
                        <a:rPr lang="en-US" sz="1100" b="0" kern="1200">
                          <a:solidFill>
                            <a:srgbClr val="404040"/>
                          </a:solidFill>
                          <a:latin typeface="Knowledge2017"/>
                          <a:ea typeface="+mn-ea"/>
                          <a:cs typeface="+mn-cs"/>
                        </a:rPr>
                        <a:t>: 2/18</a:t>
                      </a:r>
                      <a:endParaRPr lang="en-US" sz="1100" b="0" kern="1200" noProof="0">
                        <a:solidFill>
                          <a:srgbClr val="404040"/>
                        </a:solidFill>
                        <a:latin typeface="Knowledge2017"/>
                        <a:ea typeface="+mn-ea"/>
                        <a:cs typeface="+mn-cs"/>
                      </a:endParaRPr>
                    </a:p>
                    <a:p>
                      <a:pPr marL="0" marR="0" lvl="1" indent="0" algn="l">
                        <a:lnSpc>
                          <a:spcPts val="1720"/>
                        </a:lnSpc>
                        <a:spcBef>
                          <a:spcPts val="0"/>
                        </a:spcBef>
                        <a:spcAft>
                          <a:spcPts val="0"/>
                        </a:spcAft>
                        <a:buClrTx/>
                        <a:buSzTx/>
                        <a:buFontTx/>
                        <a:buNone/>
                      </a:pPr>
                      <a:r>
                        <a:rPr lang="en-US" sz="1100" b="1" kern="1200" noProof="0">
                          <a:solidFill>
                            <a:srgbClr val="404040"/>
                          </a:solidFill>
                          <a:latin typeface="Knowledge2017"/>
                          <a:ea typeface="+mn-ea"/>
                          <a:cs typeface="+mn-cs"/>
                        </a:rPr>
                        <a:t>Mobile World Congress, Barcelona</a:t>
                      </a:r>
                      <a:r>
                        <a:rPr lang="en-US" sz="1100" b="0" kern="1200" noProof="0">
                          <a:solidFill>
                            <a:srgbClr val="404040"/>
                          </a:solidFill>
                          <a:latin typeface="Knowledge2017"/>
                          <a:ea typeface="+mn-ea"/>
                          <a:cs typeface="+mn-cs"/>
                        </a:rPr>
                        <a:t>: 2/26-29 </a:t>
                      </a:r>
                    </a:p>
                    <a:p>
                      <a:pPr marL="0" marR="0" lvl="1" indent="0" algn="l">
                        <a:lnSpc>
                          <a:spcPts val="1720"/>
                        </a:lnSpc>
                        <a:spcBef>
                          <a:spcPts val="0"/>
                        </a:spcBef>
                        <a:spcAft>
                          <a:spcPts val="0"/>
                        </a:spcAft>
                        <a:buClrTx/>
                        <a:buSzTx/>
                        <a:buFontTx/>
                        <a:buNone/>
                      </a:pPr>
                      <a:r>
                        <a:rPr lang="en-US" sz="1100" b="1" kern="1200" noProof="0">
                          <a:solidFill>
                            <a:srgbClr val="404040"/>
                          </a:solidFill>
                          <a:latin typeface="Knowledge2017"/>
                          <a:ea typeface="+mn-ea"/>
                          <a:cs typeface="+mn-cs"/>
                        </a:rPr>
                        <a:t>Women’s History Month</a:t>
                      </a:r>
                    </a:p>
                    <a:p>
                      <a:pPr marL="0" marR="0" lvl="1" indent="0" algn="l">
                        <a:lnSpc>
                          <a:spcPts val="1720"/>
                        </a:lnSpc>
                        <a:spcBef>
                          <a:spcPts val="0"/>
                        </a:spcBef>
                        <a:spcAft>
                          <a:spcPts val="0"/>
                        </a:spcAft>
                        <a:buClrTx/>
                        <a:buSzTx/>
                        <a:buFontTx/>
                        <a:buNone/>
                      </a:pPr>
                      <a:r>
                        <a:rPr lang="en-US" sz="1100" b="1" kern="1200" noProof="0">
                          <a:solidFill>
                            <a:srgbClr val="404040"/>
                          </a:solidFill>
                          <a:latin typeface="Knowledge2017"/>
                          <a:ea typeface="+mn-ea"/>
                          <a:cs typeface="+mn-cs"/>
                        </a:rPr>
                        <a:t>International Women’s Day</a:t>
                      </a:r>
                      <a:r>
                        <a:rPr lang="en-US" sz="1100" b="0" kern="1200" noProof="0">
                          <a:solidFill>
                            <a:srgbClr val="404040"/>
                          </a:solidFill>
                          <a:latin typeface="Knowledge2017"/>
                          <a:ea typeface="+mn-ea"/>
                          <a:cs typeface="+mn-cs"/>
                        </a:rPr>
                        <a:t>: 3/8</a:t>
                      </a:r>
                    </a:p>
                    <a:p>
                      <a:pPr marL="0" marR="0" lvl="1" indent="0" algn="l"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Academy Awards</a:t>
                      </a:r>
                      <a:r>
                        <a:rPr lang="en-US" sz="1100" b="0" kern="1200">
                          <a:solidFill>
                            <a:srgbClr val="404040"/>
                          </a:solidFill>
                          <a:latin typeface="Knowledge2017"/>
                          <a:ea typeface="+mn-ea"/>
                          <a:cs typeface="+mn-cs"/>
                        </a:rPr>
                        <a:t>: 3/10</a:t>
                      </a:r>
                    </a:p>
                    <a:p>
                      <a:pPr marL="0" marR="0" lvl="1" indent="0" algn="l"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Art Basel, Hong Kong</a:t>
                      </a:r>
                      <a:r>
                        <a:rPr lang="en-US" sz="1100" b="0" kern="1200">
                          <a:solidFill>
                            <a:srgbClr val="404040"/>
                          </a:solidFill>
                          <a:latin typeface="Knowledge2017"/>
                          <a:ea typeface="+mn-ea"/>
                          <a:cs typeface="+mn-cs"/>
                        </a:rPr>
                        <a:t>: 3/28 - 3/30</a:t>
                      </a:r>
                    </a:p>
                    <a:p>
                      <a:pPr marL="0" marR="0" lvl="1" indent="0" algn="l">
                        <a:lnSpc>
                          <a:spcPts val="1720"/>
                        </a:lnSpc>
                        <a:spcBef>
                          <a:spcPts val="0"/>
                        </a:spcBef>
                        <a:spcAft>
                          <a:spcPts val="0"/>
                        </a:spcAft>
                        <a:buNone/>
                      </a:pPr>
                      <a:r>
                        <a:rPr lang="en-US" sz="1100" b="1" kern="1200" noProof="0">
                          <a:solidFill>
                            <a:srgbClr val="404040"/>
                          </a:solidFill>
                          <a:latin typeface="Knowledge2017"/>
                          <a:ea typeface="+mn-ea"/>
                          <a:cs typeface="+mn-cs"/>
                        </a:rPr>
                        <a:t>New York Auto Show</a:t>
                      </a:r>
                      <a:r>
                        <a:rPr lang="en-US" sz="1100" b="0" kern="1200" noProof="0">
                          <a:solidFill>
                            <a:srgbClr val="404040"/>
                          </a:solidFill>
                          <a:latin typeface="Knowledge2017"/>
                          <a:ea typeface="+mn-ea"/>
                          <a:cs typeface="+mn-cs"/>
                        </a:rPr>
                        <a:t>: 3/29 - 4/7</a:t>
                      </a:r>
                    </a:p>
                    <a:p>
                      <a:pPr marL="0" marR="0" lvl="1" indent="0" algn="l">
                        <a:lnSpc>
                          <a:spcPts val="1720"/>
                        </a:lnSpc>
                        <a:spcBef>
                          <a:spcPts val="0"/>
                        </a:spcBef>
                        <a:spcAft>
                          <a:spcPts val="0"/>
                        </a:spcAft>
                        <a:buClrTx/>
                        <a:buSzTx/>
                        <a:buFontTx/>
                        <a:buNone/>
                      </a:pPr>
                      <a:endParaRPr lang="en-GB" sz="1100" b="0" kern="1200">
                        <a:solidFill>
                          <a:srgbClr val="404040"/>
                        </a:solidFill>
                        <a:latin typeface="Knowledge2017" panose="020B05060000000200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lvl="1" indent="0" algn="l" defTabSz="914400" rtl="0" eaLnBrk="1" latinLnBrk="0" hangingPunct="1">
                        <a:lnSpc>
                          <a:spcPts val="1720"/>
                        </a:lnSpc>
                        <a:spcBef>
                          <a:spcPts val="0"/>
                        </a:spcBef>
                        <a:spcAft>
                          <a:spcPts val="0"/>
                        </a:spcAft>
                        <a:defRPr/>
                      </a:pPr>
                      <a:r>
                        <a:rPr lang="en-GB" sz="1100" b="1" kern="1200">
                          <a:solidFill>
                            <a:srgbClr val="404040"/>
                          </a:solidFill>
                          <a:latin typeface="Knowledge2017" panose="020B0506000000020004" pitchFamily="34" charset="0"/>
                          <a:ea typeface="+mn-ea"/>
                          <a:cs typeface="+mn-cs"/>
                        </a:rPr>
                        <a:t>Earth Day</a:t>
                      </a:r>
                      <a:r>
                        <a:rPr lang="en-GB" sz="1100" b="0" kern="1200">
                          <a:solidFill>
                            <a:srgbClr val="404040"/>
                          </a:solidFill>
                          <a:latin typeface="Knowledge2017" panose="020B0506000000020004" pitchFamily="34" charset="0"/>
                          <a:ea typeface="+mn-ea"/>
                          <a:cs typeface="+mn-cs"/>
                        </a:rPr>
                        <a:t>: 4/22</a:t>
                      </a:r>
                    </a:p>
                    <a:p>
                      <a:pPr marL="0" lvl="1" indent="0" algn="l" defTabSz="914400" rtl="0" eaLnBrk="1" latinLnBrk="0" hangingPunct="1">
                        <a:lnSpc>
                          <a:spcPts val="1720"/>
                        </a:lnSpc>
                        <a:spcBef>
                          <a:spcPts val="0"/>
                        </a:spcBef>
                        <a:spcAft>
                          <a:spcPts val="0"/>
                        </a:spcAft>
                      </a:pPr>
                      <a:r>
                        <a:rPr lang="en-US" sz="1100" b="1" kern="1200">
                          <a:solidFill>
                            <a:srgbClr val="404040"/>
                          </a:solidFill>
                          <a:latin typeface="Knowledge2017"/>
                          <a:ea typeface="+mn-ea"/>
                          <a:cs typeface="+mn-cs"/>
                        </a:rPr>
                        <a:t>Masters Tournament</a:t>
                      </a:r>
                      <a:r>
                        <a:rPr lang="en-US" sz="1100" b="0" kern="1200">
                          <a:solidFill>
                            <a:srgbClr val="404040"/>
                          </a:solidFill>
                          <a:latin typeface="Knowledge2017"/>
                          <a:ea typeface="+mn-ea"/>
                          <a:cs typeface="+mn-cs"/>
                        </a:rPr>
                        <a:t>: 4/6-4/9 </a:t>
                      </a:r>
                      <a:endParaRPr lang="en-US" sz="1100" b="0" kern="1200" noProof="0">
                        <a:solidFill>
                          <a:srgbClr val="404040"/>
                        </a:solidFill>
                        <a:latin typeface="Knowledge2017"/>
                        <a:ea typeface="+mn-ea"/>
                        <a:cs typeface="+mn-cs"/>
                      </a:endParaRP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Hanover Messe</a:t>
                      </a:r>
                      <a:r>
                        <a:rPr lang="en-US" sz="1100" b="0" kern="1200">
                          <a:solidFill>
                            <a:srgbClr val="404040"/>
                          </a:solidFill>
                          <a:latin typeface="Knowledge2017"/>
                          <a:ea typeface="+mn-ea"/>
                          <a:cs typeface="+mn-cs"/>
                        </a:rPr>
                        <a:t>: 4/22 - 26 </a:t>
                      </a:r>
                    </a:p>
                    <a:p>
                      <a:pPr marL="0" marR="0" lvl="1" indent="0" algn="l" defTabSz="914400" rtl="0" eaLnBrk="1" fontAlgn="auto" latinLnBrk="0" hangingPunct="1">
                        <a:lnSpc>
                          <a:spcPts val="1720"/>
                        </a:lnSpc>
                        <a:spcBef>
                          <a:spcPts val="0"/>
                        </a:spcBef>
                        <a:spcAft>
                          <a:spcPts val="0"/>
                        </a:spcAft>
                        <a:buClrTx/>
                        <a:buSzTx/>
                        <a:buFontTx/>
                        <a:buNone/>
                        <a:tabLst/>
                        <a:defRPr/>
                      </a:pPr>
                      <a:r>
                        <a:rPr lang="en-US" sz="1100" b="1" kern="1200">
                          <a:solidFill>
                            <a:srgbClr val="404040"/>
                          </a:solidFill>
                          <a:latin typeface="Knowledge2017"/>
                          <a:ea typeface="+mn-ea"/>
                          <a:cs typeface="+mn-cs"/>
                        </a:rPr>
                        <a:t>Milken Global Conference</a:t>
                      </a:r>
                      <a:r>
                        <a:rPr lang="en-US" sz="1100" b="0" kern="1200">
                          <a:solidFill>
                            <a:srgbClr val="404040"/>
                          </a:solidFill>
                          <a:latin typeface="Knowledge2017"/>
                          <a:ea typeface="+mn-ea"/>
                          <a:cs typeface="+mn-cs"/>
                        </a:rPr>
                        <a:t>: 4/30 - 5/3</a:t>
                      </a:r>
                    </a:p>
                    <a:p>
                      <a:pPr marL="0" marR="0" lvl="1" indent="0" algn="l" defTabSz="914400" rtl="0" eaLnBrk="1" latinLnBrk="0" hangingPunct="1">
                        <a:lnSpc>
                          <a:spcPts val="1720"/>
                        </a:lnSpc>
                        <a:spcBef>
                          <a:spcPts val="0"/>
                        </a:spcBef>
                        <a:spcAft>
                          <a:spcPts val="0"/>
                        </a:spcAft>
                        <a:buNone/>
                      </a:pPr>
                      <a:r>
                        <a:rPr lang="en-US" sz="1100" b="1" kern="1200" noProof="0">
                          <a:solidFill>
                            <a:srgbClr val="404040"/>
                          </a:solidFill>
                          <a:latin typeface="Knowledge2017"/>
                          <a:ea typeface="+mn-ea"/>
                          <a:cs typeface="+mn-cs"/>
                        </a:rPr>
                        <a:t>Abu Dhabi Sustainability Week</a:t>
                      </a:r>
                      <a:r>
                        <a:rPr lang="en-US" sz="1100" b="0" kern="1200" noProof="0">
                          <a:solidFill>
                            <a:srgbClr val="404040"/>
                          </a:solidFill>
                          <a:latin typeface="Knowledge2017"/>
                          <a:ea typeface="+mn-ea"/>
                          <a:cs typeface="+mn-cs"/>
                        </a:rPr>
                        <a:t>: 4/16 -18 </a:t>
                      </a:r>
                    </a:p>
                    <a:p>
                      <a:pPr marL="0" marR="0" lvl="1" indent="0" algn="l" defTabSz="914400" rtl="0" eaLnBrk="1" latinLnBrk="0" hangingPunct="1">
                        <a:lnSpc>
                          <a:spcPts val="1720"/>
                        </a:lnSpc>
                        <a:spcBef>
                          <a:spcPts val="0"/>
                        </a:spcBef>
                        <a:spcAft>
                          <a:spcPts val="0"/>
                        </a:spcAft>
                        <a:buNone/>
                      </a:pPr>
                      <a:r>
                        <a:rPr lang="en-US" sz="1100" b="1" kern="1200" noProof="0">
                          <a:solidFill>
                            <a:srgbClr val="404040"/>
                          </a:solidFill>
                          <a:latin typeface="Knowledge2017"/>
                          <a:ea typeface="+mn-ea"/>
                          <a:cs typeface="+mn-cs"/>
                        </a:rPr>
                        <a:t>UN Ocean Conference</a:t>
                      </a:r>
                      <a:r>
                        <a:rPr lang="en-US" sz="1100" b="0" kern="1200" noProof="0">
                          <a:solidFill>
                            <a:srgbClr val="404040"/>
                          </a:solidFill>
                          <a:latin typeface="Knowledge2017"/>
                          <a:ea typeface="+mn-ea"/>
                          <a:cs typeface="+mn-cs"/>
                        </a:rPr>
                        <a:t>: 4/10 – 12</a:t>
                      </a: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Met Gala</a:t>
                      </a:r>
                      <a:r>
                        <a:rPr lang="en-US" sz="1100" b="0" kern="1200">
                          <a:solidFill>
                            <a:srgbClr val="404040"/>
                          </a:solidFill>
                          <a:latin typeface="Knowledge2017"/>
                          <a:ea typeface="+mn-ea"/>
                          <a:cs typeface="+mn-cs"/>
                        </a:rPr>
                        <a:t>: </a:t>
                      </a:r>
                      <a:r>
                        <a:rPr lang="en-US" sz="1100" b="0" kern="1200" noProof="0">
                          <a:solidFill>
                            <a:srgbClr val="404040"/>
                          </a:solidFill>
                          <a:latin typeface="Knowledge2017"/>
                          <a:ea typeface="+mn-ea"/>
                          <a:cs typeface="+mn-cs"/>
                        </a:rPr>
                        <a:t>5/6</a:t>
                      </a:r>
                    </a:p>
                    <a:p>
                      <a:pPr marL="0" marR="0" lvl="1" indent="0" algn="l" defTabSz="914400" rtl="0" eaLnBrk="1" latinLnBrk="0" hangingPunct="1">
                        <a:lnSpc>
                          <a:spcPts val="1720"/>
                        </a:lnSpc>
                        <a:spcBef>
                          <a:spcPts val="0"/>
                        </a:spcBef>
                        <a:spcAft>
                          <a:spcPts val="0"/>
                        </a:spcAft>
                        <a:buClrTx/>
                        <a:buSzTx/>
                        <a:buFontTx/>
                        <a:buNone/>
                        <a:tabLst/>
                        <a:defRPr/>
                      </a:pPr>
                      <a:r>
                        <a:rPr lang="en-US" sz="1100" b="1" kern="1200" noProof="0">
                          <a:solidFill>
                            <a:srgbClr val="404040"/>
                          </a:solidFill>
                          <a:latin typeface="Knowledge2017"/>
                          <a:ea typeface="+mn-ea"/>
                          <a:cs typeface="+mn-cs"/>
                        </a:rPr>
                        <a:t>BAFTA TV Awards</a:t>
                      </a:r>
                      <a:r>
                        <a:rPr lang="en-US" sz="1100" b="0" kern="1200" noProof="0">
                          <a:solidFill>
                            <a:srgbClr val="404040"/>
                          </a:solidFill>
                          <a:latin typeface="Knowledge2017"/>
                          <a:ea typeface="+mn-ea"/>
                          <a:cs typeface="+mn-cs"/>
                        </a:rPr>
                        <a:t>: 5/18</a:t>
                      </a:r>
                      <a:endParaRPr lang="en-US" sz="1100" b="0" kern="1200">
                        <a:solidFill>
                          <a:srgbClr val="404040"/>
                        </a:solidFill>
                        <a:latin typeface="Knowledge2017"/>
                        <a:ea typeface="+mn-ea"/>
                        <a:cs typeface="+mn-cs"/>
                      </a:endParaRP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Eurovision Song Contest, Sweden</a:t>
                      </a:r>
                      <a:r>
                        <a:rPr lang="en-US" sz="1100" b="0" kern="1200">
                          <a:solidFill>
                            <a:srgbClr val="404040"/>
                          </a:solidFill>
                          <a:latin typeface="Knowledge2017"/>
                          <a:ea typeface="+mn-ea"/>
                          <a:cs typeface="+mn-cs"/>
                        </a:rPr>
                        <a:t>: 5/7</a:t>
                      </a:r>
                      <a:endParaRPr lang="en-US" sz="1100" b="0" kern="1200" noProof="0">
                        <a:solidFill>
                          <a:srgbClr val="404040"/>
                        </a:solidFill>
                        <a:latin typeface="Knowledge2017"/>
                        <a:ea typeface="+mn-ea"/>
                        <a:cs typeface="+mn-cs"/>
                      </a:endParaRP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Cannes Film Festival</a:t>
                      </a:r>
                      <a:r>
                        <a:rPr lang="en-US" sz="1100" b="0" kern="1200">
                          <a:solidFill>
                            <a:srgbClr val="404040"/>
                          </a:solidFill>
                          <a:latin typeface="Knowledge2017"/>
                          <a:ea typeface="+mn-ea"/>
                          <a:cs typeface="+mn-cs"/>
                        </a:rPr>
                        <a:t>: 5/14 - 5/25</a:t>
                      </a:r>
                      <a:endParaRPr lang="en-US" sz="1100" b="0" kern="1200" noProof="0">
                        <a:solidFill>
                          <a:srgbClr val="404040"/>
                        </a:solidFill>
                        <a:latin typeface="Knowledge2017"/>
                        <a:ea typeface="+mn-ea"/>
                        <a:cs typeface="+mn-cs"/>
                      </a:endParaRP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PGA Championship</a:t>
                      </a:r>
                      <a:r>
                        <a:rPr lang="en-US" sz="1100" b="0" kern="1200">
                          <a:solidFill>
                            <a:srgbClr val="404040"/>
                          </a:solidFill>
                          <a:latin typeface="Knowledge2017"/>
                          <a:ea typeface="+mn-ea"/>
                          <a:cs typeface="+mn-cs"/>
                        </a:rPr>
                        <a:t>: 5/13 – 19</a:t>
                      </a: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Indy 500</a:t>
                      </a:r>
                      <a:r>
                        <a:rPr lang="en-US" sz="1100" b="0" kern="1200">
                          <a:solidFill>
                            <a:srgbClr val="404040"/>
                          </a:solidFill>
                          <a:latin typeface="Knowledge2017"/>
                          <a:ea typeface="+mn-ea"/>
                          <a:cs typeface="+mn-cs"/>
                        </a:rPr>
                        <a:t>: 5/26</a:t>
                      </a:r>
                    </a:p>
                    <a:p>
                      <a:pPr marL="0" marR="0" lvl="1" indent="0" algn="l" defTabSz="914400" rtl="0" eaLnBrk="1" fontAlgn="auto" latinLnBrk="0" hangingPunct="1">
                        <a:lnSpc>
                          <a:spcPts val="1720"/>
                        </a:lnSpc>
                        <a:spcBef>
                          <a:spcPts val="0"/>
                        </a:spcBef>
                        <a:spcAft>
                          <a:spcPts val="0"/>
                        </a:spcAft>
                        <a:buClrTx/>
                        <a:buSzTx/>
                        <a:buFontTx/>
                        <a:buNone/>
                        <a:tabLst/>
                        <a:defRPr/>
                      </a:pPr>
                      <a:r>
                        <a:rPr lang="en-US" sz="1100" b="1" kern="1200">
                          <a:solidFill>
                            <a:srgbClr val="404040"/>
                          </a:solidFill>
                          <a:latin typeface="Knowledge2017"/>
                          <a:ea typeface="+mn-ea"/>
                          <a:cs typeface="+mn-cs"/>
                        </a:rPr>
                        <a:t>French Open</a:t>
                      </a:r>
                      <a:r>
                        <a:rPr lang="en-US" sz="1100" b="0" kern="1200">
                          <a:solidFill>
                            <a:srgbClr val="404040"/>
                          </a:solidFill>
                          <a:latin typeface="Knowledge2017"/>
                          <a:ea typeface="+mn-ea"/>
                          <a:cs typeface="+mn-cs"/>
                        </a:rPr>
                        <a:t>: 5/20 - 6/9</a:t>
                      </a: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Pride Month </a:t>
                      </a:r>
                    </a:p>
                    <a:p>
                      <a:pPr marL="0" marR="0" lvl="1" indent="0" algn="l" defTabSz="914400" rtl="0" eaLnBrk="1" fontAlgn="auto" latinLnBrk="0" hangingPunct="1">
                        <a:lnSpc>
                          <a:spcPts val="1720"/>
                        </a:lnSpc>
                        <a:spcBef>
                          <a:spcPts val="0"/>
                        </a:spcBef>
                        <a:spcAft>
                          <a:spcPts val="0"/>
                        </a:spcAft>
                        <a:buClrTx/>
                        <a:buSzTx/>
                        <a:buFontTx/>
                        <a:buNone/>
                        <a:tabLst/>
                        <a:defRPr/>
                      </a:pPr>
                      <a:r>
                        <a:rPr lang="en-US" sz="1100" b="1" kern="1200">
                          <a:solidFill>
                            <a:srgbClr val="404040"/>
                          </a:solidFill>
                          <a:latin typeface="Knowledge2017"/>
                          <a:ea typeface="+mn-ea"/>
                          <a:cs typeface="+mn-cs"/>
                        </a:rPr>
                        <a:t>Tribeca Film Festival </a:t>
                      </a:r>
                      <a:r>
                        <a:rPr lang="en-US" sz="1100" b="0" kern="1200">
                          <a:solidFill>
                            <a:srgbClr val="404040"/>
                          </a:solidFill>
                          <a:latin typeface="Knowledge2017"/>
                          <a:ea typeface="+mn-ea"/>
                          <a:cs typeface="+mn-cs"/>
                        </a:rPr>
                        <a:t>(6/5-6/16)</a:t>
                      </a: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Tony Awards</a:t>
                      </a:r>
                      <a:r>
                        <a:rPr lang="en-US" sz="1100" b="0" kern="1200">
                          <a:solidFill>
                            <a:srgbClr val="404040"/>
                          </a:solidFill>
                          <a:latin typeface="Knowledge2017"/>
                          <a:ea typeface="+mn-ea"/>
                          <a:cs typeface="+mn-cs"/>
                        </a:rPr>
                        <a:t>: 6/16</a:t>
                      </a: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US Open (Golf)</a:t>
                      </a:r>
                      <a:r>
                        <a:rPr lang="en-US" sz="1100" b="0" kern="1200">
                          <a:solidFill>
                            <a:srgbClr val="404040"/>
                          </a:solidFill>
                          <a:latin typeface="Knowledge2017"/>
                          <a:ea typeface="+mn-ea"/>
                          <a:cs typeface="+mn-cs"/>
                        </a:rPr>
                        <a:t>: 6/10 - 6/16 </a:t>
                      </a:r>
                    </a:p>
                    <a:p>
                      <a:pPr marL="0" marR="0" lvl="1" indent="0" algn="l" defTabSz="914400" rtl="0" eaLnBrk="1"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G7 World Summit, Italy</a:t>
                      </a:r>
                      <a:r>
                        <a:rPr lang="en-US" sz="1100" b="0" kern="1200">
                          <a:solidFill>
                            <a:srgbClr val="404040"/>
                          </a:solidFill>
                          <a:latin typeface="Knowledge2017"/>
                          <a:ea typeface="+mn-ea"/>
                          <a:cs typeface="+mn-cs"/>
                        </a:rPr>
                        <a:t>: 6/13 - 15</a:t>
                      </a:r>
                    </a:p>
                    <a:p>
                      <a:pPr marL="0" marR="0" lvl="1" indent="0" algn="l" defTabSz="914400" rtl="0" eaLnBrk="1"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Tour de France</a:t>
                      </a:r>
                      <a:r>
                        <a:rPr lang="en-US" sz="1100" b="0" kern="1200">
                          <a:solidFill>
                            <a:srgbClr val="404040"/>
                          </a:solidFill>
                          <a:latin typeface="Knowledge2017"/>
                          <a:ea typeface="+mn-ea"/>
                          <a:cs typeface="+mn-cs"/>
                        </a:rPr>
                        <a:t>: 6/29 - 7/21</a:t>
                      </a:r>
                    </a:p>
                    <a:p>
                      <a:pPr marL="0" marR="0" lvl="1" indent="0" algn="l" defTabSz="914400" rtl="0" eaLnBrk="1" fontAlgn="auto" latinLnBrk="0" hangingPunct="1">
                        <a:lnSpc>
                          <a:spcPts val="1720"/>
                        </a:lnSpc>
                        <a:spcBef>
                          <a:spcPts val="0"/>
                        </a:spcBef>
                        <a:spcAft>
                          <a:spcPts val="0"/>
                        </a:spcAft>
                        <a:buClrTx/>
                        <a:buSzTx/>
                        <a:buFontTx/>
                        <a:buNone/>
                        <a:tabLst/>
                        <a:defRPr/>
                      </a:pPr>
                      <a:endParaRPr lang="en-US" sz="1100" b="0" kern="1200">
                        <a:solidFill>
                          <a:srgbClr val="404040"/>
                        </a:solidFill>
                        <a:latin typeface="Knowledge2017"/>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lvl="1" indent="0" algn="l" defTabSz="914400" rtl="0" eaLnBrk="1" latinLnBrk="0" hangingPunct="1">
                        <a:lnSpc>
                          <a:spcPts val="1720"/>
                        </a:lnSpc>
                        <a:spcBef>
                          <a:spcPts val="0"/>
                        </a:spcBef>
                        <a:spcAft>
                          <a:spcPts val="0"/>
                        </a:spcAft>
                        <a:defRPr/>
                      </a:pPr>
                      <a:r>
                        <a:rPr lang="en-US" sz="1100" b="1" kern="1200">
                          <a:solidFill>
                            <a:srgbClr val="404040"/>
                          </a:solidFill>
                          <a:latin typeface="Knowledge2017"/>
                          <a:ea typeface="+mn-ea"/>
                          <a:cs typeface="+mn-cs"/>
                        </a:rPr>
                        <a:t>Wimbledon</a:t>
                      </a:r>
                      <a:r>
                        <a:rPr lang="en-US" sz="1100" b="0" kern="1200">
                          <a:solidFill>
                            <a:srgbClr val="404040"/>
                          </a:solidFill>
                          <a:latin typeface="Knowledge2017"/>
                          <a:ea typeface="+mn-ea"/>
                          <a:cs typeface="+mn-cs"/>
                        </a:rPr>
                        <a:t>: 7/1  - 7/14 </a:t>
                      </a:r>
                      <a:endParaRPr lang="en-US" sz="1100" b="0" kern="1200" noProof="0">
                        <a:solidFill>
                          <a:srgbClr val="404040"/>
                        </a:solidFill>
                        <a:latin typeface="Knowledge2017"/>
                        <a:ea typeface="+mn-ea"/>
                        <a:cs typeface="+mn-cs"/>
                      </a:endParaRPr>
                    </a:p>
                    <a:p>
                      <a:pPr marL="0" lvl="1" indent="0" algn="l" defTabSz="914400" rtl="0" eaLnBrk="1" latinLnBrk="0" hangingPunct="1">
                        <a:lnSpc>
                          <a:spcPts val="1720"/>
                        </a:lnSpc>
                        <a:spcBef>
                          <a:spcPts val="0"/>
                        </a:spcBef>
                        <a:spcAft>
                          <a:spcPts val="0"/>
                        </a:spcAft>
                        <a:defRPr/>
                      </a:pPr>
                      <a:r>
                        <a:rPr lang="en-US" sz="1100" b="1" kern="1200">
                          <a:solidFill>
                            <a:srgbClr val="404040"/>
                          </a:solidFill>
                          <a:latin typeface="Knowledge2017"/>
                          <a:ea typeface="+mn-ea"/>
                          <a:cs typeface="+mn-cs"/>
                        </a:rPr>
                        <a:t>Independence Day</a:t>
                      </a:r>
                      <a:r>
                        <a:rPr lang="en-US" sz="1100" b="0" kern="1200">
                          <a:solidFill>
                            <a:srgbClr val="404040"/>
                          </a:solidFill>
                          <a:latin typeface="Knowledge2017"/>
                          <a:ea typeface="+mn-ea"/>
                          <a:cs typeface="+mn-cs"/>
                        </a:rPr>
                        <a:t>: 7/4</a:t>
                      </a:r>
                    </a:p>
                    <a:p>
                      <a:pPr marL="0" lvl="1" indent="0" algn="l" defTabSz="914400" rtl="0" eaLnBrk="1" latinLnBrk="0" hangingPunct="1">
                        <a:lnSpc>
                          <a:spcPts val="1720"/>
                        </a:lnSpc>
                        <a:spcBef>
                          <a:spcPts val="0"/>
                        </a:spcBef>
                        <a:spcAft>
                          <a:spcPts val="0"/>
                        </a:spcAft>
                        <a:defRPr/>
                      </a:pPr>
                      <a:r>
                        <a:rPr lang="en-US" sz="1100" b="1" kern="1200">
                          <a:solidFill>
                            <a:srgbClr val="404040"/>
                          </a:solidFill>
                          <a:latin typeface="Knowledge2017"/>
                          <a:ea typeface="+mn-ea"/>
                          <a:cs typeface="+mn-cs"/>
                        </a:rPr>
                        <a:t>Bastille Day</a:t>
                      </a:r>
                      <a:r>
                        <a:rPr lang="en-US" sz="1100" b="0" kern="1200">
                          <a:solidFill>
                            <a:srgbClr val="404040"/>
                          </a:solidFill>
                          <a:latin typeface="Knowledge2017"/>
                          <a:ea typeface="+mn-ea"/>
                          <a:cs typeface="+mn-cs"/>
                        </a:rPr>
                        <a:t>: 7/14</a:t>
                      </a:r>
                    </a:p>
                    <a:p>
                      <a:pPr marL="0" lvl="1" indent="0" algn="l" defTabSz="914400" rtl="0" eaLnBrk="1" latinLnBrk="0" hangingPunct="1">
                        <a:lnSpc>
                          <a:spcPts val="1720"/>
                        </a:lnSpc>
                        <a:spcBef>
                          <a:spcPts val="0"/>
                        </a:spcBef>
                        <a:spcAft>
                          <a:spcPts val="0"/>
                        </a:spcAft>
                        <a:defRPr/>
                      </a:pPr>
                      <a:r>
                        <a:rPr lang="en-US" sz="1100" b="1" kern="1200">
                          <a:solidFill>
                            <a:srgbClr val="404040"/>
                          </a:solidFill>
                          <a:latin typeface="Knowledge2017"/>
                          <a:ea typeface="+mn-ea"/>
                          <a:cs typeface="+mn-cs"/>
                        </a:rPr>
                        <a:t>British Open</a:t>
                      </a:r>
                      <a:r>
                        <a:rPr lang="en-US" sz="1100" b="0" kern="1200">
                          <a:solidFill>
                            <a:srgbClr val="404040"/>
                          </a:solidFill>
                          <a:latin typeface="Knowledge2017"/>
                          <a:ea typeface="+mn-ea"/>
                          <a:cs typeface="+mn-cs"/>
                        </a:rPr>
                        <a:t>: 7/18-7/21</a:t>
                      </a:r>
                    </a:p>
                    <a:p>
                      <a:pPr marL="0" lvl="1" indent="0" algn="l" defTabSz="914400" rtl="0" eaLnBrk="1" latinLnBrk="0" hangingPunct="1">
                        <a:lnSpc>
                          <a:spcPts val="1720"/>
                        </a:lnSpc>
                        <a:spcBef>
                          <a:spcPts val="0"/>
                        </a:spcBef>
                        <a:spcAft>
                          <a:spcPts val="0"/>
                        </a:spcAft>
                        <a:buNone/>
                      </a:pPr>
                      <a:r>
                        <a:rPr lang="en-US" sz="1100" b="1" kern="1200">
                          <a:solidFill>
                            <a:srgbClr val="404040"/>
                          </a:solidFill>
                          <a:latin typeface="Knowledge2017"/>
                          <a:ea typeface="+mn-ea"/>
                          <a:cs typeface="+mn-cs"/>
                        </a:rPr>
                        <a:t>Olympics</a:t>
                      </a:r>
                      <a:r>
                        <a:rPr lang="en-US" sz="1100" b="0" kern="1200">
                          <a:solidFill>
                            <a:srgbClr val="404040"/>
                          </a:solidFill>
                          <a:latin typeface="Knowledge2017"/>
                          <a:ea typeface="+mn-ea"/>
                          <a:cs typeface="+mn-cs"/>
                        </a:rPr>
                        <a:t>: 7/26 - 8/11</a:t>
                      </a:r>
                    </a:p>
                    <a:p>
                      <a:pPr marL="0" lvl="1" indent="0" algn="l" defTabSz="914400" rtl="0" eaLnBrk="1" latinLnBrk="0" hangingPunct="1">
                        <a:lnSpc>
                          <a:spcPts val="1720"/>
                        </a:lnSpc>
                        <a:spcBef>
                          <a:spcPts val="0"/>
                        </a:spcBef>
                        <a:spcAft>
                          <a:spcPts val="0"/>
                        </a:spcAft>
                      </a:pPr>
                      <a:r>
                        <a:rPr lang="en-US" sz="1100" b="1" kern="1200">
                          <a:solidFill>
                            <a:srgbClr val="404040"/>
                          </a:solidFill>
                          <a:latin typeface="Knowledge2017"/>
                          <a:ea typeface="+mn-ea"/>
                          <a:cs typeface="+mn-cs"/>
                        </a:rPr>
                        <a:t>US Open (Tennis)</a:t>
                      </a:r>
                      <a:r>
                        <a:rPr lang="en-US" sz="1100" b="0" kern="1200">
                          <a:solidFill>
                            <a:srgbClr val="404040"/>
                          </a:solidFill>
                          <a:latin typeface="Knowledge2017"/>
                          <a:ea typeface="+mn-ea"/>
                          <a:cs typeface="+mn-cs"/>
                        </a:rPr>
                        <a:t>: 8/26 - 9/8</a:t>
                      </a:r>
                    </a:p>
                    <a:p>
                      <a:pPr marL="0" lvl="1" indent="0" algn="l" defTabSz="914400" rtl="0" eaLnBrk="1" latinLnBrk="0" hangingPunct="1">
                        <a:lnSpc>
                          <a:spcPts val="1720"/>
                        </a:lnSpc>
                        <a:spcBef>
                          <a:spcPts val="0"/>
                        </a:spcBef>
                        <a:spcAft>
                          <a:spcPts val="0"/>
                        </a:spcAft>
                      </a:pPr>
                      <a:r>
                        <a:rPr lang="en-US" sz="1100" b="1" kern="1200">
                          <a:solidFill>
                            <a:srgbClr val="404040"/>
                          </a:solidFill>
                          <a:latin typeface="Knowledge2017"/>
                          <a:ea typeface="+mn-ea"/>
                          <a:cs typeface="+mn-cs"/>
                        </a:rPr>
                        <a:t>Venice Film Festival</a:t>
                      </a:r>
                      <a:r>
                        <a:rPr lang="en-US" sz="1100" b="0" kern="1200">
                          <a:solidFill>
                            <a:srgbClr val="404040"/>
                          </a:solidFill>
                          <a:latin typeface="Knowledge2017"/>
                          <a:ea typeface="+mn-ea"/>
                          <a:cs typeface="+mn-cs"/>
                        </a:rPr>
                        <a:t>: 8/28 - 9/7</a:t>
                      </a:r>
                    </a:p>
                    <a:p>
                      <a:pPr marL="0" marR="0" lvl="1" indent="0" algn="l" defTabSz="914400" rtl="0" eaLnBrk="1"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Reuters MOMENTUM AI</a:t>
                      </a:r>
                    </a:p>
                    <a:p>
                      <a:pPr marL="0" marR="0" lvl="1" indent="0" algn="l" defTabSz="914400" rtl="0" eaLnBrk="1"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Reuters NEXT: APAC 2024</a:t>
                      </a:r>
                    </a:p>
                    <a:p>
                      <a:pPr marL="0" marR="0" lvl="1" indent="0" algn="l" defTabSz="914400" rtl="0" eaLnBrk="1" latinLnBrk="0" hangingPunct="1">
                        <a:lnSpc>
                          <a:spcPts val="1720"/>
                        </a:lnSpc>
                        <a:spcBef>
                          <a:spcPts val="0"/>
                        </a:spcBef>
                        <a:spcAft>
                          <a:spcPts val="0"/>
                        </a:spcAft>
                        <a:buClrTx/>
                        <a:buSzTx/>
                        <a:buFontTx/>
                        <a:buNone/>
                      </a:pPr>
                      <a:r>
                        <a:rPr lang="en-US" sz="1100" b="1" kern="1200" noProof="0">
                          <a:solidFill>
                            <a:srgbClr val="404040"/>
                          </a:solidFill>
                          <a:latin typeface="Knowledge2017"/>
                          <a:ea typeface="+mn-ea"/>
                          <a:cs typeface="+mn-cs"/>
                        </a:rPr>
                        <a:t>Spring Fashion Weeks</a:t>
                      </a:r>
                    </a:p>
                    <a:p>
                      <a:pPr marL="0" marR="0" lvl="1" indent="0" algn="l" defTabSz="914400" rtl="0" eaLnBrk="1" latinLnBrk="0" hangingPunct="1">
                        <a:lnSpc>
                          <a:spcPts val="1720"/>
                        </a:lnSpc>
                        <a:spcBef>
                          <a:spcPts val="0"/>
                        </a:spcBef>
                        <a:spcAft>
                          <a:spcPts val="0"/>
                        </a:spcAft>
                        <a:buClrTx/>
                        <a:buSzTx/>
                        <a:buFontTx/>
                        <a:buNone/>
                      </a:pPr>
                      <a:r>
                        <a:rPr lang="en-US" sz="1100" b="1" kern="1200" noProof="0">
                          <a:solidFill>
                            <a:srgbClr val="404040"/>
                          </a:solidFill>
                          <a:latin typeface="Knowledge2017"/>
                          <a:ea typeface="+mn-ea"/>
                          <a:cs typeface="+mn-cs"/>
                        </a:rPr>
                        <a:t>MTV VMAs</a:t>
                      </a:r>
                      <a:r>
                        <a:rPr lang="en-US" sz="1100" b="0" kern="1200" noProof="0">
                          <a:solidFill>
                            <a:srgbClr val="404040"/>
                          </a:solidFill>
                          <a:latin typeface="Knowledge2017"/>
                          <a:ea typeface="+mn-ea"/>
                          <a:cs typeface="+mn-cs"/>
                        </a:rPr>
                        <a:t>: 9/8 </a:t>
                      </a:r>
                      <a:endParaRPr lang="en-US" sz="1100" b="0" kern="1200">
                        <a:solidFill>
                          <a:srgbClr val="404040"/>
                        </a:solidFill>
                        <a:latin typeface="Knowledge2017"/>
                        <a:ea typeface="+mn-ea"/>
                        <a:cs typeface="+mn-cs"/>
                      </a:endParaRP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UN General Assembly</a:t>
                      </a:r>
                      <a:r>
                        <a:rPr lang="en-US" sz="1100" b="0" kern="1200">
                          <a:solidFill>
                            <a:srgbClr val="404040"/>
                          </a:solidFill>
                          <a:latin typeface="Knowledge2017"/>
                          <a:ea typeface="+mn-ea"/>
                          <a:cs typeface="+mn-cs"/>
                        </a:rPr>
                        <a:t>: 9/10 - 24</a:t>
                      </a:r>
                      <a:endParaRPr lang="en-US" sz="1100" b="0" kern="1200" noProof="0">
                        <a:solidFill>
                          <a:srgbClr val="404040"/>
                        </a:solidFill>
                        <a:latin typeface="Knowledge2017"/>
                        <a:ea typeface="+mn-ea"/>
                        <a:cs typeface="+mn-cs"/>
                      </a:endParaRP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Climate Week NYC</a:t>
                      </a:r>
                      <a:r>
                        <a:rPr lang="en-US" sz="1100" b="0" kern="1200">
                          <a:solidFill>
                            <a:srgbClr val="404040"/>
                          </a:solidFill>
                          <a:latin typeface="Knowledge2017"/>
                          <a:ea typeface="+mn-ea"/>
                          <a:cs typeface="+mn-cs"/>
                        </a:rPr>
                        <a:t>: 9/22</a:t>
                      </a:r>
                    </a:p>
                    <a:p>
                      <a:pPr marL="0" marR="0" lvl="1" indent="0" algn="l" defTabSz="914400" rtl="0" eaLnBrk="1" fontAlgn="auto" latinLnBrk="0" hangingPunct="1">
                        <a:lnSpc>
                          <a:spcPts val="1720"/>
                        </a:lnSpc>
                        <a:spcBef>
                          <a:spcPts val="0"/>
                        </a:spcBef>
                        <a:spcAft>
                          <a:spcPts val="0"/>
                        </a:spcAft>
                        <a:buClrTx/>
                        <a:buSzTx/>
                        <a:buFontTx/>
                        <a:buNone/>
                        <a:tabLst/>
                        <a:defRPr/>
                      </a:pPr>
                      <a:r>
                        <a:rPr lang="en-US" sz="1100" b="1" kern="1200">
                          <a:solidFill>
                            <a:srgbClr val="404040"/>
                          </a:solidFill>
                          <a:latin typeface="Knowledge2017"/>
                          <a:ea typeface="+mn-ea"/>
                          <a:cs typeface="+mn-cs"/>
                        </a:rPr>
                        <a:t>Frankfurt Auto Show</a:t>
                      </a:r>
                      <a:r>
                        <a:rPr lang="en-US" sz="1100" b="0" kern="1200">
                          <a:solidFill>
                            <a:srgbClr val="404040"/>
                          </a:solidFill>
                          <a:latin typeface="Knowledge2017"/>
                          <a:ea typeface="+mn-ea"/>
                          <a:cs typeface="+mn-cs"/>
                        </a:rPr>
                        <a:t>: 9/10 - 9/14</a:t>
                      </a: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Toronto Film Festival</a:t>
                      </a:r>
                      <a:r>
                        <a:rPr lang="en-US" sz="1100" b="0" kern="1200">
                          <a:solidFill>
                            <a:srgbClr val="404040"/>
                          </a:solidFill>
                          <a:latin typeface="Knowledge2017"/>
                          <a:ea typeface="+mn-ea"/>
                          <a:cs typeface="+mn-cs"/>
                        </a:rPr>
                        <a:t>: 9/7 - 9/17</a:t>
                      </a:r>
                    </a:p>
                    <a:p>
                      <a:pPr marL="0" lvl="1" indent="0" algn="l" defTabSz="914400" rtl="0" eaLnBrk="1" latinLnBrk="0" hangingPunct="1">
                        <a:lnSpc>
                          <a:spcPts val="1720"/>
                        </a:lnSpc>
                        <a:spcBef>
                          <a:spcPts val="0"/>
                        </a:spcBef>
                        <a:spcAft>
                          <a:spcPts val="0"/>
                        </a:spcAft>
                        <a:buNone/>
                      </a:pPr>
                      <a:endParaRPr lang="en-US" sz="1100" b="0" kern="1200">
                        <a:solidFill>
                          <a:srgbClr val="404040"/>
                        </a:solidFill>
                        <a:latin typeface="Knowledge2017"/>
                        <a:ea typeface="+mn-ea"/>
                        <a:cs typeface="+mn-cs"/>
                      </a:endParaRPr>
                    </a:p>
                    <a:p>
                      <a:pPr marL="0" marR="0" lvl="1" indent="0" algn="l" defTabSz="914400" rtl="0" eaLnBrk="1" fontAlgn="auto" latinLnBrk="0" hangingPunct="1">
                        <a:lnSpc>
                          <a:spcPts val="1720"/>
                        </a:lnSpc>
                        <a:spcBef>
                          <a:spcPts val="0"/>
                        </a:spcBef>
                        <a:spcAft>
                          <a:spcPts val="0"/>
                        </a:spcAft>
                        <a:buClrTx/>
                        <a:buSzTx/>
                        <a:buFontTx/>
                        <a:buNone/>
                        <a:tabLst/>
                        <a:defRPr/>
                      </a:pPr>
                      <a:endParaRPr lang="en-GB" sz="1100" b="0" kern="1200">
                        <a:solidFill>
                          <a:srgbClr val="404040"/>
                        </a:solidFill>
                        <a:latin typeface="Knowledge2017" panose="020B0506000000020004" pitchFamily="34" charset="0"/>
                        <a:ea typeface="+mn-ea"/>
                        <a:cs typeface="+mn-cs"/>
                      </a:endParaRPr>
                    </a:p>
                    <a:p>
                      <a:pPr marL="0" marR="0" lvl="1" indent="0" algn="l" defTabSz="914400" rtl="0" eaLnBrk="1" fontAlgn="auto" latinLnBrk="0" hangingPunct="1">
                        <a:lnSpc>
                          <a:spcPts val="1720"/>
                        </a:lnSpc>
                        <a:spcBef>
                          <a:spcPts val="0"/>
                        </a:spcBef>
                        <a:spcAft>
                          <a:spcPts val="0"/>
                        </a:spcAft>
                        <a:buClrTx/>
                        <a:buSzTx/>
                        <a:buFontTx/>
                        <a:buNone/>
                        <a:tabLst/>
                        <a:defRPr/>
                      </a:pPr>
                      <a:endParaRPr lang="en-US" sz="1100" b="0" kern="1200">
                        <a:solidFill>
                          <a:srgbClr val="404040"/>
                        </a:solidFill>
                        <a:latin typeface="Knowledge2017" panose="020B05060000000200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London Film Festival</a:t>
                      </a:r>
                      <a:r>
                        <a:rPr lang="en-US" sz="1100" b="0" kern="1200">
                          <a:solidFill>
                            <a:srgbClr val="404040"/>
                          </a:solidFill>
                          <a:latin typeface="Knowledge2017"/>
                          <a:ea typeface="+mn-ea"/>
                          <a:cs typeface="+mn-cs"/>
                        </a:rPr>
                        <a:t>:  </a:t>
                      </a:r>
                      <a:r>
                        <a:rPr lang="en-US" sz="1100" b="0" kern="1200" noProof="0">
                          <a:solidFill>
                            <a:srgbClr val="404040"/>
                          </a:solidFill>
                          <a:latin typeface="Knowledge2017"/>
                          <a:ea typeface="+mn-ea"/>
                          <a:cs typeface="+mn-cs"/>
                        </a:rPr>
                        <a:t>10/2-10/13</a:t>
                      </a:r>
                    </a:p>
                    <a:p>
                      <a:pPr marL="0" marR="0" lvl="1" indent="0" algn="l" defTabSz="914400" rtl="0" eaLnBrk="1" fontAlgn="auto" latinLnBrk="0" hangingPunct="1">
                        <a:lnSpc>
                          <a:spcPts val="1720"/>
                        </a:lnSpc>
                        <a:spcBef>
                          <a:spcPts val="0"/>
                        </a:spcBef>
                        <a:spcAft>
                          <a:spcPts val="0"/>
                        </a:spcAft>
                        <a:buClrTx/>
                        <a:buSzTx/>
                        <a:buFontTx/>
                        <a:buNone/>
                      </a:pPr>
                      <a:r>
                        <a:rPr lang="en-US" sz="1100" b="1" kern="1200" noProof="0">
                          <a:solidFill>
                            <a:srgbClr val="404040"/>
                          </a:solidFill>
                          <a:latin typeface="Knowledge2017"/>
                          <a:ea typeface="+mn-ea"/>
                          <a:cs typeface="+mn-cs"/>
                        </a:rPr>
                        <a:t>Mobile World Congress, Las Vegas</a:t>
                      </a:r>
                      <a:r>
                        <a:rPr lang="en-US" sz="1100" b="0" kern="1200" noProof="0">
                          <a:solidFill>
                            <a:srgbClr val="404040"/>
                          </a:solidFill>
                          <a:latin typeface="Knowledge2017"/>
                          <a:ea typeface="+mn-ea"/>
                          <a:cs typeface="+mn-cs"/>
                        </a:rPr>
                        <a:t>: 10/26 – 10/28</a:t>
                      </a: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Nobel Prize Announced</a:t>
                      </a:r>
                      <a:endParaRPr lang="en-US" sz="1100" b="1" kern="1200" noProof="0">
                        <a:solidFill>
                          <a:srgbClr val="404040"/>
                        </a:solidFill>
                        <a:latin typeface="Knowledge2017"/>
                        <a:ea typeface="+mn-ea"/>
                        <a:cs typeface="+mn-cs"/>
                      </a:endParaRP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New York Comic Con</a:t>
                      </a:r>
                      <a:r>
                        <a:rPr lang="en-US" sz="1100" b="0" kern="1200">
                          <a:solidFill>
                            <a:srgbClr val="404040"/>
                          </a:solidFill>
                          <a:latin typeface="Knowledge2017"/>
                          <a:ea typeface="+mn-ea"/>
                          <a:cs typeface="+mn-cs"/>
                        </a:rPr>
                        <a:t>: 10/17 - 10/20</a:t>
                      </a: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MLB World Series</a:t>
                      </a: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Reuters NEXT</a:t>
                      </a: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COP29</a:t>
                      </a:r>
                      <a:endParaRPr lang="en-US" sz="1100" b="1" kern="1200" noProof="0">
                        <a:solidFill>
                          <a:srgbClr val="404040"/>
                        </a:solidFill>
                        <a:latin typeface="Knowledge2017"/>
                        <a:ea typeface="+mn-ea"/>
                        <a:cs typeface="+mn-cs"/>
                      </a:endParaRPr>
                    </a:p>
                    <a:p>
                      <a:pPr marL="0" lvl="1" indent="0" algn="l" defTabSz="914400" rtl="0" eaLnBrk="1" latinLnBrk="0" hangingPunct="1">
                        <a:lnSpc>
                          <a:spcPts val="1720"/>
                        </a:lnSpc>
                        <a:spcBef>
                          <a:spcPts val="0"/>
                        </a:spcBef>
                        <a:spcAft>
                          <a:spcPts val="0"/>
                        </a:spcAft>
                        <a:defRPr/>
                      </a:pPr>
                      <a:r>
                        <a:rPr lang="en-US" sz="1100" b="1" kern="1200">
                          <a:solidFill>
                            <a:srgbClr val="404040"/>
                          </a:solidFill>
                          <a:latin typeface="Knowledge2017"/>
                          <a:ea typeface="+mn-ea"/>
                          <a:cs typeface="+mn-cs"/>
                        </a:rPr>
                        <a:t>MTV EMAs</a:t>
                      </a:r>
                      <a:br>
                        <a:rPr lang="en-US" sz="1100" b="0" kern="1200">
                          <a:solidFill>
                            <a:srgbClr val="404040"/>
                          </a:solidFill>
                          <a:latin typeface="Knowledge2017"/>
                          <a:ea typeface="+mn-ea"/>
                          <a:cs typeface="+mn-cs"/>
                        </a:rPr>
                      </a:br>
                      <a:r>
                        <a:rPr lang="en-US" sz="1100" b="1" kern="1200">
                          <a:solidFill>
                            <a:srgbClr val="404040"/>
                          </a:solidFill>
                          <a:latin typeface="Knowledge2017"/>
                          <a:ea typeface="+mn-ea"/>
                          <a:cs typeface="+mn-cs"/>
                        </a:rPr>
                        <a:t>US Presidential election</a:t>
                      </a:r>
                      <a:r>
                        <a:rPr lang="en-US" sz="1100" b="0" kern="1200">
                          <a:solidFill>
                            <a:srgbClr val="404040"/>
                          </a:solidFill>
                          <a:latin typeface="Knowledge2017"/>
                          <a:ea typeface="+mn-ea"/>
                          <a:cs typeface="+mn-cs"/>
                        </a:rPr>
                        <a:t>: 11/4 – 11/5</a:t>
                      </a:r>
                    </a:p>
                    <a:p>
                      <a:pPr marL="0" lvl="1" indent="0" algn="l" defTabSz="914400" rtl="0" eaLnBrk="1" latinLnBrk="0" hangingPunct="1">
                        <a:lnSpc>
                          <a:spcPts val="1720"/>
                        </a:lnSpc>
                        <a:spcBef>
                          <a:spcPts val="0"/>
                        </a:spcBef>
                        <a:spcAft>
                          <a:spcPts val="0"/>
                        </a:spcAft>
                        <a:buNone/>
                      </a:pPr>
                      <a:r>
                        <a:rPr lang="en-US" sz="1100" b="1" kern="1200" noProof="0">
                          <a:solidFill>
                            <a:srgbClr val="404040"/>
                          </a:solidFill>
                          <a:latin typeface="Knowledge2017"/>
                          <a:ea typeface="+mn-ea"/>
                          <a:cs typeface="+mn-cs"/>
                        </a:rPr>
                        <a:t>G20 Summit, Rio</a:t>
                      </a:r>
                      <a:r>
                        <a:rPr lang="en-US" sz="1100" b="0" kern="1200" noProof="0">
                          <a:solidFill>
                            <a:srgbClr val="404040"/>
                          </a:solidFill>
                          <a:latin typeface="Knowledge2017"/>
                          <a:ea typeface="+mn-ea"/>
                          <a:cs typeface="+mn-cs"/>
                        </a:rPr>
                        <a:t>: 11/18 – 11/19</a:t>
                      </a:r>
                    </a:p>
                    <a:p>
                      <a:pPr marL="0" lvl="1" indent="0" algn="l" defTabSz="914400" rtl="0" eaLnBrk="1" latinLnBrk="0" hangingPunct="1">
                        <a:lnSpc>
                          <a:spcPts val="1720"/>
                        </a:lnSpc>
                        <a:spcBef>
                          <a:spcPts val="0"/>
                        </a:spcBef>
                        <a:spcAft>
                          <a:spcPts val="0"/>
                        </a:spcAft>
                        <a:defRPr/>
                      </a:pPr>
                      <a:r>
                        <a:rPr lang="en-US" sz="1100" b="1" kern="1200">
                          <a:solidFill>
                            <a:srgbClr val="404040"/>
                          </a:solidFill>
                          <a:latin typeface="Knowledge2017"/>
                          <a:ea typeface="+mn-ea"/>
                          <a:cs typeface="+mn-cs"/>
                        </a:rPr>
                        <a:t>LA Auto Show</a:t>
                      </a:r>
                      <a:r>
                        <a:rPr lang="en-US" sz="1100" b="0" kern="1200">
                          <a:solidFill>
                            <a:srgbClr val="404040"/>
                          </a:solidFill>
                          <a:latin typeface="Knowledge2017"/>
                          <a:ea typeface="+mn-ea"/>
                          <a:cs typeface="+mn-cs"/>
                        </a:rPr>
                        <a:t>: 11/17 – 11/26</a:t>
                      </a:r>
                    </a:p>
                    <a:p>
                      <a:pPr marL="0" lvl="1" indent="0" algn="l" defTabSz="914400" rtl="0" eaLnBrk="1" latinLnBrk="0" hangingPunct="1">
                        <a:lnSpc>
                          <a:spcPts val="1720"/>
                        </a:lnSpc>
                        <a:spcBef>
                          <a:spcPts val="0"/>
                        </a:spcBef>
                        <a:spcAft>
                          <a:spcPts val="0"/>
                        </a:spcAft>
                        <a:defRPr/>
                      </a:pPr>
                      <a:r>
                        <a:rPr lang="en-US" sz="1100" b="1" kern="1200">
                          <a:solidFill>
                            <a:srgbClr val="404040"/>
                          </a:solidFill>
                          <a:latin typeface="Knowledge2017"/>
                          <a:ea typeface="+mn-ea"/>
                          <a:cs typeface="+mn-cs"/>
                        </a:rPr>
                        <a:t>Dubai Airshow</a:t>
                      </a:r>
                      <a:r>
                        <a:rPr lang="en-US" sz="1100" b="0" kern="1200">
                          <a:solidFill>
                            <a:srgbClr val="404040"/>
                          </a:solidFill>
                          <a:latin typeface="Knowledge2017"/>
                          <a:ea typeface="+mn-ea"/>
                          <a:cs typeface="+mn-cs"/>
                        </a:rPr>
                        <a:t>: 11/10 – 11/12</a:t>
                      </a:r>
                    </a:p>
                    <a:p>
                      <a:pPr marL="0" marR="0" lvl="1" indent="0" algn="l" defTabSz="914400" rtl="0" eaLnBrk="1" fontAlgn="auto" latinLnBrk="0" hangingPunct="1">
                        <a:lnSpc>
                          <a:spcPts val="1720"/>
                        </a:lnSpc>
                        <a:spcBef>
                          <a:spcPts val="0"/>
                        </a:spcBef>
                        <a:spcAft>
                          <a:spcPts val="0"/>
                        </a:spcAft>
                        <a:buClrTx/>
                        <a:buSzTx/>
                        <a:buFontTx/>
                        <a:buNone/>
                      </a:pPr>
                      <a:r>
                        <a:rPr lang="en-US" sz="1100" b="1" kern="1200">
                          <a:solidFill>
                            <a:srgbClr val="404040"/>
                          </a:solidFill>
                          <a:latin typeface="Knowledge2017"/>
                          <a:ea typeface="+mn-ea"/>
                          <a:cs typeface="+mn-cs"/>
                        </a:rPr>
                        <a:t>Breakingviews Predictions</a:t>
                      </a:r>
                      <a:br>
                        <a:rPr lang="en-US" sz="1100" b="0" kern="1200">
                          <a:solidFill>
                            <a:srgbClr val="404040"/>
                          </a:solidFill>
                          <a:latin typeface="Knowledge2017"/>
                          <a:ea typeface="+mn-ea"/>
                          <a:cs typeface="+mn-cs"/>
                        </a:rPr>
                      </a:br>
                      <a:r>
                        <a:rPr lang="en-US" sz="1100" b="1" kern="1200">
                          <a:solidFill>
                            <a:srgbClr val="404040"/>
                          </a:solidFill>
                          <a:latin typeface="Knowledge2017"/>
                          <a:ea typeface="+mn-ea"/>
                          <a:cs typeface="+mn-cs"/>
                        </a:rPr>
                        <a:t>Reuters Best Photos of the Year</a:t>
                      </a:r>
                    </a:p>
                    <a:p>
                      <a:pPr marL="0" lvl="1" indent="0" algn="l" defTabSz="914400" rtl="0" eaLnBrk="1" latinLnBrk="0" hangingPunct="1">
                        <a:lnSpc>
                          <a:spcPts val="1720"/>
                        </a:lnSpc>
                        <a:spcBef>
                          <a:spcPts val="0"/>
                        </a:spcBef>
                        <a:spcAft>
                          <a:spcPts val="0"/>
                        </a:spcAft>
                      </a:pPr>
                      <a:r>
                        <a:rPr lang="en-US" sz="1100" b="1" kern="1200">
                          <a:solidFill>
                            <a:srgbClr val="404040"/>
                          </a:solidFill>
                          <a:latin typeface="Knowledge2017"/>
                          <a:ea typeface="+mn-ea"/>
                          <a:cs typeface="+mn-cs"/>
                        </a:rPr>
                        <a:t>New Year’s Eve</a:t>
                      </a:r>
                      <a:r>
                        <a:rPr lang="en-US" sz="1100" b="0" kern="1200">
                          <a:solidFill>
                            <a:srgbClr val="404040"/>
                          </a:solidFill>
                          <a:latin typeface="Knowledge2017"/>
                          <a:ea typeface="+mn-ea"/>
                          <a:cs typeface="+mn-cs"/>
                        </a:rPr>
                        <a:t>: 12/31</a:t>
                      </a:r>
                    </a:p>
                    <a:p>
                      <a:pPr marL="0" lvl="1" indent="0" algn="l" defTabSz="914400" rtl="0" eaLnBrk="1" latinLnBrk="0" hangingPunct="1">
                        <a:lnSpc>
                          <a:spcPts val="1720"/>
                        </a:lnSpc>
                        <a:spcBef>
                          <a:spcPts val="0"/>
                        </a:spcBef>
                        <a:spcAft>
                          <a:spcPts val="0"/>
                        </a:spcAft>
                        <a:defRPr/>
                      </a:pPr>
                      <a:endParaRPr lang="en-US" sz="1100" b="0" kern="1200">
                        <a:solidFill>
                          <a:srgbClr val="404040"/>
                        </a:solidFill>
                        <a:latin typeface="Knowledge2017"/>
                        <a:ea typeface="+mn-ea"/>
                        <a:cs typeface="+mn-cs"/>
                      </a:endParaRPr>
                    </a:p>
                    <a:p>
                      <a:pPr marL="0" marR="0" lvl="1" indent="0" algn="l" defTabSz="914400" rtl="0" eaLnBrk="1" fontAlgn="auto" latinLnBrk="0" hangingPunct="1">
                        <a:lnSpc>
                          <a:spcPts val="1720"/>
                        </a:lnSpc>
                        <a:spcBef>
                          <a:spcPts val="0"/>
                        </a:spcBef>
                        <a:spcAft>
                          <a:spcPts val="0"/>
                        </a:spcAft>
                        <a:buClrTx/>
                        <a:buSzTx/>
                        <a:buFontTx/>
                        <a:buNone/>
                      </a:pPr>
                      <a:endParaRPr lang="en-US" sz="1100" b="0" kern="1200">
                        <a:solidFill>
                          <a:srgbClr val="404040"/>
                        </a:solidFill>
                        <a:latin typeface="Knowledge2017"/>
                        <a:ea typeface="+mn-ea"/>
                        <a:cs typeface="+mn-cs"/>
                      </a:endParaRPr>
                    </a:p>
                    <a:p>
                      <a:pPr marL="0" marR="0" lvl="1" indent="0" algn="l" defTabSz="914400" rtl="0" eaLnBrk="1" fontAlgn="auto" latinLnBrk="0" hangingPunct="1">
                        <a:lnSpc>
                          <a:spcPts val="1720"/>
                        </a:lnSpc>
                        <a:spcBef>
                          <a:spcPts val="0"/>
                        </a:spcBef>
                        <a:spcAft>
                          <a:spcPts val="0"/>
                        </a:spcAft>
                        <a:buClrTx/>
                        <a:buSzTx/>
                        <a:buFontTx/>
                        <a:buNone/>
                        <a:tabLst/>
                        <a:defRPr/>
                      </a:pPr>
                      <a:endParaRPr lang="en-GB" sz="1100" b="0" kern="1200">
                        <a:solidFill>
                          <a:srgbClr val="404040"/>
                        </a:solidFill>
                        <a:latin typeface="Knowledge2017" panose="020B0506000000020004" pitchFamily="34" charset="0"/>
                        <a:ea typeface="+mn-ea"/>
                        <a:cs typeface="+mn-cs"/>
                      </a:endParaRPr>
                    </a:p>
                    <a:p>
                      <a:pPr marL="0" marR="0" lvl="1" indent="0" algn="l" defTabSz="914400" rtl="0" eaLnBrk="1" fontAlgn="auto" latinLnBrk="0" hangingPunct="1">
                        <a:lnSpc>
                          <a:spcPts val="1720"/>
                        </a:lnSpc>
                        <a:spcBef>
                          <a:spcPts val="0"/>
                        </a:spcBef>
                        <a:spcAft>
                          <a:spcPts val="0"/>
                        </a:spcAft>
                        <a:buClrTx/>
                        <a:buSzTx/>
                        <a:buFontTx/>
                        <a:buNone/>
                        <a:tabLst/>
                        <a:defRPr/>
                      </a:pPr>
                      <a:endParaRPr lang="en-GB" sz="1100" b="0" kern="1200">
                        <a:solidFill>
                          <a:srgbClr val="404040"/>
                        </a:solidFill>
                        <a:latin typeface="Knowledge2017" panose="020B0506000000020004" pitchFamily="34" charset="0"/>
                        <a:ea typeface="+mn-ea"/>
                        <a:cs typeface="+mn-cs"/>
                      </a:endParaRPr>
                    </a:p>
                    <a:p>
                      <a:pPr marL="0" marR="0" lvl="1" indent="0" algn="l" defTabSz="914400" rtl="0" eaLnBrk="1" fontAlgn="auto" latinLnBrk="0" hangingPunct="1">
                        <a:lnSpc>
                          <a:spcPts val="1720"/>
                        </a:lnSpc>
                        <a:spcBef>
                          <a:spcPts val="0"/>
                        </a:spcBef>
                        <a:spcAft>
                          <a:spcPts val="0"/>
                        </a:spcAft>
                        <a:buClrTx/>
                        <a:buSzTx/>
                        <a:buFontTx/>
                        <a:buNone/>
                        <a:tabLst/>
                        <a:defRPr/>
                      </a:pPr>
                      <a:endParaRPr lang="en-US" sz="1100" b="0" kern="1200">
                        <a:solidFill>
                          <a:srgbClr val="404040"/>
                        </a:solidFill>
                        <a:latin typeface="Knowledge2017" panose="020B05060000000200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2284263"/>
                  </a:ext>
                </a:extLst>
              </a:tr>
            </a:tbl>
          </a:graphicData>
        </a:graphic>
      </p:graphicFrame>
      <p:sp>
        <p:nvSpPr>
          <p:cNvPr id="3" name="TextBox 2">
            <a:extLst>
              <a:ext uri="{FF2B5EF4-FFF2-40B4-BE49-F238E27FC236}">
                <a16:creationId xmlns:a16="http://schemas.microsoft.com/office/drawing/2014/main" id="{76A4BECF-4C87-0747-343A-B3404C4A2104}"/>
              </a:ext>
            </a:extLst>
          </p:cNvPr>
          <p:cNvSpPr txBox="1"/>
          <p:nvPr/>
        </p:nvSpPr>
        <p:spPr>
          <a:xfrm>
            <a:off x="370322" y="0"/>
            <a:ext cx="1867597" cy="253916"/>
          </a:xfrm>
          <a:prstGeom prst="rect">
            <a:avLst/>
          </a:prstGeom>
          <a:solidFill>
            <a:srgbClr val="FA6400"/>
          </a:solid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a:solidFill>
                  <a:srgbClr val="FFFFFF"/>
                </a:solidFill>
                <a:latin typeface="Knowledge2017"/>
              </a:rPr>
              <a:t>EDITORIAL CALENDAR</a:t>
            </a:r>
            <a:endParaRPr kumimoji="0" lang="en-GB" sz="1050" b="1" i="0" u="none" strike="noStrike" kern="1200" cap="none" spc="0" normalizeH="0" baseline="0" noProof="0">
              <a:ln>
                <a:noFill/>
              </a:ln>
              <a:solidFill>
                <a:srgbClr val="FFFFFF"/>
              </a:solidFill>
              <a:effectLst/>
              <a:uLnTx/>
              <a:uFillTx/>
              <a:latin typeface="Knowledge2017"/>
              <a:ea typeface="+mn-ea"/>
              <a:cs typeface="+mn-cs"/>
            </a:endParaRPr>
          </a:p>
        </p:txBody>
      </p:sp>
    </p:spTree>
    <p:extLst>
      <p:ext uri="{BB962C8B-B14F-4D97-AF65-F5344CB8AC3E}">
        <p14:creationId xmlns:p14="http://schemas.microsoft.com/office/powerpoint/2010/main" val="290305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7D57A55-90BA-E679-4867-F2C2909FE272}"/>
              </a:ext>
            </a:extLst>
          </p:cNvPr>
          <p:cNvSpPr txBox="1">
            <a:spLocks/>
          </p:cNvSpPr>
          <p:nvPr/>
        </p:nvSpPr>
        <p:spPr>
          <a:xfrm>
            <a:off x="0" y="401321"/>
            <a:ext cx="6254808" cy="763249"/>
          </a:xfrm>
          <a:prstGeom prst="rect">
            <a:avLst/>
          </a:prstGeom>
          <a:ln>
            <a:noFill/>
          </a:ln>
        </p:spPr>
        <p:txBody>
          <a:bodyPr lIns="360000">
            <a:noAutofit/>
          </a:bodyPr>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A6400"/>
                </a:solidFill>
                <a:effectLst/>
                <a:uLnTx/>
                <a:uFillTx/>
                <a:latin typeface="Knowledge2017"/>
                <a:ea typeface="+mj-ea"/>
                <a:cs typeface="+mj-cs"/>
              </a:rPr>
              <a:t>Align your brand with targeted, </a:t>
            </a:r>
            <a:br>
              <a:rPr kumimoji="0" lang="en-US" sz="2400" b="1" i="0" u="none" strike="noStrike" kern="1200" cap="none" spc="0" normalizeH="0" baseline="0" noProof="0">
                <a:ln>
                  <a:noFill/>
                </a:ln>
                <a:solidFill>
                  <a:srgbClr val="FA6400"/>
                </a:solidFill>
                <a:effectLst/>
                <a:uLnTx/>
                <a:uFillTx/>
                <a:latin typeface="Knowledge2017"/>
                <a:ea typeface="+mj-ea"/>
                <a:cs typeface="+mj-cs"/>
              </a:rPr>
            </a:br>
            <a:r>
              <a:rPr kumimoji="0" lang="en-US" sz="2400" b="1" i="0" u="none" strike="noStrike" kern="1200" cap="none" spc="0" normalizeH="0" baseline="0" noProof="0">
                <a:ln>
                  <a:noFill/>
                </a:ln>
                <a:solidFill>
                  <a:srgbClr val="FFFFFF"/>
                </a:solidFill>
                <a:effectLst/>
                <a:uLnTx/>
                <a:uFillTx/>
                <a:latin typeface="Knowledge2017"/>
                <a:ea typeface="+mj-ea"/>
                <a:cs typeface="+mj-cs"/>
              </a:rPr>
              <a:t>key editorial franchises</a:t>
            </a:r>
            <a:br>
              <a:rPr kumimoji="0" lang="en-CA" sz="2400" b="1" i="0" u="none" strike="noStrike" kern="1200" cap="none" spc="0" normalizeH="0" baseline="0" noProof="0">
                <a:ln>
                  <a:noFill/>
                </a:ln>
                <a:solidFill>
                  <a:srgbClr val="FFFFFF"/>
                </a:solidFill>
                <a:effectLst/>
                <a:uLnTx/>
                <a:uFillTx/>
                <a:latin typeface="Knowledge2017"/>
                <a:ea typeface="+mj-ea"/>
                <a:cs typeface="+mj-cs"/>
              </a:rPr>
            </a:br>
            <a:r>
              <a:rPr kumimoji="0" lang="en-CA" sz="2000" b="1" i="0" u="none" strike="noStrike" kern="1200" cap="none" spc="0" normalizeH="0" baseline="0" noProof="0">
                <a:ln>
                  <a:noFill/>
                </a:ln>
                <a:solidFill>
                  <a:srgbClr val="404040"/>
                </a:solidFill>
                <a:effectLst/>
                <a:uLnTx/>
                <a:uFillTx/>
                <a:latin typeface="Knowledge2017"/>
                <a:ea typeface="+mj-ea"/>
                <a:cs typeface="+mj-cs"/>
              </a:rPr>
              <a:t> </a:t>
            </a:r>
            <a:endParaRPr kumimoji="0" lang="en-CA" sz="2000" b="0" i="0" u="none" strike="noStrike" kern="1200" cap="none" spc="0" normalizeH="0" baseline="0" noProof="0">
              <a:ln>
                <a:noFill/>
              </a:ln>
              <a:solidFill>
                <a:srgbClr val="404040"/>
              </a:solidFill>
              <a:effectLst/>
              <a:uLnTx/>
              <a:uFillTx/>
              <a:latin typeface="Knowledge2017"/>
              <a:ea typeface="+mj-lt"/>
              <a:cs typeface="+mj-lt"/>
            </a:endParaRPr>
          </a:p>
        </p:txBody>
      </p:sp>
      <p:sp>
        <p:nvSpPr>
          <p:cNvPr id="4" name="Rectangle 3">
            <a:extLst>
              <a:ext uri="{FF2B5EF4-FFF2-40B4-BE49-F238E27FC236}">
                <a16:creationId xmlns:a16="http://schemas.microsoft.com/office/drawing/2014/main" id="{CF359997-7BA1-1F7E-9C58-E91A2C1EBFCD}"/>
              </a:ext>
            </a:extLst>
          </p:cNvPr>
          <p:cNvSpPr/>
          <p:nvPr/>
        </p:nvSpPr>
        <p:spPr>
          <a:xfrm>
            <a:off x="0" y="1306871"/>
            <a:ext cx="6478385" cy="564001"/>
          </a:xfrm>
          <a:prstGeom prst="rect">
            <a:avLst/>
          </a:prstGeom>
          <a:noFill/>
        </p:spPr>
        <p:txBody>
          <a:bodyPr wrap="square" lIns="360000" tIns="0" rIns="0" bIns="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a:ea typeface="+mn-ea"/>
                <a:cs typeface="+mn-cs"/>
                <a:sym typeface="Knowledge2017TF"/>
              </a:rPr>
              <a:t>Sponsor one of our dynamic and engaging editorial franchises and connect with an audience of global business decision makers who trust Reuters to deliver the information that matters most.   </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D4D4D"/>
              </a:solidFill>
              <a:effectLst/>
              <a:uLnTx/>
              <a:uFillTx/>
              <a:latin typeface="Knowledge2017TF" panose="020B0506040000020004" pitchFamily="34" charset="0"/>
              <a:ea typeface="+mn-ea"/>
              <a:cs typeface="+mn-cs"/>
              <a:sym typeface="Knowledge2017TF"/>
            </a:endParaRPr>
          </a:p>
        </p:txBody>
      </p:sp>
      <p:sp>
        <p:nvSpPr>
          <p:cNvPr id="2" name="TextBox 1">
            <a:extLst>
              <a:ext uri="{FF2B5EF4-FFF2-40B4-BE49-F238E27FC236}">
                <a16:creationId xmlns:a16="http://schemas.microsoft.com/office/drawing/2014/main" id="{565D974D-76DA-9B11-8330-34B23EEDA059}"/>
              </a:ext>
            </a:extLst>
          </p:cNvPr>
          <p:cNvSpPr txBox="1"/>
          <p:nvPr/>
        </p:nvSpPr>
        <p:spPr>
          <a:xfrm>
            <a:off x="373020" y="5104"/>
            <a:ext cx="1505386" cy="253916"/>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Knowledge2017"/>
                <a:ea typeface="+mn-ea"/>
                <a:cs typeface="+mn-cs"/>
              </a:rPr>
              <a:t>FRANCHISES</a:t>
            </a:r>
            <a:endParaRPr kumimoji="0" lang="en-US" sz="1050" b="1" i="0" u="none" strike="noStrike" kern="1200" cap="none" spc="0" normalizeH="0" baseline="0" noProof="0">
              <a:ln>
                <a:noFill/>
              </a:ln>
              <a:solidFill>
                <a:srgbClr val="FFFFFF"/>
              </a:solidFill>
              <a:effectLst/>
              <a:uLnTx/>
              <a:uFillTx/>
              <a:latin typeface="Knowledge2017"/>
              <a:ea typeface="+mn-ea"/>
              <a:cs typeface="+mn-cs"/>
            </a:endParaRPr>
          </a:p>
        </p:txBody>
      </p:sp>
      <p:graphicFrame>
        <p:nvGraphicFramePr>
          <p:cNvPr id="6" name="Table 5">
            <a:extLst>
              <a:ext uri="{FF2B5EF4-FFF2-40B4-BE49-F238E27FC236}">
                <a16:creationId xmlns:a16="http://schemas.microsoft.com/office/drawing/2014/main" id="{C76FD4B7-C426-D7A8-6D47-946ACE86D1E5}"/>
              </a:ext>
            </a:extLst>
          </p:cNvPr>
          <p:cNvGraphicFramePr>
            <a:graphicFrameLocks noGrp="1"/>
          </p:cNvGraphicFramePr>
          <p:nvPr>
            <p:extLst>
              <p:ext uri="{D42A27DB-BD31-4B8C-83A1-F6EECF244321}">
                <p14:modId xmlns:p14="http://schemas.microsoft.com/office/powerpoint/2010/main" val="2185957275"/>
              </p:ext>
            </p:extLst>
          </p:nvPr>
        </p:nvGraphicFramePr>
        <p:xfrm>
          <a:off x="298581" y="1870872"/>
          <a:ext cx="6684350" cy="3960811"/>
        </p:xfrm>
        <a:graphic>
          <a:graphicData uri="http://schemas.openxmlformats.org/drawingml/2006/table">
            <a:tbl>
              <a:tblPr firstRow="1" bandRow="1">
                <a:tableStyleId>{284E427A-3D55-4303-BF80-6455036E1DE7}</a:tableStyleId>
              </a:tblPr>
              <a:tblGrid>
                <a:gridCol w="1987133">
                  <a:extLst>
                    <a:ext uri="{9D8B030D-6E8A-4147-A177-3AD203B41FA5}">
                      <a16:colId xmlns:a16="http://schemas.microsoft.com/office/drawing/2014/main" val="3121048012"/>
                    </a:ext>
                  </a:extLst>
                </a:gridCol>
                <a:gridCol w="4697217">
                  <a:extLst>
                    <a:ext uri="{9D8B030D-6E8A-4147-A177-3AD203B41FA5}">
                      <a16:colId xmlns:a16="http://schemas.microsoft.com/office/drawing/2014/main" val="2331289318"/>
                    </a:ext>
                  </a:extLst>
                </a:gridCol>
              </a:tblGrid>
              <a:tr h="207200">
                <a:tc>
                  <a:txBody>
                    <a:bodyPr/>
                    <a:lstStyle/>
                    <a:p>
                      <a:pPr algn="l"/>
                      <a:r>
                        <a:rPr lang="en-US" sz="1200" b="1" i="0">
                          <a:solidFill>
                            <a:schemeClr val="accent3"/>
                          </a:solidFill>
                          <a:latin typeface="+mj-lt"/>
                        </a:rPr>
                        <a:t>TITLE</a:t>
                      </a:r>
                    </a:p>
                  </a:txBody>
                  <a:tcPr marL="71235" marR="71235" marT="35616" marB="356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FA6400"/>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algn="l"/>
                      <a:r>
                        <a:rPr lang="en-US" sz="1200" b="1" i="0">
                          <a:solidFill>
                            <a:schemeClr val="accent3"/>
                          </a:solidFill>
                          <a:latin typeface="+mj-lt"/>
                        </a:rPr>
                        <a:t>DESCRIPTION</a:t>
                      </a:r>
                    </a:p>
                  </a:txBody>
                  <a:tcPr marL="71235" marR="71235" marT="35616" marB="356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FA6400"/>
                      </a:solid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2447794456"/>
                  </a:ext>
                </a:extLst>
              </a:tr>
              <a:tr h="664855">
                <a:tc>
                  <a:txBody>
                    <a:bodyPr/>
                    <a:lstStyle/>
                    <a:p>
                      <a:pPr algn="l"/>
                      <a:r>
                        <a:rPr lang="en-GB" sz="1200" b="1" i="0">
                          <a:solidFill>
                            <a:schemeClr val="bg1"/>
                          </a:solidFill>
                          <a:latin typeface="+mj-lt"/>
                        </a:rPr>
                        <a:t>THE SWITCH</a:t>
                      </a:r>
                    </a:p>
                    <a:p>
                      <a:pPr algn="l"/>
                      <a:r>
                        <a:rPr lang="en-GB" sz="1200" b="1" i="1">
                          <a:solidFill>
                            <a:schemeClr val="bg1"/>
                          </a:solidFill>
                          <a:latin typeface="+mj-lt"/>
                        </a:rPr>
                        <a:t>ALL-NEW IN FEB 2024</a:t>
                      </a:r>
                      <a:endParaRPr lang="en-US" sz="1200" b="1" i="1">
                        <a:solidFill>
                          <a:schemeClr val="bg1"/>
                        </a:solidFill>
                        <a:latin typeface="+mj-lt"/>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A64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mj-lt"/>
                        </a:rPr>
                        <a:t>Highlights the connections between business strategies and policy driving the global transition to renewable energy solutions</a:t>
                      </a:r>
                      <a:endParaRPr kumimoji="0" lang="en-GB" sz="1200" b="0" i="0" u="none" strike="noStrike" kern="1200" cap="none" spc="0" normalizeH="0" baseline="0" noProof="0">
                        <a:ln>
                          <a:noFill/>
                        </a:ln>
                        <a:solidFill>
                          <a:schemeClr val="bg1"/>
                        </a:solidFill>
                        <a:effectLst/>
                        <a:uLnTx/>
                        <a:uFillTx/>
                        <a:latin typeface="+mj-lt"/>
                        <a:ea typeface="+mn-ea"/>
                        <a:cs typeface="+mn-cs"/>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A64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1192154650"/>
                  </a:ext>
                </a:extLst>
              </a:tr>
              <a:tr h="546131">
                <a:tc>
                  <a:txBody>
                    <a:bodyPr/>
                    <a:lstStyle/>
                    <a:p>
                      <a:pPr algn="l"/>
                      <a:r>
                        <a:rPr lang="en-GB" sz="1200" b="1" i="0">
                          <a:solidFill>
                            <a:schemeClr val="bg1"/>
                          </a:solidFill>
                          <a:latin typeface="+mj-lt"/>
                        </a:rPr>
                        <a:t>DISRUPTED</a:t>
                      </a:r>
                      <a:endParaRPr lang="en-US" sz="1200" b="1" i="0">
                        <a:solidFill>
                          <a:schemeClr val="bg1"/>
                        </a:solidFill>
                        <a:latin typeface="+mj-lt"/>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mj-lt"/>
                        </a:rPr>
                        <a:t>From the Cloud to AI and 5G, we provide the latest developments </a:t>
                      </a:r>
                      <a:br>
                        <a:rPr kumimoji="0" lang="en-GB" sz="1200" b="0" i="0" u="none" strike="noStrike" kern="1200" cap="none" spc="0" normalizeH="0" baseline="0" noProof="0">
                          <a:ln>
                            <a:noFill/>
                          </a:ln>
                          <a:solidFill>
                            <a:schemeClr val="bg1"/>
                          </a:solidFill>
                          <a:effectLst/>
                          <a:uLnTx/>
                          <a:uFillTx/>
                          <a:latin typeface="+mj-lt"/>
                        </a:rPr>
                      </a:br>
                      <a:r>
                        <a:rPr kumimoji="0" lang="en-GB" sz="1200" b="0" i="0" u="none" strike="noStrike" kern="1200" cap="none" spc="0" normalizeH="0" baseline="0" noProof="0">
                          <a:ln>
                            <a:noFill/>
                          </a:ln>
                          <a:solidFill>
                            <a:schemeClr val="bg1"/>
                          </a:solidFill>
                          <a:effectLst/>
                          <a:uLnTx/>
                          <a:uFillTx/>
                          <a:latin typeface="+mj-lt"/>
                        </a:rPr>
                        <a:t>in next-gen tech and how they </a:t>
                      </a:r>
                      <a:br>
                        <a:rPr kumimoji="0" lang="en-GB" sz="1200" b="0" i="0" u="none" strike="noStrike" kern="1200" cap="none" spc="0" normalizeH="0" baseline="0" noProof="0">
                          <a:ln>
                            <a:noFill/>
                          </a:ln>
                          <a:solidFill>
                            <a:schemeClr val="bg1"/>
                          </a:solidFill>
                          <a:effectLst/>
                          <a:uLnTx/>
                          <a:uFillTx/>
                          <a:latin typeface="+mj-lt"/>
                        </a:rPr>
                      </a:br>
                      <a:r>
                        <a:rPr kumimoji="0" lang="en-GB" sz="1200" b="0" i="0" u="none" strike="noStrike" kern="1200" cap="none" spc="0" normalizeH="0" baseline="0" noProof="0">
                          <a:ln>
                            <a:noFill/>
                          </a:ln>
                          <a:solidFill>
                            <a:schemeClr val="bg1"/>
                          </a:solidFill>
                          <a:effectLst/>
                          <a:uLnTx/>
                          <a:uFillTx/>
                          <a:latin typeface="+mj-lt"/>
                        </a:rPr>
                        <a:t>impact our society. </a:t>
                      </a:r>
                      <a:endParaRPr kumimoji="0" lang="en-GB" sz="1200" b="0" i="0" u="none" strike="noStrike" kern="1200" cap="none" spc="0" normalizeH="0" baseline="0" noProof="0">
                        <a:ln>
                          <a:noFill/>
                        </a:ln>
                        <a:solidFill>
                          <a:schemeClr val="bg1"/>
                        </a:solidFill>
                        <a:effectLst/>
                        <a:uLnTx/>
                        <a:uFillTx/>
                        <a:latin typeface="+mj-lt"/>
                        <a:ea typeface="+mn-ea"/>
                        <a:cs typeface="+mn-cs"/>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3870853910"/>
                  </a:ext>
                </a:extLst>
              </a:tr>
              <a:tr h="664855">
                <a:tc>
                  <a:txBody>
                    <a:bodyPr/>
                    <a:lstStyle/>
                    <a:p>
                      <a:pPr algn="l"/>
                      <a:r>
                        <a:rPr lang="en-GB" sz="1200" b="1" i="0">
                          <a:solidFill>
                            <a:schemeClr val="bg1"/>
                          </a:solidFill>
                          <a:latin typeface="+mj-lt"/>
                        </a:rPr>
                        <a:t>FUTURE OF MONEY</a:t>
                      </a:r>
                      <a:endParaRPr lang="en-US" sz="1200" b="1" i="0">
                        <a:solidFill>
                          <a:schemeClr val="bg1"/>
                        </a:solidFill>
                        <a:latin typeface="+mj-lt"/>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mj-lt"/>
                        </a:rPr>
                        <a:t>What fundamental shifts towards digital wallets, e-payments, and </a:t>
                      </a:r>
                      <a:br>
                        <a:rPr kumimoji="0" lang="en-GB" sz="1200" b="0" i="0" u="none" strike="noStrike" kern="1200" cap="none" spc="0" normalizeH="0" baseline="0" noProof="0">
                          <a:ln>
                            <a:noFill/>
                          </a:ln>
                          <a:solidFill>
                            <a:schemeClr val="bg1"/>
                          </a:solidFill>
                          <a:effectLst/>
                          <a:uLnTx/>
                          <a:uFillTx/>
                          <a:latin typeface="+mj-lt"/>
                        </a:rPr>
                      </a:br>
                      <a:r>
                        <a:rPr kumimoji="0" lang="en-GB" sz="1200" b="0" i="0" u="none" strike="noStrike" kern="1200" cap="none" spc="0" normalizeH="0" baseline="0" noProof="0">
                          <a:ln>
                            <a:noFill/>
                          </a:ln>
                          <a:solidFill>
                            <a:schemeClr val="bg1"/>
                          </a:solidFill>
                          <a:effectLst/>
                          <a:uLnTx/>
                          <a:uFillTx/>
                          <a:latin typeface="+mj-lt"/>
                        </a:rPr>
                        <a:t>crypto mean for Forex markets, </a:t>
                      </a:r>
                      <a:br>
                        <a:rPr kumimoji="0" lang="en-GB" sz="1200" b="0" i="0" u="none" strike="noStrike" kern="1200" cap="none" spc="0" normalizeH="0" baseline="0" noProof="0">
                          <a:ln>
                            <a:noFill/>
                          </a:ln>
                          <a:solidFill>
                            <a:schemeClr val="bg1"/>
                          </a:solidFill>
                          <a:effectLst/>
                          <a:uLnTx/>
                          <a:uFillTx/>
                          <a:latin typeface="+mj-lt"/>
                        </a:rPr>
                      </a:br>
                      <a:r>
                        <a:rPr kumimoji="0" lang="en-GB" sz="1200" b="0" i="0" u="none" strike="noStrike" kern="1200" cap="none" spc="0" normalizeH="0" baseline="0" noProof="0">
                          <a:ln>
                            <a:noFill/>
                          </a:ln>
                          <a:solidFill>
                            <a:schemeClr val="bg1"/>
                          </a:solidFill>
                          <a:effectLst/>
                          <a:uLnTx/>
                          <a:uFillTx/>
                          <a:latin typeface="+mj-lt"/>
                        </a:rPr>
                        <a:t>retail and trade. </a:t>
                      </a:r>
                      <a:endParaRPr kumimoji="0" lang="en-GB" sz="1200" b="0" i="0" u="none" strike="noStrike" kern="1200" cap="none" spc="0" normalizeH="0" baseline="0" noProof="0">
                        <a:ln>
                          <a:noFill/>
                        </a:ln>
                        <a:solidFill>
                          <a:schemeClr val="bg1"/>
                        </a:solidFill>
                        <a:effectLst/>
                        <a:uLnTx/>
                        <a:uFillTx/>
                        <a:latin typeface="+mj-lt"/>
                        <a:ea typeface="+mn-ea"/>
                        <a:cs typeface="+mn-cs"/>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3411574727"/>
                  </a:ext>
                </a:extLst>
              </a:tr>
              <a:tr h="664855">
                <a:tc>
                  <a:txBody>
                    <a:bodyPr/>
                    <a:lstStyle/>
                    <a:p>
                      <a:pPr algn="l"/>
                      <a:r>
                        <a:rPr lang="en-GB" sz="1200" b="1" i="0">
                          <a:solidFill>
                            <a:schemeClr val="bg1"/>
                          </a:solidFill>
                          <a:latin typeface="+mj-lt"/>
                        </a:rPr>
                        <a:t>MACRO MATTERS</a:t>
                      </a:r>
                      <a:endParaRPr lang="en-US" sz="1200" b="1" i="0">
                        <a:solidFill>
                          <a:schemeClr val="bg1"/>
                        </a:solidFill>
                        <a:latin typeface="+mj-lt"/>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mj-lt"/>
                        </a:rPr>
                        <a:t>Covering how the smartest minds in business, technology, government and industry adapting to our changing world.</a:t>
                      </a:r>
                      <a:endParaRPr kumimoji="0" lang="en-GB" sz="1200" b="0" i="0" u="none" strike="noStrike" kern="1200" cap="none" spc="0" normalizeH="0" baseline="0" noProof="0">
                        <a:ln>
                          <a:noFill/>
                        </a:ln>
                        <a:solidFill>
                          <a:schemeClr val="bg1"/>
                        </a:solidFill>
                        <a:effectLst/>
                        <a:uLnTx/>
                        <a:uFillTx/>
                        <a:latin typeface="+mj-lt"/>
                        <a:ea typeface="+mn-ea"/>
                        <a:cs typeface="+mn-cs"/>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3651903602"/>
                  </a:ext>
                </a:extLst>
              </a:tr>
              <a:tr h="546131">
                <a:tc>
                  <a:txBody>
                    <a:bodyPr/>
                    <a:lstStyle/>
                    <a:p>
                      <a:pPr algn="l"/>
                      <a:r>
                        <a:rPr lang="en-GB" sz="1200" b="1" i="0">
                          <a:solidFill>
                            <a:schemeClr val="bg1"/>
                          </a:solidFill>
                          <a:latin typeface="+mj-lt"/>
                        </a:rPr>
                        <a:t>FUTURE OF HEALTH </a:t>
                      </a:r>
                      <a:endParaRPr lang="en-US" sz="1200" b="1" i="0">
                        <a:solidFill>
                          <a:schemeClr val="bg1"/>
                        </a:solidFill>
                        <a:latin typeface="+mj-lt"/>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chemeClr val="bg1"/>
                          </a:solidFill>
                          <a:latin typeface="+mj-lt"/>
                        </a:rPr>
                        <a:t>The latest developments, trends, </a:t>
                      </a:r>
                      <a:br>
                        <a:rPr lang="en-GB" sz="1200" b="0" i="0">
                          <a:solidFill>
                            <a:schemeClr val="bg1"/>
                          </a:solidFill>
                          <a:latin typeface="+mj-lt"/>
                        </a:rPr>
                      </a:br>
                      <a:r>
                        <a:rPr lang="en-GB" sz="1200" b="0" i="0">
                          <a:solidFill>
                            <a:schemeClr val="bg1"/>
                          </a:solidFill>
                          <a:latin typeface="+mj-lt"/>
                        </a:rPr>
                        <a:t>and data around the digital transformation of healthcare. </a:t>
                      </a:r>
                      <a:endParaRPr kumimoji="0" lang="en-GB" sz="1200" b="0" i="0" u="none" strike="noStrike" kern="1200" cap="none" spc="0" normalizeH="0" baseline="0" noProof="0">
                        <a:ln>
                          <a:noFill/>
                        </a:ln>
                        <a:solidFill>
                          <a:schemeClr val="bg1"/>
                        </a:solidFill>
                        <a:effectLst/>
                        <a:uLnTx/>
                        <a:uFillTx/>
                        <a:latin typeface="+mj-lt"/>
                        <a:ea typeface="+mn-ea"/>
                        <a:cs typeface="+mn-cs"/>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1808002969"/>
                  </a:ext>
                </a:extLst>
              </a:tr>
              <a:tr h="546131">
                <a:tc>
                  <a:txBody>
                    <a:bodyPr/>
                    <a:lstStyle/>
                    <a:p>
                      <a:pPr algn="l"/>
                      <a:r>
                        <a:rPr lang="en-GB" sz="1200" b="1" i="0">
                          <a:solidFill>
                            <a:schemeClr val="bg1"/>
                          </a:solidFill>
                          <a:latin typeface="+mj-lt"/>
                        </a:rPr>
                        <a:t>WORLD AT WORK</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mj-lt"/>
                          <a:ea typeface="+mn-ea"/>
                          <a:cs typeface="+mn-cs"/>
                        </a:rPr>
                        <a:t>The evolution of the global workforce, cultural career trends, and the companies ahead of the change. </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3625030503"/>
                  </a:ext>
                </a:extLst>
              </a:tr>
            </a:tbl>
          </a:graphicData>
        </a:graphic>
      </p:graphicFrame>
      <p:grpSp>
        <p:nvGrpSpPr>
          <p:cNvPr id="10" name="Group 9">
            <a:extLst>
              <a:ext uri="{FF2B5EF4-FFF2-40B4-BE49-F238E27FC236}">
                <a16:creationId xmlns:a16="http://schemas.microsoft.com/office/drawing/2014/main" id="{7BE0CE6E-CE79-18EB-A420-D735E0FC0607}"/>
              </a:ext>
            </a:extLst>
          </p:cNvPr>
          <p:cNvGrpSpPr/>
          <p:nvPr/>
        </p:nvGrpSpPr>
        <p:grpSpPr>
          <a:xfrm>
            <a:off x="7533776" y="843696"/>
            <a:ext cx="4658224" cy="4803697"/>
            <a:chOff x="7533776" y="843696"/>
            <a:chExt cx="4658224" cy="4803697"/>
          </a:xfrm>
        </p:grpSpPr>
        <p:pic>
          <p:nvPicPr>
            <p:cNvPr id="7" name="Picture 6">
              <a:extLst>
                <a:ext uri="{FF2B5EF4-FFF2-40B4-BE49-F238E27FC236}">
                  <a16:creationId xmlns:a16="http://schemas.microsoft.com/office/drawing/2014/main" id="{2580A4BA-C0F0-F11D-FCF7-5EA1673C2DC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33776" y="843696"/>
              <a:ext cx="4658224" cy="4803697"/>
            </a:xfrm>
            <a:prstGeom prst="rect">
              <a:avLst/>
            </a:prstGeom>
          </p:spPr>
        </p:pic>
        <p:pic>
          <p:nvPicPr>
            <p:cNvPr id="5" name="Picture 4">
              <a:extLst>
                <a:ext uri="{FF2B5EF4-FFF2-40B4-BE49-F238E27FC236}">
                  <a16:creationId xmlns:a16="http://schemas.microsoft.com/office/drawing/2014/main" id="{5D8FE971-7489-CF44-D551-99340A2F9C6E}"/>
                </a:ext>
              </a:extLst>
            </p:cNvPr>
            <p:cNvPicPr>
              <a:picLocks noChangeAspect="1"/>
            </p:cNvPicPr>
            <p:nvPr/>
          </p:nvPicPr>
          <p:blipFill rotWithShape="1">
            <a:blip r:embed="rId3"/>
            <a:srcRect t="24252" r="26191" b="2212"/>
            <a:stretch/>
          </p:blipFill>
          <p:spPr>
            <a:xfrm>
              <a:off x="7739741" y="1036320"/>
              <a:ext cx="4452259" cy="3180080"/>
            </a:xfrm>
            <a:prstGeom prst="rect">
              <a:avLst/>
            </a:prstGeom>
          </p:spPr>
        </p:pic>
      </p:grpSp>
      <p:sp>
        <p:nvSpPr>
          <p:cNvPr id="8" name="TextBox 7">
            <a:extLst>
              <a:ext uri="{FF2B5EF4-FFF2-40B4-BE49-F238E27FC236}">
                <a16:creationId xmlns:a16="http://schemas.microsoft.com/office/drawing/2014/main" id="{2587E426-3BD9-101E-63C5-FDF585103BDF}"/>
              </a:ext>
            </a:extLst>
          </p:cNvPr>
          <p:cNvSpPr txBox="1"/>
          <p:nvPr/>
        </p:nvSpPr>
        <p:spPr>
          <a:xfrm>
            <a:off x="7309435" y="6398104"/>
            <a:ext cx="4363695" cy="230832"/>
          </a:xfrm>
          <a:prstGeom prst="rect">
            <a:avLst/>
          </a:prstGeom>
          <a:noFill/>
        </p:spPr>
        <p:txBody>
          <a:bodyPr wrap="none" rtlCol="0">
            <a:spAutoFit/>
          </a:bodyPr>
          <a:lstStyle/>
          <a:p>
            <a:r>
              <a:rPr lang="en-US" sz="900">
                <a:solidFill>
                  <a:schemeClr val="accent1">
                    <a:lumMod val="75000"/>
                  </a:schemeClr>
                </a:solidFill>
                <a:latin typeface="Knowledge2017" panose="020B0506000000020004" pitchFamily="34" charset="0"/>
              </a:rPr>
              <a:t>*Reuters Sales to confirm available inventory and a detailed media plan for activations.</a:t>
            </a:r>
          </a:p>
        </p:txBody>
      </p:sp>
    </p:spTree>
    <p:extLst>
      <p:ext uri="{BB962C8B-B14F-4D97-AF65-F5344CB8AC3E}">
        <p14:creationId xmlns:p14="http://schemas.microsoft.com/office/powerpoint/2010/main" val="415729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404040"/>
            </a:gs>
            <a:gs pos="100000">
              <a:schemeClr val="tx2"/>
            </a:gs>
          </a:gsLst>
          <a:lin ang="3600000" scaled="0"/>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525D59-3F6E-D8F6-9225-9A3DE1A6FBDC}"/>
              </a:ext>
            </a:extLst>
          </p:cNvPr>
          <p:cNvSpPr txBox="1">
            <a:spLocks/>
          </p:cNvSpPr>
          <p:nvPr/>
        </p:nvSpPr>
        <p:spPr>
          <a:xfrm>
            <a:off x="0" y="328346"/>
            <a:ext cx="8451092" cy="763249"/>
          </a:xfrm>
          <a:prstGeom prst="rect">
            <a:avLst/>
          </a:prstGeom>
          <a:ln>
            <a:noFill/>
          </a:ln>
        </p:spPr>
        <p:txBody>
          <a:bodyPr lIns="360000">
            <a:noAutofit/>
          </a:bodyPr>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r>
              <a:rPr lang="en-US">
                <a:solidFill>
                  <a:schemeClr val="accent3"/>
                </a:solidFill>
              </a:rPr>
              <a:t>Spotlight your brand </a:t>
            </a:r>
            <a:r>
              <a:rPr lang="en-US">
                <a:solidFill>
                  <a:schemeClr val="bg1"/>
                </a:solidFill>
              </a:rPr>
              <a:t>alongside highly engaging, editorial video that is of the utmost relevance to your target audience</a:t>
            </a:r>
            <a:br>
              <a:rPr lang="en-CA">
                <a:solidFill>
                  <a:schemeClr val="bg1"/>
                </a:solidFill>
              </a:rPr>
            </a:br>
            <a:r>
              <a:rPr lang="en-CA" sz="2000"/>
              <a:t> </a:t>
            </a:r>
            <a:endParaRPr lang="en-CA" sz="2000" b="0">
              <a:ea typeface="+mj-lt"/>
              <a:cs typeface="+mj-lt"/>
            </a:endParaRPr>
          </a:p>
        </p:txBody>
      </p:sp>
      <p:sp>
        <p:nvSpPr>
          <p:cNvPr id="4" name="Rectangle 3">
            <a:extLst>
              <a:ext uri="{FF2B5EF4-FFF2-40B4-BE49-F238E27FC236}">
                <a16:creationId xmlns:a16="http://schemas.microsoft.com/office/drawing/2014/main" id="{D07B9B7F-5E53-8DB9-C9D2-85EBF92A33A3}"/>
              </a:ext>
            </a:extLst>
          </p:cNvPr>
          <p:cNvSpPr/>
          <p:nvPr/>
        </p:nvSpPr>
        <p:spPr>
          <a:xfrm>
            <a:off x="0" y="1165341"/>
            <a:ext cx="7836516" cy="564001"/>
          </a:xfrm>
          <a:prstGeom prst="rect">
            <a:avLst/>
          </a:prstGeom>
          <a:noFill/>
        </p:spPr>
        <p:txBody>
          <a:bodyPr wrap="square" lIns="360000" tIns="0" rIns="0" bIns="0" anchor="t">
            <a:spAutoFit/>
          </a:bodyPr>
          <a:lstStyle/>
          <a:p>
            <a:pPr lvl="0">
              <a:lnSpc>
                <a:spcPct val="110000"/>
              </a:lnSpc>
              <a:defRPr/>
            </a:pPr>
            <a:r>
              <a:rPr lang="en-US" sz="1200">
                <a:solidFill>
                  <a:schemeClr val="bg1"/>
                </a:solidFill>
                <a:latin typeface="+mj-lt"/>
                <a:sym typeface="Knowledge2017TF"/>
              </a:rPr>
              <a:t>With 45+ editorial videos available, on topics ranging from investing and women in technology to sustainability, Reuters provides even more opportunities for your brand to feature alongside trusted, in-demand global news.  </a:t>
            </a:r>
          </a:p>
          <a:p>
            <a:pPr lvl="0">
              <a:lnSpc>
                <a:spcPct val="110000"/>
              </a:lnSpc>
              <a:defRPr/>
            </a:pPr>
            <a:endParaRPr lang="en-US" sz="1000">
              <a:solidFill>
                <a:srgbClr val="4D4D4D"/>
              </a:solidFill>
              <a:latin typeface="Knowledge2017TF" panose="020B0506040000020004" pitchFamily="34" charset="0"/>
              <a:sym typeface="Knowledge2017TF"/>
            </a:endParaRPr>
          </a:p>
        </p:txBody>
      </p:sp>
      <p:sp>
        <p:nvSpPr>
          <p:cNvPr id="2" name="TextBox 1">
            <a:extLst>
              <a:ext uri="{FF2B5EF4-FFF2-40B4-BE49-F238E27FC236}">
                <a16:creationId xmlns:a16="http://schemas.microsoft.com/office/drawing/2014/main" id="{5552067A-AA87-8F8C-97FE-75AF970DEE61}"/>
              </a:ext>
            </a:extLst>
          </p:cNvPr>
          <p:cNvSpPr txBox="1"/>
          <p:nvPr/>
        </p:nvSpPr>
        <p:spPr>
          <a:xfrm>
            <a:off x="384597" y="684"/>
            <a:ext cx="1403786" cy="253916"/>
          </a:xfrm>
          <a:prstGeom prst="rect">
            <a:avLst/>
          </a:prstGeom>
          <a:solidFill>
            <a:schemeClr val="accent3"/>
          </a:solidFill>
        </p:spPr>
        <p:txBody>
          <a:bodyPr wrap="square" rtlCol="0">
            <a:spAutoFit/>
          </a:bodyPr>
          <a:lstStyle/>
          <a:p>
            <a:pPr algn="ctr"/>
            <a:r>
              <a:rPr lang="en-GB" sz="1050" b="1">
                <a:solidFill>
                  <a:schemeClr val="bg1"/>
                </a:solidFill>
                <a:latin typeface="+mj-lt"/>
              </a:rPr>
              <a:t>EDITORIAL VIDEO</a:t>
            </a:r>
            <a:endParaRPr lang="en-US" sz="1050" b="1">
              <a:solidFill>
                <a:schemeClr val="bg1"/>
              </a:solidFill>
              <a:latin typeface="+mj-lt"/>
            </a:endParaRPr>
          </a:p>
        </p:txBody>
      </p:sp>
      <p:pic>
        <p:nvPicPr>
          <p:cNvPr id="5" name="Picture 4">
            <a:extLst>
              <a:ext uri="{FF2B5EF4-FFF2-40B4-BE49-F238E27FC236}">
                <a16:creationId xmlns:a16="http://schemas.microsoft.com/office/drawing/2014/main" id="{C6347B49-9B05-3172-4278-EE786D4581A3}"/>
              </a:ext>
            </a:extLst>
          </p:cNvPr>
          <p:cNvPicPr>
            <a:picLocks noChangeAspect="1"/>
          </p:cNvPicPr>
          <p:nvPr/>
        </p:nvPicPr>
        <p:blipFill rotWithShape="1">
          <a:blip r:embed="rId2"/>
          <a:srcRect l="584" r="497"/>
          <a:stretch/>
        </p:blipFill>
        <p:spPr>
          <a:xfrm>
            <a:off x="8740824" y="2241299"/>
            <a:ext cx="3027583" cy="1542046"/>
          </a:xfrm>
          <a:prstGeom prst="rect">
            <a:avLst/>
          </a:prstGeom>
        </p:spPr>
      </p:pic>
      <p:graphicFrame>
        <p:nvGraphicFramePr>
          <p:cNvPr id="8" name="Table 5">
            <a:extLst>
              <a:ext uri="{FF2B5EF4-FFF2-40B4-BE49-F238E27FC236}">
                <a16:creationId xmlns:a16="http://schemas.microsoft.com/office/drawing/2014/main" id="{4F695C59-F0C5-1C84-ED37-F34114FE1452}"/>
              </a:ext>
            </a:extLst>
          </p:cNvPr>
          <p:cNvGraphicFramePr>
            <a:graphicFrameLocks noGrp="1"/>
          </p:cNvGraphicFramePr>
          <p:nvPr>
            <p:extLst>
              <p:ext uri="{D42A27DB-BD31-4B8C-83A1-F6EECF244321}">
                <p14:modId xmlns:p14="http://schemas.microsoft.com/office/powerpoint/2010/main" val="3794051638"/>
              </p:ext>
            </p:extLst>
          </p:nvPr>
        </p:nvGraphicFramePr>
        <p:xfrm>
          <a:off x="292164" y="1705915"/>
          <a:ext cx="7728832" cy="4150584"/>
        </p:xfrm>
        <a:graphic>
          <a:graphicData uri="http://schemas.openxmlformats.org/drawingml/2006/table">
            <a:tbl>
              <a:tblPr firstRow="1" bandRow="1">
                <a:tableStyleId>{284E427A-3D55-4303-BF80-6455036E1DE7}</a:tableStyleId>
              </a:tblPr>
              <a:tblGrid>
                <a:gridCol w="1470012">
                  <a:extLst>
                    <a:ext uri="{9D8B030D-6E8A-4147-A177-3AD203B41FA5}">
                      <a16:colId xmlns:a16="http://schemas.microsoft.com/office/drawing/2014/main" val="3121048012"/>
                    </a:ext>
                  </a:extLst>
                </a:gridCol>
                <a:gridCol w="5142374">
                  <a:extLst>
                    <a:ext uri="{9D8B030D-6E8A-4147-A177-3AD203B41FA5}">
                      <a16:colId xmlns:a16="http://schemas.microsoft.com/office/drawing/2014/main" val="2331289318"/>
                    </a:ext>
                  </a:extLst>
                </a:gridCol>
                <a:gridCol w="1116446">
                  <a:extLst>
                    <a:ext uri="{9D8B030D-6E8A-4147-A177-3AD203B41FA5}">
                      <a16:colId xmlns:a16="http://schemas.microsoft.com/office/drawing/2014/main" val="4199413624"/>
                    </a:ext>
                  </a:extLst>
                </a:gridCol>
              </a:tblGrid>
              <a:tr h="314312">
                <a:tc>
                  <a:txBody>
                    <a:bodyPr/>
                    <a:lstStyle/>
                    <a:p>
                      <a:pPr algn="l"/>
                      <a:r>
                        <a:rPr lang="en-US" sz="1200" b="1" i="0">
                          <a:solidFill>
                            <a:schemeClr val="accent3"/>
                          </a:solidFill>
                          <a:latin typeface="+mj-lt"/>
                        </a:rPr>
                        <a:t>TITLE</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algn="l"/>
                      <a:r>
                        <a:rPr lang="en-US" sz="1200" b="1" i="0">
                          <a:solidFill>
                            <a:schemeClr val="accent3"/>
                          </a:solidFill>
                          <a:latin typeface="+mj-lt"/>
                        </a:rPr>
                        <a:t>DESCRIPTION</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algn="l"/>
                      <a:r>
                        <a:rPr lang="en-US" sz="1200" b="1" i="0">
                          <a:solidFill>
                            <a:schemeClr val="accent3"/>
                          </a:solidFill>
                          <a:latin typeface="+mj-lt"/>
                        </a:rPr>
                        <a:t>EPISODES</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2447794456"/>
                  </a:ext>
                </a:extLst>
              </a:tr>
              <a:tr h="502816">
                <a:tc>
                  <a:txBody>
                    <a:bodyPr/>
                    <a:lstStyle/>
                    <a:p>
                      <a:pPr algn="l"/>
                      <a:r>
                        <a:rPr lang="en-US" sz="1200" b="1" i="0">
                          <a:solidFill>
                            <a:schemeClr val="bg1"/>
                          </a:solidFill>
                          <a:latin typeface="+mj-lt"/>
                        </a:rPr>
                        <a:t>ON AI</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r>
                        <a:rPr lang="en-GB" sz="1100" b="0" kern="1200">
                          <a:solidFill>
                            <a:schemeClr val="bg1"/>
                          </a:solidFill>
                          <a:latin typeface="+mj-lt"/>
                          <a:ea typeface="+mn-ea"/>
                          <a:cs typeface="+mn-cs"/>
                        </a:rPr>
                        <a:t>A series that unpacks the latest Artificial Intelligence trends, how they will revolutionize different job sectors, and our everyday human interactions.</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j-lt"/>
                          <a:ea typeface="Meiryo UI" panose="020B0604030504040204" pitchFamily="50" charset="-128"/>
                          <a:cs typeface="+mn-cs"/>
                        </a:rPr>
                        <a:t>12 episodes</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1717889620"/>
                  </a:ext>
                </a:extLst>
              </a:tr>
              <a:tr h="502816">
                <a:tc>
                  <a:txBody>
                    <a:bodyPr/>
                    <a:lstStyle/>
                    <a:p>
                      <a:pPr algn="l"/>
                      <a:r>
                        <a:rPr lang="en-US" sz="1200" b="1" i="0">
                          <a:solidFill>
                            <a:schemeClr val="bg1"/>
                          </a:solidFill>
                          <a:latin typeface="+mj-lt"/>
                        </a:rPr>
                        <a:t>GENERATION AI</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a:ln>
                            <a:noFill/>
                          </a:ln>
                          <a:solidFill>
                            <a:schemeClr val="bg1"/>
                          </a:solidFill>
                          <a:effectLst/>
                          <a:uLnTx/>
                          <a:uFillTx/>
                          <a:latin typeface="+mj-lt"/>
                          <a:ea typeface="Meiryo UI" panose="020B0604030504040204" pitchFamily="50" charset="-128"/>
                        </a:rPr>
                        <a:t>A weekly 2-3 minute video series that covers all the latest developments, major players, and key issues in the fast-moving world of artificial intelligence.</a:t>
                      </a:r>
                      <a:endParaRPr kumimoji="0" lang="en-GB" sz="1100" b="0" i="0" u="none" strike="noStrike" kern="1200" cap="none" spc="0" normalizeH="0" baseline="0" noProof="0">
                        <a:ln>
                          <a:noFill/>
                        </a:ln>
                        <a:solidFill>
                          <a:schemeClr val="bg1"/>
                        </a:solidFill>
                        <a:effectLst/>
                        <a:uLnTx/>
                        <a:uFillTx/>
                        <a:latin typeface="+mj-lt"/>
                        <a:ea typeface="Meiryo UI" panose="020B0604030504040204" pitchFamily="50" charset="-128"/>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mj-lt"/>
                          <a:ea typeface="Meiryo UI" panose="020B0604030504040204" pitchFamily="34" charset="-128"/>
                          <a:cs typeface="+mn-cs"/>
                          <a:sym typeface="Arial"/>
                        </a:rPr>
                        <a:t>12  episodes</a:t>
                      </a:r>
                      <a:endParaRPr kumimoji="0" lang="en-GB" sz="1100" b="0" i="0" u="none" strike="noStrike" kern="1200" cap="none" spc="0" normalizeH="0" baseline="0" noProof="0">
                        <a:ln>
                          <a:noFill/>
                        </a:ln>
                        <a:solidFill>
                          <a:srgbClr val="FFFFFF"/>
                        </a:solidFill>
                        <a:effectLst/>
                        <a:uLnTx/>
                        <a:uFillTx/>
                        <a:latin typeface="+mj-lt"/>
                        <a:ea typeface="Meiryo UI" panose="020B0604030504040204" pitchFamily="50" charset="-128"/>
                        <a:cs typeface="+mn-cs"/>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3103232028"/>
                  </a:ext>
                </a:extLst>
              </a:tr>
              <a:tr h="502816">
                <a:tc>
                  <a:txBody>
                    <a:bodyPr/>
                    <a:lstStyle/>
                    <a:p>
                      <a:pPr algn="l"/>
                      <a:r>
                        <a:rPr lang="en-GB" sz="1200" b="1" i="0">
                          <a:solidFill>
                            <a:schemeClr val="bg1"/>
                          </a:solidFill>
                          <a:latin typeface="+mj-lt"/>
                        </a:rPr>
                        <a:t>SUSTAINABLE BUSINESS</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a:solidFill>
                            <a:schemeClr val="bg1"/>
                          </a:solidFill>
                          <a:latin typeface="+mj-lt"/>
                          <a:ea typeface="+mn-ea"/>
                          <a:cs typeface="+mn-cs"/>
                        </a:rPr>
                        <a:t>A series profiling the innovative people and companies making their business or products more sustainable, paving the way forward in the race to Net Zero.</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j-lt"/>
                          <a:ea typeface="Meiryo UI" panose="020B0604030504040204" pitchFamily="50" charset="-128"/>
                          <a:cs typeface="+mn-cs"/>
                        </a:rPr>
                        <a:t>12 episodes</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4125367414"/>
                  </a:ext>
                </a:extLst>
              </a:tr>
              <a:tr h="502816">
                <a:tc>
                  <a:txBody>
                    <a:bodyPr/>
                    <a:lstStyle/>
                    <a:p>
                      <a:pPr algn="l"/>
                      <a:r>
                        <a:rPr lang="en-GB" sz="1200" b="1" i="0">
                          <a:solidFill>
                            <a:schemeClr val="bg1"/>
                          </a:solidFill>
                          <a:latin typeface="+mj-lt"/>
                        </a:rPr>
                        <a:t>DISRUPTED</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a:solidFill>
                            <a:schemeClr val="bg1"/>
                          </a:solidFill>
                          <a:latin typeface="+mj-lt"/>
                          <a:ea typeface="+mn-ea"/>
                          <a:cs typeface="+mn-cs"/>
                        </a:rPr>
                        <a:t>A series showcasing the inventions and innovators reconfiguring the way the world works and communicates. </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mj-lt"/>
                          <a:ea typeface="Meiryo UI" panose="020B0604030504040204" pitchFamily="34" charset="-128"/>
                          <a:cs typeface="+mn-cs"/>
                          <a:sym typeface="Arial"/>
                        </a:rPr>
                        <a:t>12  episodes</a:t>
                      </a:r>
                      <a:endParaRPr kumimoji="0" lang="en-GB" sz="1100" b="0" i="0" u="none" strike="noStrike" kern="1200" cap="none" spc="0" normalizeH="0" baseline="0" noProof="0">
                        <a:ln>
                          <a:noFill/>
                        </a:ln>
                        <a:solidFill>
                          <a:srgbClr val="FFFFFF"/>
                        </a:solidFill>
                        <a:effectLst/>
                        <a:uLnTx/>
                        <a:uFillTx/>
                        <a:latin typeface="+mj-lt"/>
                        <a:ea typeface="Meiryo UI" panose="020B0604030504040204" pitchFamily="50" charset="-128"/>
                        <a:cs typeface="+mn-cs"/>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1590138146"/>
                  </a:ext>
                </a:extLst>
              </a:tr>
              <a:tr h="502816">
                <a:tc>
                  <a:txBody>
                    <a:bodyPr/>
                    <a:lstStyle/>
                    <a:p>
                      <a:pPr algn="l"/>
                      <a:r>
                        <a:rPr lang="en-GB" sz="1200" b="1" i="0">
                          <a:solidFill>
                            <a:schemeClr val="bg1"/>
                          </a:solidFill>
                          <a:latin typeface="+mj-lt"/>
                        </a:rPr>
                        <a:t>INVESTIN</a:t>
                      </a:r>
                      <a:endParaRPr lang="en-US" sz="1200" b="1" i="0">
                        <a:solidFill>
                          <a:schemeClr val="bg1"/>
                        </a:solidFill>
                        <a:latin typeface="+mj-lt"/>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r>
                        <a:rPr lang="en-GB" sz="1100" b="0" kern="1200">
                          <a:solidFill>
                            <a:schemeClr val="bg1"/>
                          </a:solidFill>
                          <a:latin typeface="+mj-lt"/>
                          <a:ea typeface="+mn-ea"/>
                          <a:cs typeface="+mn-cs"/>
                        </a:rPr>
                        <a:t>A short-form investor tip sheet for individual sectors and subsectors on investment trends.</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mj-lt"/>
                          <a:ea typeface="Meiryo UI" panose="020B0604030504040204" pitchFamily="34" charset="-128"/>
                          <a:cs typeface="+mn-cs"/>
                          <a:sym typeface="Arial"/>
                        </a:rPr>
                        <a:t>12  episodes</a:t>
                      </a:r>
                      <a:endParaRPr kumimoji="0" lang="en-GB" sz="1100" b="0" i="0" u="none" strike="noStrike" kern="1200" cap="none" spc="0" normalizeH="0" baseline="0" noProof="0">
                        <a:ln>
                          <a:noFill/>
                        </a:ln>
                        <a:solidFill>
                          <a:srgbClr val="FFFFFF"/>
                        </a:solidFill>
                        <a:effectLst/>
                        <a:uLnTx/>
                        <a:uFillTx/>
                        <a:latin typeface="+mj-lt"/>
                        <a:ea typeface="Meiryo UI" panose="020B0604030504040204" pitchFamily="50" charset="-128"/>
                        <a:cs typeface="+mn-cs"/>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3411574727"/>
                  </a:ext>
                </a:extLst>
              </a:tr>
              <a:tr h="316560">
                <a:tc>
                  <a:txBody>
                    <a:bodyPr/>
                    <a:lstStyle/>
                    <a:p>
                      <a:pPr algn="l"/>
                      <a:r>
                        <a:rPr lang="en-GB" sz="1200" b="1" i="0">
                          <a:solidFill>
                            <a:schemeClr val="bg1"/>
                          </a:solidFill>
                          <a:latin typeface="+mj-lt"/>
                        </a:rPr>
                        <a:t>INSIDE ETFS</a:t>
                      </a:r>
                      <a:endParaRPr lang="en-US" sz="1200" b="1" i="0">
                        <a:solidFill>
                          <a:schemeClr val="bg1"/>
                        </a:solidFill>
                        <a:latin typeface="+mj-lt"/>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r>
                        <a:rPr lang="en-GB" sz="1100" b="0" kern="1200">
                          <a:solidFill>
                            <a:schemeClr val="bg1"/>
                          </a:solidFill>
                          <a:latin typeface="+mj-lt"/>
                          <a:ea typeface="+mn-ea"/>
                          <a:cs typeface="+mn-cs"/>
                        </a:rPr>
                        <a:t>A bi-monthly interview show that examines the ETF industry. </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mj-lt"/>
                          <a:ea typeface="Meiryo UI" panose="020B0604030504040204" pitchFamily="34" charset="-128"/>
                          <a:cs typeface="+mn-cs"/>
                          <a:sym typeface="Arial"/>
                        </a:rPr>
                        <a:t>6 episodes</a:t>
                      </a:r>
                      <a:endParaRPr kumimoji="0" lang="en-GB" sz="1100" b="0" i="0" u="none" strike="noStrike" kern="1200" cap="none" spc="0" normalizeH="0" baseline="0" noProof="0">
                        <a:ln>
                          <a:noFill/>
                        </a:ln>
                        <a:solidFill>
                          <a:srgbClr val="FFFFFF"/>
                        </a:solidFill>
                        <a:effectLst/>
                        <a:uLnTx/>
                        <a:uFillTx/>
                        <a:latin typeface="+mj-lt"/>
                        <a:ea typeface="Meiryo UI" panose="020B0604030504040204" pitchFamily="50" charset="-128"/>
                        <a:cs typeface="+mn-cs"/>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1808002969"/>
                  </a:ext>
                </a:extLst>
              </a:tr>
              <a:tr h="502816">
                <a:tc>
                  <a:txBody>
                    <a:bodyPr/>
                    <a:lstStyle/>
                    <a:p>
                      <a:pPr algn="l"/>
                      <a:r>
                        <a:rPr lang="en-GB" sz="1200" b="1" i="0">
                          <a:solidFill>
                            <a:schemeClr val="bg1"/>
                          </a:solidFill>
                          <a:latin typeface="+mj-lt"/>
                        </a:rPr>
                        <a:t>CHANGEMAKERS</a:t>
                      </a:r>
                      <a:endParaRPr lang="en-US" sz="1200" b="1" i="0">
                        <a:solidFill>
                          <a:schemeClr val="bg1"/>
                        </a:solidFill>
                        <a:latin typeface="+mj-lt"/>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r>
                        <a:rPr lang="en-GB" sz="1100" b="0" kern="1200">
                          <a:solidFill>
                            <a:schemeClr val="bg1"/>
                          </a:solidFill>
                          <a:latin typeface="+mj-lt"/>
                          <a:ea typeface="+mn-ea"/>
                          <a:cs typeface="+mn-cs"/>
                        </a:rPr>
                        <a:t>Reuters interviews some of the world’s leading changemakers in this series, including business leaders and tech pioneers. </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mj-lt"/>
                          <a:ea typeface="Meiryo UI" panose="020B0604030504040204" pitchFamily="34" charset="-128"/>
                          <a:cs typeface="+mn-cs"/>
                          <a:sym typeface="Arial"/>
                        </a:rPr>
                        <a:t>6 episodes</a:t>
                      </a:r>
                      <a:endParaRPr kumimoji="0" lang="en-GB" sz="1100" b="0" i="0" u="none" strike="noStrike" kern="1200" cap="none" spc="0" normalizeH="0" baseline="0" noProof="0">
                        <a:ln>
                          <a:noFill/>
                        </a:ln>
                        <a:solidFill>
                          <a:srgbClr val="FFFFFF"/>
                        </a:solidFill>
                        <a:effectLst/>
                        <a:uLnTx/>
                        <a:uFillTx/>
                        <a:latin typeface="+mj-lt"/>
                        <a:ea typeface="Meiryo UI" panose="020B0604030504040204" pitchFamily="50" charset="-128"/>
                        <a:cs typeface="+mn-cs"/>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3625030503"/>
                  </a:ext>
                </a:extLst>
              </a:tr>
              <a:tr h="502816">
                <a:tc>
                  <a:txBody>
                    <a:bodyPr/>
                    <a:lstStyle/>
                    <a:p>
                      <a:pPr algn="l"/>
                      <a:r>
                        <a:rPr lang="en-US" sz="1200" b="1" i="0">
                          <a:solidFill>
                            <a:schemeClr val="bg1"/>
                          </a:solidFill>
                          <a:latin typeface="+mj-lt"/>
                        </a:rPr>
                        <a:t>THE SWITCH</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bg1"/>
                          </a:solidFill>
                          <a:latin typeface="+mj-lt"/>
                          <a:ea typeface="+mn-ea"/>
                          <a:cs typeface="+mn-cs"/>
                          <a:sym typeface="Arial"/>
                        </a:rPr>
                        <a:t>Reuters wraps the top stories in the green energy space and speaks to industry, government, and NGO experts.</a:t>
                      </a: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mj-lt"/>
                          <a:ea typeface="Meiryo UI" panose="020B0604030504040204" pitchFamily="34" charset="-128"/>
                          <a:cs typeface="+mn-cs"/>
                          <a:sym typeface="Arial"/>
                        </a:rPr>
                        <a:t>12  episodes</a:t>
                      </a:r>
                      <a:endParaRPr kumimoji="0" lang="en-GB" sz="1100" b="0" i="0" u="none" strike="noStrike" kern="1200" cap="none" spc="0" normalizeH="0" baseline="0" noProof="0">
                        <a:ln>
                          <a:noFill/>
                        </a:ln>
                        <a:solidFill>
                          <a:srgbClr val="FFFFFF"/>
                        </a:solidFill>
                        <a:effectLst/>
                        <a:uLnTx/>
                        <a:uFillTx/>
                        <a:latin typeface="+mj-lt"/>
                        <a:ea typeface="Meiryo UI" panose="020B0604030504040204" pitchFamily="50" charset="-128"/>
                        <a:cs typeface="+mn-cs"/>
                      </a:endParaRPr>
                    </a:p>
                  </a:txBody>
                  <a:tcPr marL="71235" marR="71235" marT="35616" marB="356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3774254680"/>
                  </a:ext>
                </a:extLst>
              </a:tr>
            </a:tbl>
          </a:graphicData>
        </a:graphic>
      </p:graphicFrame>
      <p:pic>
        <p:nvPicPr>
          <p:cNvPr id="10" name="Picture 9">
            <a:extLst>
              <a:ext uri="{FF2B5EF4-FFF2-40B4-BE49-F238E27FC236}">
                <a16:creationId xmlns:a16="http://schemas.microsoft.com/office/drawing/2014/main" id="{CAE70505-2F9F-2EBD-0653-8AC27BF50DFB}"/>
              </a:ext>
            </a:extLst>
          </p:cNvPr>
          <p:cNvPicPr>
            <a:picLocks noChangeAspect="1"/>
          </p:cNvPicPr>
          <p:nvPr/>
        </p:nvPicPr>
        <p:blipFill rotWithShape="1">
          <a:blip r:embed="rId3">
            <a:extLst>
              <a:ext uri="{28A0092B-C50C-407E-A947-70E740481C1C}">
                <a14:useLocalDpi xmlns:a14="http://schemas.microsoft.com/office/drawing/2010/main" val="0"/>
              </a:ext>
            </a:extLst>
          </a:blip>
          <a:srcRect l="-156" r="428" b="1395"/>
          <a:stretch/>
        </p:blipFill>
        <p:spPr>
          <a:xfrm>
            <a:off x="8740824" y="4096446"/>
            <a:ext cx="3027583" cy="1760053"/>
          </a:xfrm>
          <a:prstGeom prst="rect">
            <a:avLst/>
          </a:prstGeom>
        </p:spPr>
      </p:pic>
      <p:pic>
        <p:nvPicPr>
          <p:cNvPr id="11" name="Picture 10">
            <a:extLst>
              <a:ext uri="{FF2B5EF4-FFF2-40B4-BE49-F238E27FC236}">
                <a16:creationId xmlns:a16="http://schemas.microsoft.com/office/drawing/2014/main" id="{125C98B5-4CDF-07B2-1785-8237CDD93835}"/>
              </a:ext>
            </a:extLst>
          </p:cNvPr>
          <p:cNvPicPr>
            <a:picLocks noChangeAspect="1"/>
          </p:cNvPicPr>
          <p:nvPr/>
        </p:nvPicPr>
        <p:blipFill rotWithShape="1">
          <a:blip r:embed="rId4"/>
          <a:srcRect l="464" r="7226"/>
          <a:stretch/>
        </p:blipFill>
        <p:spPr>
          <a:xfrm>
            <a:off x="8740825" y="408280"/>
            <a:ext cx="3027583" cy="1519918"/>
          </a:xfrm>
          <a:prstGeom prst="rect">
            <a:avLst/>
          </a:prstGeom>
        </p:spPr>
      </p:pic>
      <p:sp>
        <p:nvSpPr>
          <p:cNvPr id="7" name="TextBox 6">
            <a:extLst>
              <a:ext uri="{FF2B5EF4-FFF2-40B4-BE49-F238E27FC236}">
                <a16:creationId xmlns:a16="http://schemas.microsoft.com/office/drawing/2014/main" id="{721C8063-63B1-F991-A60B-ED72DA52B847}"/>
              </a:ext>
            </a:extLst>
          </p:cNvPr>
          <p:cNvSpPr txBox="1"/>
          <p:nvPr/>
        </p:nvSpPr>
        <p:spPr>
          <a:xfrm>
            <a:off x="7309435" y="6398104"/>
            <a:ext cx="4363695" cy="230832"/>
          </a:xfrm>
          <a:prstGeom prst="rect">
            <a:avLst/>
          </a:prstGeom>
          <a:noFill/>
        </p:spPr>
        <p:txBody>
          <a:bodyPr wrap="none" rtlCol="0">
            <a:spAutoFit/>
          </a:bodyPr>
          <a:lstStyle/>
          <a:p>
            <a:r>
              <a:rPr lang="en-US" sz="900">
                <a:solidFill>
                  <a:schemeClr val="accent1">
                    <a:lumMod val="75000"/>
                  </a:schemeClr>
                </a:solidFill>
                <a:latin typeface="Knowledge2017" panose="020B0506000000020004" pitchFamily="34" charset="0"/>
              </a:rPr>
              <a:t>*Reuters Sales to confirm available inventory and a detailed media plan for activations.</a:t>
            </a:r>
          </a:p>
        </p:txBody>
      </p:sp>
    </p:spTree>
    <p:extLst>
      <p:ext uri="{BB962C8B-B14F-4D97-AF65-F5344CB8AC3E}">
        <p14:creationId xmlns:p14="http://schemas.microsoft.com/office/powerpoint/2010/main" val="140257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C52C4-CA31-2525-2B39-A31A2F8527B6}"/>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A029AB0A-2D8D-3D58-BD89-EC2B7FD641F7}"/>
              </a:ext>
            </a:extLst>
          </p:cNvPr>
          <p:cNvPicPr>
            <a:picLocks noChangeAspect="1"/>
          </p:cNvPicPr>
          <p:nvPr/>
        </p:nvPicPr>
        <p:blipFill>
          <a:blip r:embed="rId3">
            <a:extLst>
              <a:ext uri="{28A0092B-C50C-407E-A947-70E740481C1C}">
                <a14:useLocalDpi xmlns:a14="http://schemas.microsoft.com/office/drawing/2010/main" val="0"/>
              </a:ext>
            </a:extLst>
          </a:blip>
          <a:srcRect l="20721" r="20721"/>
          <a:stretch/>
        </p:blipFill>
        <p:spPr>
          <a:xfrm>
            <a:off x="8117509" y="2231577"/>
            <a:ext cx="4071257" cy="4634936"/>
          </a:xfrm>
          <a:prstGeom prst="rect">
            <a:avLst/>
          </a:prstGeom>
        </p:spPr>
      </p:pic>
      <p:pic>
        <p:nvPicPr>
          <p:cNvPr id="34" name="Picture 33">
            <a:extLst>
              <a:ext uri="{FF2B5EF4-FFF2-40B4-BE49-F238E27FC236}">
                <a16:creationId xmlns:a16="http://schemas.microsoft.com/office/drawing/2014/main" id="{0A4683AA-291E-FDB9-8A9B-F72D38BD01E7}"/>
              </a:ext>
            </a:extLst>
          </p:cNvPr>
          <p:cNvPicPr>
            <a:picLocks noChangeAspect="1"/>
          </p:cNvPicPr>
          <p:nvPr/>
        </p:nvPicPr>
        <p:blipFill>
          <a:blip r:embed="rId4">
            <a:extLst>
              <a:ext uri="{28A0092B-C50C-407E-A947-70E740481C1C}">
                <a14:useLocalDpi xmlns:a14="http://schemas.microsoft.com/office/drawing/2010/main" val="0"/>
              </a:ext>
            </a:extLst>
          </a:blip>
          <a:srcRect l="18892" r="18892"/>
          <a:stretch/>
        </p:blipFill>
        <p:spPr>
          <a:xfrm>
            <a:off x="3799222" y="2227324"/>
            <a:ext cx="4321521" cy="4630676"/>
          </a:xfrm>
          <a:prstGeom prst="rect">
            <a:avLst/>
          </a:prstGeom>
        </p:spPr>
      </p:pic>
      <p:sp>
        <p:nvSpPr>
          <p:cNvPr id="3" name="TextBox 2">
            <a:extLst>
              <a:ext uri="{FF2B5EF4-FFF2-40B4-BE49-F238E27FC236}">
                <a16:creationId xmlns:a16="http://schemas.microsoft.com/office/drawing/2014/main" id="{9DD962DD-9691-1D8C-A129-FC5B41EB7577}"/>
              </a:ext>
            </a:extLst>
          </p:cNvPr>
          <p:cNvSpPr txBox="1"/>
          <p:nvPr/>
        </p:nvSpPr>
        <p:spPr>
          <a:xfrm>
            <a:off x="-1269" y="300108"/>
            <a:ext cx="1589438" cy="253916"/>
          </a:xfrm>
          <a:prstGeom prst="rect">
            <a:avLst/>
          </a:prstGeom>
          <a:noFill/>
          <a:ln>
            <a:noFill/>
          </a:ln>
          <a:effectLst/>
        </p:spPr>
        <p:txBody>
          <a:bodyPr wrap="square" lIns="36000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050" b="1" u="sng">
                <a:solidFill>
                  <a:schemeClr val="bg1"/>
                </a:solidFill>
                <a:latin typeface="Knowledge2017"/>
              </a:rPr>
              <a:t>WHY REUTERS</a:t>
            </a:r>
            <a:endParaRPr kumimoji="0" lang="en-GB" sz="1050" b="1" i="0" u="sng" strike="noStrike" kern="1200" cap="none" spc="0" normalizeH="0" baseline="0" noProof="0">
              <a:ln>
                <a:noFill/>
              </a:ln>
              <a:solidFill>
                <a:schemeClr val="bg1"/>
              </a:solidFill>
              <a:effectLst/>
              <a:uLnTx/>
              <a:uFillTx/>
              <a:latin typeface="Knowledge2017"/>
              <a:ea typeface="+mn-ea"/>
              <a:cs typeface="+mn-cs"/>
            </a:endParaRPr>
          </a:p>
        </p:txBody>
      </p:sp>
      <p:pic>
        <p:nvPicPr>
          <p:cNvPr id="32" name="Picture 31">
            <a:extLst>
              <a:ext uri="{FF2B5EF4-FFF2-40B4-BE49-F238E27FC236}">
                <a16:creationId xmlns:a16="http://schemas.microsoft.com/office/drawing/2014/main" id="{C603ADF3-986C-F2AE-DAC7-BBB7691D7208}"/>
              </a:ext>
            </a:extLst>
          </p:cNvPr>
          <p:cNvPicPr>
            <a:picLocks noChangeAspect="1"/>
          </p:cNvPicPr>
          <p:nvPr/>
        </p:nvPicPr>
        <p:blipFill rotWithShape="1">
          <a:blip r:embed="rId5">
            <a:extLst>
              <a:ext uri="{28A0092B-C50C-407E-A947-70E740481C1C}">
                <a14:useLocalDpi xmlns:a14="http://schemas.microsoft.com/office/drawing/2010/main" val="0"/>
              </a:ext>
            </a:extLst>
          </a:blip>
          <a:srcRect l="20704" t="92" r="20704"/>
          <a:stretch/>
        </p:blipFill>
        <p:spPr>
          <a:xfrm>
            <a:off x="-8742" y="2227324"/>
            <a:ext cx="4069692" cy="4630676"/>
          </a:xfrm>
          <a:prstGeom prst="rect">
            <a:avLst/>
          </a:prstGeom>
        </p:spPr>
      </p:pic>
      <p:sp>
        <p:nvSpPr>
          <p:cNvPr id="4" name="Rectangle 3">
            <a:extLst>
              <a:ext uri="{FF2B5EF4-FFF2-40B4-BE49-F238E27FC236}">
                <a16:creationId xmlns:a16="http://schemas.microsoft.com/office/drawing/2014/main" id="{25647C5C-236C-1C4B-F08B-96822EB44EC8}"/>
              </a:ext>
            </a:extLst>
          </p:cNvPr>
          <p:cNvSpPr/>
          <p:nvPr/>
        </p:nvSpPr>
        <p:spPr>
          <a:xfrm>
            <a:off x="-3234" y="2231581"/>
            <a:ext cx="12192000" cy="4634932"/>
          </a:xfrm>
          <a:prstGeom prst="rect">
            <a:avLst/>
          </a:prstGeom>
          <a:solidFill>
            <a:schemeClr val="tx1">
              <a:alpha val="6049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6514ABB-49FB-1B2A-511C-A070D4A4282B}"/>
              </a:ext>
            </a:extLst>
          </p:cNvPr>
          <p:cNvSpPr txBox="1"/>
          <p:nvPr/>
        </p:nvSpPr>
        <p:spPr>
          <a:xfrm>
            <a:off x="465115" y="3633876"/>
            <a:ext cx="3314727" cy="1301125"/>
          </a:xfrm>
          <a:prstGeom prst="rect">
            <a:avLst/>
          </a:prstGeom>
          <a:noFill/>
        </p:spPr>
        <p:txBody>
          <a:bodyPr wrap="square" lIns="0">
            <a:spAutoFit/>
          </a:bodyPr>
          <a:lstStyle/>
          <a:p>
            <a:pPr marL="12700">
              <a:lnSpc>
                <a:spcPct val="100000"/>
              </a:lnSpc>
              <a:spcBef>
                <a:spcPts val="665"/>
              </a:spcBef>
            </a:pPr>
            <a:r>
              <a:rPr lang="en-US" b="1" i="1" spc="-10">
                <a:solidFill>
                  <a:schemeClr val="bg1"/>
                </a:solidFill>
                <a:latin typeface="+mj-lt"/>
                <a:cs typeface="Knowledge2017"/>
              </a:rPr>
              <a:t>ALL-NEW Cybersecurity: </a:t>
            </a:r>
          </a:p>
          <a:p>
            <a:pPr defTabSz="914126">
              <a:lnSpc>
                <a:spcPct val="110000"/>
              </a:lnSpc>
              <a:buClr>
                <a:srgbClr val="FA6400"/>
              </a:buClr>
              <a:defRPr/>
            </a:pPr>
            <a:r>
              <a:rPr kumimoji="0" lang="en-US" sz="1400" b="0" i="0" u="none" strike="noStrike" kern="1200" cap="none" spc="0" normalizeH="0" baseline="0" noProof="0">
                <a:ln>
                  <a:noFill/>
                </a:ln>
                <a:solidFill>
                  <a:schemeClr val="bg1"/>
                </a:solidFill>
                <a:effectLst/>
                <a:uLnTx/>
                <a:uFillTx/>
                <a:latin typeface="Knowledge2017"/>
                <a:ea typeface="+mn-ea"/>
                <a:cs typeface="+mn-cs"/>
              </a:rPr>
              <a:t>This section</a:t>
            </a:r>
            <a:r>
              <a:rPr kumimoji="0" lang="en-US" sz="1400" b="1" i="0" u="none" strike="noStrike" kern="1200" cap="none" spc="0" normalizeH="0" baseline="0" noProof="0">
                <a:ln>
                  <a:noFill/>
                </a:ln>
                <a:solidFill>
                  <a:schemeClr val="bg1"/>
                </a:solidFill>
                <a:effectLst/>
                <a:uLnTx/>
                <a:uFillTx/>
                <a:latin typeface="Knowledge2017"/>
                <a:ea typeface="+mn-ea"/>
                <a:cs typeface="+mn-cs"/>
              </a:rPr>
              <a:t> examines cybersecurity risks and crimes around the globe </a:t>
            </a:r>
            <a:r>
              <a:rPr kumimoji="0" lang="en-US" sz="1400" b="0" i="0" u="none" strike="noStrike" kern="1200" cap="none" spc="0" normalizeH="0" baseline="0" noProof="0">
                <a:ln>
                  <a:noFill/>
                </a:ln>
                <a:solidFill>
                  <a:schemeClr val="bg1"/>
                </a:solidFill>
                <a:effectLst/>
                <a:uLnTx/>
                <a:uFillTx/>
                <a:latin typeface="Knowledge2017"/>
                <a:ea typeface="+mn-ea"/>
                <a:cs typeface="+mn-cs"/>
              </a:rPr>
              <a:t>from artificial intelligence to telecom and cryptocurrency. </a:t>
            </a:r>
          </a:p>
        </p:txBody>
      </p:sp>
      <p:sp>
        <p:nvSpPr>
          <p:cNvPr id="5" name="Rectangle 4">
            <a:extLst>
              <a:ext uri="{FF2B5EF4-FFF2-40B4-BE49-F238E27FC236}">
                <a16:creationId xmlns:a16="http://schemas.microsoft.com/office/drawing/2014/main" id="{8F574FF9-7943-F1A4-0C3B-1D92C0A747FF}"/>
              </a:ext>
            </a:extLst>
          </p:cNvPr>
          <p:cNvSpPr/>
          <p:nvPr/>
        </p:nvSpPr>
        <p:spPr>
          <a:xfrm>
            <a:off x="-10924" y="5804273"/>
            <a:ext cx="12202923" cy="1062240"/>
          </a:xfrm>
          <a:prstGeom prst="rect">
            <a:avLst/>
          </a:prstGeom>
          <a:gradFill>
            <a:gsLst>
              <a:gs pos="0">
                <a:srgbClr val="FA6400"/>
              </a:gs>
              <a:gs pos="100000">
                <a:srgbClr val="FFA100"/>
              </a:gs>
            </a:gsLst>
            <a:lin ang="3600000" scaled="0"/>
          </a:gradFill>
          <a:ln>
            <a:noFill/>
          </a:ln>
          <a:effectLst>
            <a:outerShdw blurRad="445066" dist="50800" dir="3810368"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22" name="TextBox 21">
            <a:extLst>
              <a:ext uri="{FF2B5EF4-FFF2-40B4-BE49-F238E27FC236}">
                <a16:creationId xmlns:a16="http://schemas.microsoft.com/office/drawing/2014/main" id="{6BA7F9A3-D344-726D-1F62-70328DA965FF}"/>
              </a:ext>
            </a:extLst>
          </p:cNvPr>
          <p:cNvSpPr txBox="1"/>
          <p:nvPr/>
        </p:nvSpPr>
        <p:spPr>
          <a:xfrm>
            <a:off x="4537029" y="3633876"/>
            <a:ext cx="3072811" cy="1301125"/>
          </a:xfrm>
          <a:prstGeom prst="rect">
            <a:avLst/>
          </a:prstGeom>
          <a:noFill/>
        </p:spPr>
        <p:txBody>
          <a:bodyPr wrap="square" lIns="0">
            <a:spAutoFit/>
          </a:bodyPr>
          <a:lstStyle/>
          <a:p>
            <a:pPr marL="12700">
              <a:lnSpc>
                <a:spcPct val="100000"/>
              </a:lnSpc>
              <a:spcBef>
                <a:spcPts val="665"/>
              </a:spcBef>
            </a:pPr>
            <a:r>
              <a:rPr lang="en-US" b="1" i="1" spc="-10">
                <a:solidFill>
                  <a:schemeClr val="bg1"/>
                </a:solidFill>
                <a:latin typeface="+mj-lt"/>
                <a:cs typeface="Knowledge2017"/>
              </a:rPr>
              <a:t>Energy:</a:t>
            </a:r>
          </a:p>
          <a:p>
            <a:pPr marR="0" lvl="0" algn="l" defTabSz="914126" rtl="0" eaLnBrk="1" fontAlgn="auto" latinLnBrk="0" hangingPunct="1">
              <a:lnSpc>
                <a:spcPct val="110000"/>
              </a:lnSpc>
              <a:spcBef>
                <a:spcPts val="0"/>
              </a:spcBef>
              <a:spcAft>
                <a:spcPts val="0"/>
              </a:spcAft>
              <a:buClr>
                <a:srgbClr val="FA6400"/>
              </a:buClr>
              <a:buSzTx/>
              <a:tabLst/>
              <a:defRPr/>
            </a:pPr>
            <a:r>
              <a:rPr kumimoji="0" lang="en-US" sz="1400" b="0" i="0" u="none" strike="noStrike" kern="1200" cap="none" spc="0" normalizeH="0" baseline="0" noProof="0">
                <a:ln>
                  <a:noFill/>
                </a:ln>
                <a:solidFill>
                  <a:schemeClr val="bg1"/>
                </a:solidFill>
                <a:effectLst/>
                <a:uLnTx/>
                <a:uFillTx/>
                <a:latin typeface="Knowledge2017"/>
                <a:ea typeface="+mn-ea"/>
                <a:cs typeface="+mn-cs"/>
              </a:rPr>
              <a:t>Located within the Business section of Reuters.com, this</a:t>
            </a:r>
            <a:r>
              <a:rPr kumimoji="0" lang="en-US" sz="1400" b="1" i="0" u="none" strike="noStrike" kern="1200" cap="none" spc="0" normalizeH="0" baseline="0" noProof="0">
                <a:ln>
                  <a:noFill/>
                </a:ln>
                <a:solidFill>
                  <a:schemeClr val="bg1"/>
                </a:solidFill>
                <a:effectLst/>
                <a:uLnTx/>
                <a:uFillTx/>
                <a:latin typeface="Knowledge2017"/>
                <a:ea typeface="+mn-ea"/>
                <a:cs typeface="+mn-cs"/>
              </a:rPr>
              <a:t> </a:t>
            </a:r>
            <a:r>
              <a:rPr kumimoji="0" lang="en-US" sz="1400" i="0" u="none" strike="noStrike" kern="1200" cap="none" spc="0" normalizeH="0" baseline="0" noProof="0">
                <a:ln>
                  <a:noFill/>
                </a:ln>
                <a:solidFill>
                  <a:schemeClr val="bg1"/>
                </a:solidFill>
                <a:effectLst/>
                <a:uLnTx/>
                <a:uFillTx/>
                <a:latin typeface="Knowledge2017"/>
                <a:ea typeface="+mn-ea"/>
                <a:cs typeface="+mn-cs"/>
              </a:rPr>
              <a:t>section</a:t>
            </a:r>
            <a:r>
              <a:rPr kumimoji="0" lang="en-US" sz="1400" b="1" i="0" u="none" strike="noStrike" kern="1200" cap="none" spc="0" normalizeH="0" baseline="0" noProof="0">
                <a:ln>
                  <a:noFill/>
                </a:ln>
                <a:solidFill>
                  <a:schemeClr val="bg1"/>
                </a:solidFill>
                <a:effectLst/>
                <a:uLnTx/>
                <a:uFillTx/>
                <a:latin typeface="Knowledge2017"/>
                <a:ea typeface="+mn-ea"/>
                <a:cs typeface="+mn-cs"/>
              </a:rPr>
              <a:t> details the transition towards a more sustainable future</a:t>
            </a:r>
            <a:r>
              <a:rPr kumimoji="0" lang="en-US" sz="1400" b="0" i="0" u="none" strike="noStrike" kern="1200" cap="none" spc="0" normalizeH="0" baseline="0" noProof="0">
                <a:ln>
                  <a:noFill/>
                </a:ln>
                <a:solidFill>
                  <a:schemeClr val="bg1"/>
                </a:solidFill>
                <a:effectLst/>
                <a:uLnTx/>
                <a:uFillTx/>
                <a:latin typeface="Knowledge2017"/>
                <a:ea typeface="+mn-ea"/>
                <a:cs typeface="+mn-cs"/>
              </a:rPr>
              <a:t>.</a:t>
            </a:r>
          </a:p>
        </p:txBody>
      </p:sp>
      <p:sp>
        <p:nvSpPr>
          <p:cNvPr id="24" name="TextBox 23">
            <a:extLst>
              <a:ext uri="{FF2B5EF4-FFF2-40B4-BE49-F238E27FC236}">
                <a16:creationId xmlns:a16="http://schemas.microsoft.com/office/drawing/2014/main" id="{8E2727AF-4A4C-ED7D-4718-486986F35ADB}"/>
              </a:ext>
            </a:extLst>
          </p:cNvPr>
          <p:cNvSpPr txBox="1"/>
          <p:nvPr/>
        </p:nvSpPr>
        <p:spPr>
          <a:xfrm>
            <a:off x="8485167" y="3633876"/>
            <a:ext cx="3335939" cy="1661993"/>
          </a:xfrm>
          <a:prstGeom prst="rect">
            <a:avLst/>
          </a:prstGeom>
          <a:noFill/>
        </p:spPr>
        <p:txBody>
          <a:bodyPr wrap="square" lIns="0">
            <a:spAutoFit/>
          </a:bodyPr>
          <a:lstStyle/>
          <a:p>
            <a:pPr marL="12700">
              <a:lnSpc>
                <a:spcPct val="100000"/>
              </a:lnSpc>
              <a:spcBef>
                <a:spcPts val="665"/>
              </a:spcBef>
            </a:pPr>
            <a:r>
              <a:rPr lang="en-US" b="1" i="1" spc="-10">
                <a:solidFill>
                  <a:schemeClr val="bg1"/>
                </a:solidFill>
                <a:latin typeface="+mj-lt"/>
                <a:cs typeface="Knowledge2017"/>
              </a:rPr>
              <a:t>Markets:</a:t>
            </a:r>
            <a:br>
              <a:rPr lang="en-US" b="1" i="1" spc="-10">
                <a:solidFill>
                  <a:schemeClr val="bg1"/>
                </a:solidFill>
                <a:latin typeface="+mj-lt"/>
                <a:cs typeface="Knowledge2017"/>
              </a:rPr>
            </a:br>
            <a:r>
              <a:rPr kumimoji="0" lang="en-US" sz="1400" b="1" i="0" u="none" strike="noStrike" kern="1200" cap="none" spc="0" normalizeH="0" baseline="0" noProof="0">
                <a:ln>
                  <a:noFill/>
                </a:ln>
                <a:solidFill>
                  <a:schemeClr val="bg1"/>
                </a:solidFill>
                <a:effectLst/>
                <a:uLnTx/>
                <a:uFillTx/>
                <a:latin typeface="Knowledge2017"/>
                <a:ea typeface="+mn-ea"/>
                <a:cs typeface="+mn-cs"/>
              </a:rPr>
              <a:t>The most powerful insights tool for global investors, </a:t>
            </a:r>
            <a:r>
              <a:rPr kumimoji="0" lang="en-US" sz="1400" i="0" u="none" strike="noStrike" kern="1200" cap="none" spc="0" normalizeH="0" baseline="0" noProof="0">
                <a:ln>
                  <a:noFill/>
                </a:ln>
                <a:solidFill>
                  <a:schemeClr val="bg1"/>
                </a:solidFill>
                <a:effectLst/>
                <a:uLnTx/>
                <a:uFillTx/>
                <a:latin typeface="Knowledge2017"/>
                <a:ea typeface="+mn-ea"/>
                <a:cs typeface="+mn-cs"/>
              </a:rPr>
              <a:t>this section features</a:t>
            </a:r>
            <a:r>
              <a:rPr kumimoji="0" lang="en-US" sz="1400" b="1" i="0" u="none" strike="noStrike" kern="1200" cap="none" spc="0" normalizeH="0" baseline="0" noProof="0">
                <a:ln>
                  <a:noFill/>
                </a:ln>
                <a:solidFill>
                  <a:schemeClr val="bg1"/>
                </a:solidFill>
                <a:effectLst/>
                <a:uLnTx/>
                <a:uFillTx/>
                <a:latin typeface="Knowledge2017"/>
                <a:ea typeface="+mn-ea"/>
                <a:cs typeface="+mn-cs"/>
              </a:rPr>
              <a:t> </a:t>
            </a:r>
            <a:r>
              <a:rPr kumimoji="0" lang="en-US" sz="1400" i="0" u="none" strike="noStrike" kern="1200" cap="none" spc="0" normalizeH="0" baseline="0" noProof="0">
                <a:ln>
                  <a:noFill/>
                </a:ln>
                <a:solidFill>
                  <a:schemeClr val="bg1"/>
                </a:solidFill>
                <a:effectLst/>
                <a:uLnTx/>
                <a:uFillTx/>
                <a:latin typeface="Knowledge2017"/>
                <a:ea typeface="+mn-ea"/>
                <a:cs typeface="+mn-cs"/>
              </a:rPr>
              <a:t>data powered by our official data partner, LSEG, global markets news, economy shaping trends, and market data from the S&amp;P 500, FTSE 100 Index, Nikkei Index.</a:t>
            </a:r>
            <a:endParaRPr lang="en-US" sz="1400" spc="-10">
              <a:solidFill>
                <a:schemeClr val="bg1"/>
              </a:solidFill>
              <a:latin typeface="Knowledge2017" panose="020B0506000000020004" pitchFamily="34" charset="0"/>
              <a:cs typeface="Knowledge2017"/>
            </a:endParaRPr>
          </a:p>
        </p:txBody>
      </p:sp>
      <p:sp>
        <p:nvSpPr>
          <p:cNvPr id="7" name="Title 1">
            <a:extLst>
              <a:ext uri="{FF2B5EF4-FFF2-40B4-BE49-F238E27FC236}">
                <a16:creationId xmlns:a16="http://schemas.microsoft.com/office/drawing/2014/main" id="{B07B3281-066E-7B58-478A-0F8B5B7516C1}"/>
              </a:ext>
            </a:extLst>
          </p:cNvPr>
          <p:cNvSpPr txBox="1">
            <a:spLocks/>
          </p:cNvSpPr>
          <p:nvPr/>
        </p:nvSpPr>
        <p:spPr>
          <a:xfrm>
            <a:off x="939957" y="217982"/>
            <a:ext cx="10312086" cy="1478986"/>
          </a:xfrm>
          <a:prstGeom prst="rect">
            <a:avLst/>
          </a:prstGeom>
        </p:spPr>
        <p:txBody>
          <a:bodyPr>
            <a:noAutofit/>
          </a:bodyPr>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2400" i="0" u="none" strike="noStrike" kern="1200" cap="none" spc="0" normalizeH="0" baseline="0" noProof="0">
                <a:ln>
                  <a:noFill/>
                </a:ln>
                <a:solidFill>
                  <a:schemeClr val="accent3"/>
                </a:solidFill>
                <a:effectLst/>
                <a:uLnTx/>
                <a:uFillTx/>
                <a:latin typeface="Knowledge2017"/>
                <a:ea typeface="+mj-ea"/>
                <a:cs typeface="+mj-cs"/>
              </a:rPr>
              <a:t>Anchor your brand </a:t>
            </a:r>
            <a:r>
              <a:rPr kumimoji="0" lang="en-CA" sz="2400" i="0" u="none" strike="noStrike" kern="1200" cap="none" spc="0" normalizeH="0" baseline="0" noProof="0">
                <a:ln>
                  <a:noFill/>
                </a:ln>
                <a:effectLst/>
                <a:uLnTx/>
                <a:uFillTx/>
                <a:latin typeface="Knowledge2017"/>
                <a:ea typeface="+mj-ea"/>
                <a:cs typeface="+mj-cs"/>
              </a:rPr>
              <a:t>within news and trends with </a:t>
            </a:r>
            <a:br>
              <a:rPr kumimoji="0" lang="en-CA" sz="2400" i="0" u="none" strike="noStrike" kern="1200" cap="none" spc="0" normalizeH="0" baseline="0" noProof="0">
                <a:ln>
                  <a:noFill/>
                </a:ln>
                <a:effectLst/>
                <a:uLnTx/>
                <a:uFillTx/>
                <a:latin typeface="Knowledge2017"/>
                <a:ea typeface="+mj-ea"/>
                <a:cs typeface="+mj-cs"/>
              </a:rPr>
            </a:br>
            <a:r>
              <a:rPr kumimoji="0" lang="en-CA" sz="2400" i="0" u="none" strike="noStrike" kern="1200" cap="none" spc="0" normalizeH="0" baseline="0" noProof="0">
                <a:ln>
                  <a:noFill/>
                </a:ln>
                <a:effectLst/>
                <a:uLnTx/>
                <a:uFillTx/>
                <a:latin typeface="Knowledge2017"/>
                <a:ea typeface="+mj-ea"/>
                <a:cs typeface="+mj-cs"/>
              </a:rPr>
              <a:t>Reuters editorial </a:t>
            </a:r>
            <a:r>
              <a:rPr lang="en-CA">
                <a:latin typeface="Knowledge2017"/>
              </a:rPr>
              <a:t>section sponsorships</a:t>
            </a:r>
            <a:endParaRPr kumimoji="0" lang="en-CA" sz="2400" i="0" u="none" strike="noStrike" kern="1200" cap="none" spc="0" normalizeH="0" baseline="0" noProof="0">
              <a:ln>
                <a:noFill/>
              </a:ln>
              <a:effectLst/>
              <a:uLnTx/>
              <a:uFillTx/>
              <a:latin typeface="Knowledge2017"/>
              <a:ea typeface="+mj-ea"/>
              <a:cs typeface="+mj-cs"/>
            </a:endParaRPr>
          </a:p>
        </p:txBody>
      </p:sp>
      <p:sp>
        <p:nvSpPr>
          <p:cNvPr id="13" name="TextBox 12">
            <a:extLst>
              <a:ext uri="{FF2B5EF4-FFF2-40B4-BE49-F238E27FC236}">
                <a16:creationId xmlns:a16="http://schemas.microsoft.com/office/drawing/2014/main" id="{042B8862-2209-8D1D-C770-CBCB49AA035F}"/>
              </a:ext>
            </a:extLst>
          </p:cNvPr>
          <p:cNvSpPr txBox="1"/>
          <p:nvPr/>
        </p:nvSpPr>
        <p:spPr>
          <a:xfrm>
            <a:off x="886968" y="1053727"/>
            <a:ext cx="10861332" cy="600934"/>
          </a:xfrm>
          <a:prstGeom prst="rect">
            <a:avLst/>
          </a:prstGeom>
          <a:noFill/>
        </p:spPr>
        <p:txBody>
          <a:bodyPr wrap="square">
            <a:spAutoFit/>
          </a:bodyPr>
          <a:lstStyle/>
          <a:p>
            <a:pPr algn="ctr" defTabSz="914126">
              <a:lnSpc>
                <a:spcPct val="110000"/>
              </a:lnSpc>
              <a:defRPr/>
            </a:pPr>
            <a:r>
              <a:rPr kumimoji="0" lang="en-US" sz="1400" b="0" i="0" u="none" strike="noStrike" kern="1200" cap="none" spc="0" normalizeH="0" baseline="0" noProof="0">
                <a:ln>
                  <a:noFill/>
                </a:ln>
                <a:solidFill>
                  <a:srgbClr val="404040"/>
                </a:solidFill>
                <a:effectLst/>
                <a:uLnTx/>
                <a:uFillTx/>
                <a:latin typeface="Knowledge2017"/>
                <a:ea typeface="+mn-ea"/>
                <a:cs typeface="+mn-cs"/>
              </a:rPr>
              <a:t>Surround coverage of topics that appeal to your brand’s target audience with bold section sponsorships on Reuters.com. </a:t>
            </a:r>
            <a:endParaRPr lang="en-US" sz="1400">
              <a:solidFill>
                <a:srgbClr val="404040"/>
              </a:solidFill>
              <a:latin typeface="Knowledge2017"/>
            </a:endParaRPr>
          </a:p>
          <a:p>
            <a:pPr algn="ctr" defTabSz="914126">
              <a:lnSpc>
                <a:spcPct val="110000"/>
              </a:lnSpc>
              <a:defRPr/>
            </a:pPr>
            <a:endParaRPr kumimoji="0" lang="en-US" sz="300" b="0" i="0" u="none" strike="noStrike" kern="1200" cap="none" spc="0" normalizeH="0" baseline="0" noProof="0">
              <a:ln>
                <a:noFill/>
              </a:ln>
              <a:solidFill>
                <a:srgbClr val="404040"/>
              </a:solidFill>
              <a:effectLst/>
              <a:uLnTx/>
              <a:uFillTx/>
              <a:latin typeface="Knowledge2017"/>
              <a:ea typeface="+mn-ea"/>
              <a:cs typeface="+mn-cs"/>
            </a:endParaRPr>
          </a:p>
          <a:p>
            <a:pPr marL="0" marR="0" lvl="0" indent="0" algn="ctr" defTabSz="914126" rtl="0" eaLnBrk="1" fontAlgn="auto" latinLnBrk="0" hangingPunct="1">
              <a:lnSpc>
                <a:spcPct val="110000"/>
              </a:lnSpc>
              <a:spcBef>
                <a:spcPts val="0"/>
              </a:spcBef>
              <a:spcAft>
                <a:spcPts val="0"/>
              </a:spcAft>
              <a:buClrTx/>
              <a:buSzTx/>
              <a:buFontTx/>
              <a:buNone/>
              <a:tabLst/>
              <a:defRPr/>
            </a:pPr>
            <a:r>
              <a:rPr lang="en-US" sz="1400" b="1">
                <a:solidFill>
                  <a:srgbClr val="404040"/>
                </a:solidFill>
                <a:latin typeface="Knowledge2017"/>
              </a:rPr>
              <a:t>Reuters.com features popular sections like:</a:t>
            </a:r>
            <a:endParaRPr lang="en-US" sz="900" b="1">
              <a:solidFill>
                <a:srgbClr val="404040"/>
              </a:solidFill>
              <a:latin typeface="Knowledge2017"/>
            </a:endParaRPr>
          </a:p>
        </p:txBody>
      </p:sp>
      <p:grpSp>
        <p:nvGrpSpPr>
          <p:cNvPr id="14" name="Group 13">
            <a:extLst>
              <a:ext uri="{FF2B5EF4-FFF2-40B4-BE49-F238E27FC236}">
                <a16:creationId xmlns:a16="http://schemas.microsoft.com/office/drawing/2014/main" id="{2C1C41CF-7CA1-7E90-9F66-A3775E3A7B79}"/>
              </a:ext>
            </a:extLst>
          </p:cNvPr>
          <p:cNvGrpSpPr/>
          <p:nvPr/>
        </p:nvGrpSpPr>
        <p:grpSpPr>
          <a:xfrm>
            <a:off x="5129279" y="1849683"/>
            <a:ext cx="2143664" cy="1764429"/>
            <a:chOff x="6396841" y="1308317"/>
            <a:chExt cx="5487664" cy="4414826"/>
          </a:xfrm>
        </p:grpSpPr>
        <p:grpSp>
          <p:nvGrpSpPr>
            <p:cNvPr id="15" name="Group 14">
              <a:extLst>
                <a:ext uri="{FF2B5EF4-FFF2-40B4-BE49-F238E27FC236}">
                  <a16:creationId xmlns:a16="http://schemas.microsoft.com/office/drawing/2014/main" id="{B50BC4D1-07CC-5B07-3C06-BFB93F190B91}"/>
                </a:ext>
              </a:extLst>
            </p:cNvPr>
            <p:cNvGrpSpPr>
              <a:grpSpLocks noChangeAspect="1"/>
            </p:cNvGrpSpPr>
            <p:nvPr/>
          </p:nvGrpSpPr>
          <p:grpSpPr>
            <a:xfrm>
              <a:off x="6396841" y="1308317"/>
              <a:ext cx="5487664" cy="4414826"/>
              <a:chOff x="2754405" y="1374529"/>
              <a:chExt cx="5461182" cy="4393522"/>
            </a:xfrm>
          </p:grpSpPr>
          <p:sp>
            <p:nvSpPr>
              <p:cNvPr id="19" name="Rectangle 18">
                <a:extLst>
                  <a:ext uri="{FF2B5EF4-FFF2-40B4-BE49-F238E27FC236}">
                    <a16:creationId xmlns:a16="http://schemas.microsoft.com/office/drawing/2014/main" id="{AE627C61-B413-059E-E51E-21CCC4A252A1}"/>
                  </a:ext>
                </a:extLst>
              </p:cNvPr>
              <p:cNvSpPr/>
              <p:nvPr/>
            </p:nvSpPr>
            <p:spPr>
              <a:xfrm>
                <a:off x="2885280" y="1527861"/>
                <a:ext cx="5243994" cy="29333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pic>
            <p:nvPicPr>
              <p:cNvPr id="21" name="Picture 20">
                <a:extLst>
                  <a:ext uri="{FF2B5EF4-FFF2-40B4-BE49-F238E27FC236}">
                    <a16:creationId xmlns:a16="http://schemas.microsoft.com/office/drawing/2014/main" id="{89F0FED3-9CBF-06AF-95D7-1C21E8EF00A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54405" y="1374529"/>
                <a:ext cx="5461182" cy="4393522"/>
              </a:xfrm>
              <a:prstGeom prst="rect">
                <a:avLst/>
              </a:prstGeom>
            </p:spPr>
          </p:pic>
        </p:grpSp>
        <p:pic>
          <p:nvPicPr>
            <p:cNvPr id="17" name="Picture 16">
              <a:extLst>
                <a:ext uri="{FF2B5EF4-FFF2-40B4-BE49-F238E27FC236}">
                  <a16:creationId xmlns:a16="http://schemas.microsoft.com/office/drawing/2014/main" id="{9FEB2B0D-D09A-E34E-6A1E-BFBE576EAD9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571963" y="1462394"/>
              <a:ext cx="5137420" cy="3101656"/>
            </a:xfrm>
            <a:prstGeom prst="rect">
              <a:avLst/>
            </a:prstGeom>
          </p:spPr>
        </p:pic>
      </p:grpSp>
      <p:grpSp>
        <p:nvGrpSpPr>
          <p:cNvPr id="23" name="Group 22">
            <a:extLst>
              <a:ext uri="{FF2B5EF4-FFF2-40B4-BE49-F238E27FC236}">
                <a16:creationId xmlns:a16="http://schemas.microsoft.com/office/drawing/2014/main" id="{D2C70F24-6EC8-080B-E563-0F34348A6017}"/>
              </a:ext>
            </a:extLst>
          </p:cNvPr>
          <p:cNvGrpSpPr/>
          <p:nvPr/>
        </p:nvGrpSpPr>
        <p:grpSpPr>
          <a:xfrm>
            <a:off x="758242" y="1849684"/>
            <a:ext cx="2724210" cy="1764429"/>
            <a:chOff x="8587759" y="3411718"/>
            <a:chExt cx="3618550" cy="2232589"/>
          </a:xfrm>
        </p:grpSpPr>
        <p:pic>
          <p:nvPicPr>
            <p:cNvPr id="25" name="Picture 24">
              <a:extLst>
                <a:ext uri="{FF2B5EF4-FFF2-40B4-BE49-F238E27FC236}">
                  <a16:creationId xmlns:a16="http://schemas.microsoft.com/office/drawing/2014/main" id="{CE01000F-C60D-20EE-5C0A-3469C2FE826D}"/>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587759" y="3411718"/>
              <a:ext cx="3618550" cy="223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95ED337-B0DC-4A1D-ADB9-AB1A83109A48}"/>
                </a:ext>
              </a:extLst>
            </p:cNvPr>
            <p:cNvPicPr>
              <a:picLocks noChangeAspect="1"/>
            </p:cNvPicPr>
            <p:nvPr/>
          </p:nvPicPr>
          <p:blipFill rotWithShape="1">
            <a:blip r:embed="rId9"/>
            <a:srcRect b="21404"/>
            <a:stretch/>
          </p:blipFill>
          <p:spPr>
            <a:xfrm>
              <a:off x="9040419" y="3601692"/>
              <a:ext cx="2680149" cy="1585238"/>
            </a:xfrm>
            <a:prstGeom prst="rect">
              <a:avLst/>
            </a:prstGeom>
          </p:spPr>
        </p:pic>
      </p:grpSp>
      <p:grpSp>
        <p:nvGrpSpPr>
          <p:cNvPr id="27" name="Group 26">
            <a:extLst>
              <a:ext uri="{FF2B5EF4-FFF2-40B4-BE49-F238E27FC236}">
                <a16:creationId xmlns:a16="http://schemas.microsoft.com/office/drawing/2014/main" id="{54DF5E6B-5E0A-C2DF-ADFD-68FD597D9F4E}"/>
              </a:ext>
            </a:extLst>
          </p:cNvPr>
          <p:cNvGrpSpPr/>
          <p:nvPr/>
        </p:nvGrpSpPr>
        <p:grpSpPr>
          <a:xfrm>
            <a:off x="9766872" y="1687295"/>
            <a:ext cx="987730" cy="1846555"/>
            <a:chOff x="6633962" y="2886046"/>
            <a:chExt cx="1872745" cy="3574190"/>
          </a:xfrm>
        </p:grpSpPr>
        <p:grpSp>
          <p:nvGrpSpPr>
            <p:cNvPr id="28" name="Group 27">
              <a:extLst>
                <a:ext uri="{FF2B5EF4-FFF2-40B4-BE49-F238E27FC236}">
                  <a16:creationId xmlns:a16="http://schemas.microsoft.com/office/drawing/2014/main" id="{20DA2151-6D4C-C98E-6247-E9BE0CD29B1D}"/>
                </a:ext>
              </a:extLst>
            </p:cNvPr>
            <p:cNvGrpSpPr/>
            <p:nvPr/>
          </p:nvGrpSpPr>
          <p:grpSpPr>
            <a:xfrm>
              <a:off x="6775954" y="3107185"/>
              <a:ext cx="1599087" cy="3131912"/>
              <a:chOff x="6775954" y="3107185"/>
              <a:chExt cx="1599087" cy="3131912"/>
            </a:xfrm>
          </p:grpSpPr>
          <p:sp>
            <p:nvSpPr>
              <p:cNvPr id="33" name="Rectangle: Rounded Corners 32">
                <a:extLst>
                  <a:ext uri="{FF2B5EF4-FFF2-40B4-BE49-F238E27FC236}">
                    <a16:creationId xmlns:a16="http://schemas.microsoft.com/office/drawing/2014/main" id="{3DA7242A-DF33-F7FD-04A9-EF0B50DF5BC7}"/>
                  </a:ext>
                </a:extLst>
              </p:cNvPr>
              <p:cNvSpPr/>
              <p:nvPr/>
            </p:nvSpPr>
            <p:spPr>
              <a:xfrm>
                <a:off x="6775954" y="3107185"/>
                <a:ext cx="1599086" cy="3131912"/>
              </a:xfrm>
              <a:prstGeom prst="roundRect">
                <a:avLst>
                  <a:gd name="adj" fmla="val 116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B3D0EE22-818F-D474-4E50-777DDECC07DC}"/>
                  </a:ext>
                </a:extLst>
              </p:cNvPr>
              <p:cNvGrpSpPr/>
              <p:nvPr/>
            </p:nvGrpSpPr>
            <p:grpSpPr>
              <a:xfrm>
                <a:off x="6775954" y="3264571"/>
                <a:ext cx="1599087" cy="2974525"/>
                <a:chOff x="6751196" y="3272310"/>
                <a:chExt cx="1599087" cy="2974525"/>
              </a:xfrm>
            </p:grpSpPr>
            <p:pic>
              <p:nvPicPr>
                <p:cNvPr id="37" name="Picture 36">
                  <a:extLst>
                    <a:ext uri="{FF2B5EF4-FFF2-40B4-BE49-F238E27FC236}">
                      <a16:creationId xmlns:a16="http://schemas.microsoft.com/office/drawing/2014/main" id="{D0C93130-67FF-EC61-3516-7A5714C12A4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751196" y="3272310"/>
                  <a:ext cx="1599087" cy="2974525"/>
                </a:xfrm>
                <a:prstGeom prst="round2SameRect">
                  <a:avLst>
                    <a:gd name="adj1" fmla="val 0"/>
                    <a:gd name="adj2" fmla="val 10548"/>
                  </a:avLst>
                </a:prstGeom>
              </p:spPr>
            </p:pic>
            <p:sp>
              <p:nvSpPr>
                <p:cNvPr id="38" name="Rectangle 21">
                  <a:extLst>
                    <a:ext uri="{FF2B5EF4-FFF2-40B4-BE49-F238E27FC236}">
                      <a16:creationId xmlns:a16="http://schemas.microsoft.com/office/drawing/2014/main" id="{3C29EED1-587A-6395-88E6-7D0397DCFE0E}"/>
                    </a:ext>
                  </a:extLst>
                </p:cNvPr>
                <p:cNvSpPr/>
                <p:nvPr/>
              </p:nvSpPr>
              <p:spPr>
                <a:xfrm>
                  <a:off x="6860009" y="3313859"/>
                  <a:ext cx="1363020" cy="180221"/>
                </a:xfrm>
                <a:prstGeom prst="round2SameRect">
                  <a:avLst/>
                </a:prstGeom>
                <a:solidFill>
                  <a:srgbClr val="FA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1" name="Picture 30">
              <a:extLst>
                <a:ext uri="{FF2B5EF4-FFF2-40B4-BE49-F238E27FC236}">
                  <a16:creationId xmlns:a16="http://schemas.microsoft.com/office/drawing/2014/main" id="{E90C1B29-3C04-DE4F-E001-8C363EC0149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33962" y="2886046"/>
              <a:ext cx="1872745" cy="3574190"/>
            </a:xfrm>
            <a:prstGeom prst="rect">
              <a:avLst/>
            </a:prstGeom>
          </p:spPr>
        </p:pic>
      </p:grpSp>
      <p:sp>
        <p:nvSpPr>
          <p:cNvPr id="39" name="TextBox 38">
            <a:extLst>
              <a:ext uri="{FF2B5EF4-FFF2-40B4-BE49-F238E27FC236}">
                <a16:creationId xmlns:a16="http://schemas.microsoft.com/office/drawing/2014/main" id="{3A1E1CEA-0B77-911F-04ED-4D875E9B7872}"/>
              </a:ext>
            </a:extLst>
          </p:cNvPr>
          <p:cNvSpPr txBox="1"/>
          <p:nvPr/>
        </p:nvSpPr>
        <p:spPr>
          <a:xfrm>
            <a:off x="395075" y="5958803"/>
            <a:ext cx="32538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chemeClr val="bg1"/>
                </a:solidFill>
                <a:effectLst/>
                <a:uLnTx/>
                <a:uFillTx/>
                <a:latin typeface="Knowledge2017"/>
                <a:ea typeface="+mn-ea"/>
                <a:cs typeface="+mn-cs"/>
              </a:rPr>
              <a:t>Sponsorship opportunity includes:</a:t>
            </a:r>
            <a:endParaRPr kumimoji="0" lang="en-US" sz="1400" b="0" i="0" u="none" strike="noStrike" kern="1200" cap="none" spc="0" normalizeH="0" baseline="0" noProof="0">
              <a:ln>
                <a:noFill/>
              </a:ln>
              <a:solidFill>
                <a:schemeClr val="bg1"/>
              </a:solidFill>
              <a:effectLst/>
              <a:uLnTx/>
              <a:uFillTx/>
              <a:latin typeface="Knowledge2017"/>
              <a:ea typeface="+mn-ea"/>
              <a:cs typeface="Calibri" panose="020F0502020204030204" pitchFamily="34" charset="0"/>
            </a:endParaRPr>
          </a:p>
        </p:txBody>
      </p:sp>
      <p:sp>
        <p:nvSpPr>
          <p:cNvPr id="2" name="TextBox 1">
            <a:extLst>
              <a:ext uri="{FF2B5EF4-FFF2-40B4-BE49-F238E27FC236}">
                <a16:creationId xmlns:a16="http://schemas.microsoft.com/office/drawing/2014/main" id="{0E6CD14C-2A81-0C2E-71D7-7BD4A4AB8681}"/>
              </a:ext>
            </a:extLst>
          </p:cNvPr>
          <p:cNvSpPr txBox="1"/>
          <p:nvPr/>
        </p:nvSpPr>
        <p:spPr>
          <a:xfrm>
            <a:off x="352519" y="0"/>
            <a:ext cx="1069881" cy="253916"/>
          </a:xfrm>
          <a:prstGeom prst="rect">
            <a:avLst/>
          </a:prstGeom>
          <a:solidFill>
            <a:schemeClr val="accent3"/>
          </a:solidFill>
        </p:spPr>
        <p:txBody>
          <a:bodyPr wrap="square" rtlCol="0">
            <a:spAutoFit/>
          </a:bodyPr>
          <a:lstStyle/>
          <a:p>
            <a:pPr algn="ctr"/>
            <a:r>
              <a:rPr lang="en-GB" sz="1050" b="1">
                <a:solidFill>
                  <a:schemeClr val="bg1"/>
                </a:solidFill>
                <a:latin typeface="+mj-lt"/>
              </a:rPr>
              <a:t>SECTIONS</a:t>
            </a:r>
            <a:endParaRPr lang="en-US" sz="1050" b="1">
              <a:solidFill>
                <a:schemeClr val="bg1"/>
              </a:solidFill>
              <a:latin typeface="+mj-lt"/>
            </a:endParaRPr>
          </a:p>
        </p:txBody>
      </p:sp>
      <p:sp>
        <p:nvSpPr>
          <p:cNvPr id="6" name="TextBox 5">
            <a:extLst>
              <a:ext uri="{FF2B5EF4-FFF2-40B4-BE49-F238E27FC236}">
                <a16:creationId xmlns:a16="http://schemas.microsoft.com/office/drawing/2014/main" id="{CD6AB473-4394-7D93-6E3E-2003F4E3852C}"/>
              </a:ext>
            </a:extLst>
          </p:cNvPr>
          <p:cNvSpPr txBox="1"/>
          <p:nvPr/>
        </p:nvSpPr>
        <p:spPr>
          <a:xfrm>
            <a:off x="3684400" y="5958803"/>
            <a:ext cx="3149888" cy="738664"/>
          </a:xfrm>
          <a:prstGeom prst="rect">
            <a:avLst/>
          </a:prstGeom>
          <a:noFill/>
        </p:spPr>
        <p:txBody>
          <a:bodyPr wrap="square">
            <a:spAutoFit/>
          </a:bodyPr>
          <a:lstStyle/>
          <a:p>
            <a:pPr marL="285750" marR="0" lvl="0" indent="-285750" algn="l" defTabSz="456652" rtl="0" eaLnBrk="1" fontAlgn="auto" latinLnBrk="0" hangingPunct="1">
              <a:lnSpc>
                <a:spcPct val="100000"/>
              </a:lnSpc>
              <a:spcBef>
                <a:spcPts val="0"/>
              </a:spcBef>
              <a:spcAft>
                <a:spcPts val="600"/>
              </a:spcAft>
              <a:buClr>
                <a:schemeClr val="bg1"/>
              </a:buClr>
              <a:buSzTx/>
              <a:buFont typeface="Wingdings" pitchFamily="2" charset="2"/>
              <a:buChar char="ü"/>
              <a:tabLst/>
              <a:defRPr/>
            </a:pPr>
            <a:r>
              <a:rPr kumimoji="0" lang="en-US" sz="1400" b="0" i="0" u="none" strike="noStrike" kern="1200" cap="none" spc="0" normalizeH="0" baseline="0" noProof="0">
                <a:ln>
                  <a:noFill/>
                </a:ln>
                <a:solidFill>
                  <a:schemeClr val="bg1"/>
                </a:solidFill>
                <a:effectLst/>
                <a:uLnTx/>
                <a:uFillTx/>
                <a:latin typeface="Knowledge2017"/>
                <a:ea typeface="+mn-ea"/>
                <a:cs typeface="+mn-cs"/>
                <a:sym typeface="Knowledge2017TF"/>
              </a:rPr>
              <a:t>Run of sections + </a:t>
            </a:r>
            <a:r>
              <a:rPr kumimoji="0" lang="en-GB" sz="1400" b="0" i="0" u="none" strike="noStrike" kern="1200" cap="none" spc="0" normalizeH="0" baseline="0" noProof="0">
                <a:ln>
                  <a:noFill/>
                </a:ln>
                <a:solidFill>
                  <a:schemeClr val="bg1"/>
                </a:solidFill>
                <a:effectLst/>
                <a:uLnTx/>
                <a:uFillTx/>
                <a:latin typeface="Knowledge2017"/>
                <a:ea typeface="+mn-ea"/>
                <a:cs typeface="+mn-cs"/>
                <a:sym typeface="Knowledge2017TF"/>
              </a:rPr>
              <a:t>a</a:t>
            </a:r>
            <a:r>
              <a:rPr kumimoji="0" lang="en-GB" sz="1400" b="0" i="0" u="none" strike="noStrike" kern="1200" cap="none" spc="0" normalizeH="0" baseline="0" noProof="0">
                <a:ln>
                  <a:noFill/>
                </a:ln>
                <a:solidFill>
                  <a:schemeClr val="bg1"/>
                </a:solidFill>
                <a:effectLst/>
                <a:uLnTx/>
                <a:uFillTx/>
                <a:latin typeface="Knowledge2017"/>
                <a:ea typeface="+mn-ea"/>
                <a:cs typeface="+mn-cs"/>
              </a:rPr>
              <a:t>rticle roadblocks (synced ads) across relevant content using contextual targeting</a:t>
            </a:r>
            <a:endParaRPr kumimoji="0" lang="en-US" sz="1400" b="0" i="0" u="none" strike="noStrike" kern="1200" cap="none" spc="0" normalizeH="0" baseline="0" noProof="0">
              <a:ln>
                <a:noFill/>
              </a:ln>
              <a:solidFill>
                <a:schemeClr val="bg1"/>
              </a:solidFill>
              <a:effectLst/>
              <a:uLnTx/>
              <a:uFillTx/>
              <a:latin typeface="Knowledge2017"/>
              <a:ea typeface="+mn-ea"/>
              <a:cs typeface="+mn-cs"/>
              <a:sym typeface="Knowledge2017TF"/>
            </a:endParaRPr>
          </a:p>
        </p:txBody>
      </p:sp>
      <p:sp>
        <p:nvSpPr>
          <p:cNvPr id="8" name="TextBox 7">
            <a:extLst>
              <a:ext uri="{FF2B5EF4-FFF2-40B4-BE49-F238E27FC236}">
                <a16:creationId xmlns:a16="http://schemas.microsoft.com/office/drawing/2014/main" id="{624C1DF6-BB99-BE20-DD56-83F1BF2E0EDF}"/>
              </a:ext>
            </a:extLst>
          </p:cNvPr>
          <p:cNvSpPr txBox="1"/>
          <p:nvPr/>
        </p:nvSpPr>
        <p:spPr>
          <a:xfrm>
            <a:off x="7239063" y="5958803"/>
            <a:ext cx="3279624" cy="738664"/>
          </a:xfrm>
          <a:prstGeom prst="rect">
            <a:avLst/>
          </a:prstGeom>
          <a:noFill/>
        </p:spPr>
        <p:txBody>
          <a:bodyPr wrap="square">
            <a:spAutoFit/>
          </a:bodyPr>
          <a:lstStyle/>
          <a:p>
            <a:pPr marL="285750" marR="0" lvl="0" indent="-285750" algn="l" defTabSz="456652" rtl="0" eaLnBrk="1" fontAlgn="auto" latinLnBrk="0" hangingPunct="1">
              <a:lnSpc>
                <a:spcPct val="100000"/>
              </a:lnSpc>
              <a:spcBef>
                <a:spcPts val="0"/>
              </a:spcBef>
              <a:spcAft>
                <a:spcPts val="600"/>
              </a:spcAft>
              <a:buClr>
                <a:schemeClr val="bg1"/>
              </a:buClr>
              <a:buSzTx/>
              <a:buFont typeface="Wingdings" pitchFamily="2" charset="2"/>
              <a:buChar char="ü"/>
              <a:tabLst/>
              <a:defRPr/>
            </a:pPr>
            <a:r>
              <a:rPr kumimoji="0" lang="en-US" sz="1400" b="0" i="0" u="none" strike="noStrike" kern="1200" cap="none" spc="0" normalizeH="0" baseline="0" noProof="0">
                <a:ln>
                  <a:noFill/>
                </a:ln>
                <a:solidFill>
                  <a:schemeClr val="bg1"/>
                </a:solidFill>
                <a:effectLst/>
                <a:uLnTx/>
                <a:uFillTx/>
                <a:latin typeface="Knowledge2017"/>
                <a:ea typeface="+mn-ea"/>
                <a:cs typeface="+mn-cs"/>
                <a:sym typeface="Knowledge2017TF"/>
              </a:rPr>
              <a:t>High impact units including our</a:t>
            </a:r>
            <a:br>
              <a:rPr kumimoji="0" lang="en-US" sz="1400" b="0" i="0" u="none" strike="noStrike" kern="1200" cap="none" spc="0" normalizeH="0" baseline="0" noProof="0">
                <a:ln>
                  <a:noFill/>
                </a:ln>
                <a:solidFill>
                  <a:schemeClr val="bg1"/>
                </a:solidFill>
                <a:effectLst/>
                <a:uLnTx/>
                <a:uFillTx/>
                <a:latin typeface="Knowledge2017"/>
                <a:ea typeface="+mn-ea"/>
                <a:cs typeface="+mn-cs"/>
                <a:sym typeface="Knowledge2017TF"/>
              </a:rPr>
            </a:br>
            <a:r>
              <a:rPr kumimoji="0" lang="en-US" sz="1400" b="0" i="0" u="none" strike="noStrike" kern="1200" cap="none" spc="0" normalizeH="0" baseline="0" noProof="0">
                <a:ln>
                  <a:noFill/>
                </a:ln>
                <a:solidFill>
                  <a:schemeClr val="bg1"/>
                </a:solidFill>
                <a:effectLst/>
                <a:uLnTx/>
                <a:uFillTx/>
                <a:latin typeface="Knowledge2017"/>
                <a:ea typeface="+mn-ea"/>
                <a:cs typeface="+mn-cs"/>
                <a:sym typeface="Knowledge2017TF"/>
              </a:rPr>
              <a:t>Custom Canvas, DMPU and MPU ad units</a:t>
            </a:r>
            <a:r>
              <a:rPr lang="en-US" sz="1400">
                <a:solidFill>
                  <a:schemeClr val="bg1"/>
                </a:solidFill>
                <a:latin typeface="Knowledge2017"/>
                <a:sym typeface="Knowledge2017TF"/>
              </a:rPr>
              <a:t> </a:t>
            </a:r>
            <a:r>
              <a:rPr kumimoji="0" lang="en-US" sz="1400" b="0" i="0" u="none" strike="noStrike" kern="1200" cap="none" spc="0" normalizeH="0" baseline="0" noProof="0">
                <a:ln>
                  <a:noFill/>
                </a:ln>
                <a:solidFill>
                  <a:schemeClr val="bg1"/>
                </a:solidFill>
                <a:effectLst/>
                <a:uLnTx/>
                <a:uFillTx/>
                <a:latin typeface="Knowledge2017"/>
                <a:ea typeface="+mn-ea"/>
                <a:cs typeface="+mn-cs"/>
                <a:sym typeface="Knowledge2017TF"/>
              </a:rPr>
              <a:t>(see media plan for full details)</a:t>
            </a:r>
          </a:p>
        </p:txBody>
      </p:sp>
    </p:spTree>
    <p:extLst>
      <p:ext uri="{BB962C8B-B14F-4D97-AF65-F5344CB8AC3E}">
        <p14:creationId xmlns:p14="http://schemas.microsoft.com/office/powerpoint/2010/main" val="432606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9C22F9B6-3077-4692-677D-534507EF2175}"/>
              </a:ext>
            </a:extLst>
          </p:cNvPr>
          <p:cNvSpPr txBox="1"/>
          <p:nvPr/>
        </p:nvSpPr>
        <p:spPr>
          <a:xfrm>
            <a:off x="9837261" y="5623428"/>
            <a:ext cx="1671367" cy="27699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53535"/>
                </a:solidFill>
                <a:effectLst/>
                <a:uLnTx/>
                <a:uFillTx/>
                <a:latin typeface="Knowledge2017"/>
                <a:ea typeface="+mn-ea"/>
                <a:cs typeface="+mn-cs"/>
              </a:rPr>
              <a:t>Native ad module </a:t>
            </a:r>
          </a:p>
        </p:txBody>
      </p:sp>
      <p:sp>
        <p:nvSpPr>
          <p:cNvPr id="6" name="Rectangle 5">
            <a:extLst>
              <a:ext uri="{FF2B5EF4-FFF2-40B4-BE49-F238E27FC236}">
                <a16:creationId xmlns:a16="http://schemas.microsoft.com/office/drawing/2014/main" id="{9AFB45D8-5875-460C-BA5A-69EFE8ACFD95}"/>
              </a:ext>
            </a:extLst>
          </p:cNvPr>
          <p:cNvSpPr/>
          <p:nvPr/>
        </p:nvSpPr>
        <p:spPr>
          <a:xfrm>
            <a:off x="0" y="1"/>
            <a:ext cx="12192000" cy="1556744"/>
          </a:xfrm>
          <a:prstGeom prst="rect">
            <a:avLst/>
          </a:prstGeom>
          <a:gradFill>
            <a:gsLst>
              <a:gs pos="0">
                <a:srgbClr val="404040"/>
              </a:gs>
              <a:gs pos="100000">
                <a:srgbClr val="666666"/>
              </a:gs>
            </a:gsLst>
            <a:lin ang="36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FC5A3AC-4F9F-55EC-0B8B-14DB87893F5C}"/>
              </a:ext>
            </a:extLst>
          </p:cNvPr>
          <p:cNvSpPr txBox="1">
            <a:spLocks/>
          </p:cNvSpPr>
          <p:nvPr/>
        </p:nvSpPr>
        <p:spPr>
          <a:xfrm>
            <a:off x="-6489" y="302822"/>
            <a:ext cx="6569775" cy="763249"/>
          </a:xfrm>
          <a:prstGeom prst="rect">
            <a:avLst/>
          </a:prstGeom>
          <a:ln>
            <a:noFill/>
          </a:ln>
        </p:spPr>
        <p:txBody>
          <a:bodyPr lIns="360000">
            <a:noAutofit/>
          </a:bodyPr>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A6400"/>
                </a:solidFill>
                <a:effectLst/>
                <a:uLnTx/>
                <a:uFillTx/>
                <a:latin typeface="Knowledge2017"/>
                <a:ea typeface="+mj-ea"/>
                <a:cs typeface="+mj-cs"/>
              </a:rPr>
              <a:t>Connect with audiences directly</a:t>
            </a:r>
            <a:r>
              <a:rPr kumimoji="0" lang="en-US" sz="2400" b="1" i="0" u="none" strike="noStrike" kern="1200" cap="none" spc="0" normalizeH="0" baseline="0" noProof="0" dirty="0">
                <a:ln>
                  <a:noFill/>
                </a:ln>
                <a:solidFill>
                  <a:srgbClr val="FFFFFF"/>
                </a:solidFill>
                <a:effectLst/>
                <a:uLnTx/>
                <a:uFillTx/>
                <a:latin typeface="Knowledge2017"/>
                <a:ea typeface="+mj-ea"/>
                <a:cs typeface="+mj-cs"/>
              </a:rPr>
              <a:t> </a:t>
            </a:r>
            <a:r>
              <a:rPr kumimoji="0" lang="en-US" sz="2400" b="1" i="0" u="none" strike="noStrike" kern="1200" cap="none" spc="0" normalizeH="0" baseline="0" noProof="0" dirty="0">
                <a:ln>
                  <a:noFill/>
                </a:ln>
                <a:solidFill>
                  <a:schemeClr val="bg1"/>
                </a:solidFill>
                <a:effectLst/>
                <a:uLnTx/>
                <a:uFillTx/>
                <a:latin typeface="Knowledge2017"/>
                <a:ea typeface="+mj-ea"/>
                <a:cs typeface="+mj-cs"/>
              </a:rPr>
              <a:t>through their inbox with a newsletter sponsorship</a:t>
            </a:r>
            <a:br>
              <a:rPr kumimoji="0" lang="en-CA" sz="2400" b="1" i="0" u="none" strike="noStrike" kern="1200" cap="none" spc="0" normalizeH="0" baseline="0" noProof="0" dirty="0">
                <a:ln>
                  <a:noFill/>
                </a:ln>
                <a:solidFill>
                  <a:schemeClr val="bg1"/>
                </a:solidFill>
                <a:effectLst/>
                <a:uLnTx/>
                <a:uFillTx/>
                <a:latin typeface="Knowledge2017"/>
                <a:ea typeface="+mj-ea"/>
                <a:cs typeface="+mj-cs"/>
              </a:rPr>
            </a:br>
            <a:r>
              <a:rPr kumimoji="0" lang="en-CA" sz="2000" b="1" i="0" u="none" strike="noStrike" kern="1200" cap="none" spc="0" normalizeH="0" baseline="0" noProof="0" dirty="0">
                <a:ln>
                  <a:noFill/>
                </a:ln>
                <a:solidFill>
                  <a:schemeClr val="bg1"/>
                </a:solidFill>
                <a:effectLst/>
                <a:uLnTx/>
                <a:uFillTx/>
                <a:latin typeface="Knowledge2017"/>
                <a:ea typeface="+mj-ea"/>
                <a:cs typeface="+mj-cs"/>
              </a:rPr>
              <a:t> </a:t>
            </a:r>
            <a:endParaRPr kumimoji="0" lang="en-CA" sz="2000" b="0" i="0" u="none" strike="noStrike" kern="1200" cap="none" spc="0" normalizeH="0" baseline="0" noProof="0" dirty="0">
              <a:ln>
                <a:noFill/>
              </a:ln>
              <a:solidFill>
                <a:schemeClr val="bg1"/>
              </a:solidFill>
              <a:effectLst/>
              <a:uLnTx/>
              <a:uFillTx/>
              <a:latin typeface="Knowledge2017"/>
              <a:ea typeface="+mj-lt"/>
              <a:cs typeface="+mj-lt"/>
            </a:endParaRPr>
          </a:p>
        </p:txBody>
      </p:sp>
      <p:sp>
        <p:nvSpPr>
          <p:cNvPr id="4" name="Rectangle 3">
            <a:extLst>
              <a:ext uri="{FF2B5EF4-FFF2-40B4-BE49-F238E27FC236}">
                <a16:creationId xmlns:a16="http://schemas.microsoft.com/office/drawing/2014/main" id="{A3C57316-723E-2AA7-CD49-0343D6F1019A}"/>
              </a:ext>
            </a:extLst>
          </p:cNvPr>
          <p:cNvSpPr/>
          <p:nvPr/>
        </p:nvSpPr>
        <p:spPr>
          <a:xfrm>
            <a:off x="0" y="1076303"/>
            <a:ext cx="7181544" cy="516680"/>
          </a:xfrm>
          <a:prstGeom prst="rect">
            <a:avLst/>
          </a:prstGeom>
          <a:noFill/>
        </p:spPr>
        <p:txBody>
          <a:bodyPr wrap="square" lIns="360000" tIns="0" rIns="0" bIns="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bg1"/>
                </a:solidFill>
                <a:effectLst/>
                <a:uLnTx/>
                <a:uFillTx/>
                <a:latin typeface="Knowledge2017" panose="020B0506000000020004" pitchFamily="34" charset="0"/>
                <a:sym typeface="Knowledge2017TF"/>
              </a:rPr>
              <a:t>Reuters newsletters are a comprehensive summary and analysis of the most important news, compiled by our sector editors who have deep expertise in the subject matter, and delivered to your inbox everyday.</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700" b="0" i="0" u="none" strike="noStrike" kern="1200" cap="none" spc="0" normalizeH="0" baseline="0" noProof="0" dirty="0">
              <a:ln>
                <a:noFill/>
              </a:ln>
              <a:solidFill>
                <a:schemeClr val="bg1"/>
              </a:solidFill>
              <a:effectLst/>
              <a:uLnTx/>
              <a:uFillTx/>
              <a:latin typeface="Knowledge2017TF" panose="020B0506040000020004" pitchFamily="34" charset="0"/>
              <a:ea typeface="+mn-ea"/>
              <a:cs typeface="+mn-cs"/>
              <a:sym typeface="Knowledge2017TF"/>
            </a:endParaRPr>
          </a:p>
        </p:txBody>
      </p:sp>
      <p:graphicFrame>
        <p:nvGraphicFramePr>
          <p:cNvPr id="5" name="Table 6">
            <a:extLst>
              <a:ext uri="{FF2B5EF4-FFF2-40B4-BE49-F238E27FC236}">
                <a16:creationId xmlns:a16="http://schemas.microsoft.com/office/drawing/2014/main" id="{5D742FB6-D733-9B15-AE0A-ADE53303112C}"/>
              </a:ext>
            </a:extLst>
          </p:cNvPr>
          <p:cNvGraphicFramePr>
            <a:graphicFrameLocks noGrp="1"/>
          </p:cNvGraphicFramePr>
          <p:nvPr>
            <p:extLst>
              <p:ext uri="{D42A27DB-BD31-4B8C-83A1-F6EECF244321}">
                <p14:modId xmlns:p14="http://schemas.microsoft.com/office/powerpoint/2010/main" val="3082030430"/>
              </p:ext>
            </p:extLst>
          </p:nvPr>
        </p:nvGraphicFramePr>
        <p:xfrm>
          <a:off x="408969" y="1603215"/>
          <a:ext cx="7139940" cy="4512264"/>
        </p:xfrm>
        <a:graphic>
          <a:graphicData uri="http://schemas.openxmlformats.org/drawingml/2006/table">
            <a:tbl>
              <a:tblPr firstRow="1" bandRow="1">
                <a:tableStyleId>{5C22544A-7EE6-4342-B048-85BDC9FD1C3A}</a:tableStyleId>
              </a:tblPr>
              <a:tblGrid>
                <a:gridCol w="2575560">
                  <a:extLst>
                    <a:ext uri="{9D8B030D-6E8A-4147-A177-3AD203B41FA5}">
                      <a16:colId xmlns:a16="http://schemas.microsoft.com/office/drawing/2014/main" val="569350277"/>
                    </a:ext>
                  </a:extLst>
                </a:gridCol>
                <a:gridCol w="1744980">
                  <a:extLst>
                    <a:ext uri="{9D8B030D-6E8A-4147-A177-3AD203B41FA5}">
                      <a16:colId xmlns:a16="http://schemas.microsoft.com/office/drawing/2014/main" val="3210019183"/>
                    </a:ext>
                  </a:extLst>
                </a:gridCol>
                <a:gridCol w="1447800">
                  <a:extLst>
                    <a:ext uri="{9D8B030D-6E8A-4147-A177-3AD203B41FA5}">
                      <a16:colId xmlns:a16="http://schemas.microsoft.com/office/drawing/2014/main" val="3688791059"/>
                    </a:ext>
                  </a:extLst>
                </a:gridCol>
                <a:gridCol w="1371600">
                  <a:extLst>
                    <a:ext uri="{9D8B030D-6E8A-4147-A177-3AD203B41FA5}">
                      <a16:colId xmlns:a16="http://schemas.microsoft.com/office/drawing/2014/main" val="3983950597"/>
                    </a:ext>
                  </a:extLst>
                </a:gridCol>
              </a:tblGrid>
              <a:tr h="214764">
                <a:tc>
                  <a:txBody>
                    <a:bodyPr/>
                    <a:lstStyle/>
                    <a:p>
                      <a:pPr algn="l"/>
                      <a:r>
                        <a:rPr lang="en-GB" sz="1050" b="1" i="0">
                          <a:solidFill>
                            <a:schemeClr val="accent3"/>
                          </a:solidFill>
                          <a:latin typeface="+mj-lt"/>
                        </a:rPr>
                        <a:t>NEWSLETTER</a:t>
                      </a:r>
                      <a:endParaRPr lang="en-US" sz="1050" b="1" i="0">
                        <a:solidFill>
                          <a:schemeClr val="accent3"/>
                        </a:solidFill>
                        <a:latin typeface="+mj-lt"/>
                      </a:endParaRPr>
                    </a:p>
                  </a:txBody>
                  <a:tcPr marL="101995" marR="101995" marT="50997" marB="50997" anchor="b">
                    <a:lnL w="12700" cmpd="sng">
                      <a:noFill/>
                    </a:lnL>
                    <a:lnR w="12700" cmpd="sng">
                      <a:noFill/>
                    </a:lnR>
                    <a:lnT w="12700" cmpd="sng">
                      <a:noFill/>
                    </a:lnT>
                    <a:lnB w="19050" cap="flat" cmpd="sng" algn="ctr">
                      <a:solidFill>
                        <a:srgbClr val="FA64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1" i="0">
                          <a:solidFill>
                            <a:schemeClr val="accent3"/>
                          </a:solidFill>
                          <a:latin typeface="+mj-lt"/>
                        </a:rPr>
                        <a:t>SUBSCRIBERS</a:t>
                      </a:r>
                      <a:endParaRPr lang="en-US" sz="1050" b="1" i="0">
                        <a:solidFill>
                          <a:schemeClr val="accent3"/>
                        </a:solidFill>
                        <a:latin typeface="+mj-lt"/>
                      </a:endParaRPr>
                    </a:p>
                  </a:txBody>
                  <a:tcPr marL="101995" marR="101995" marT="50997" marB="50997" anchor="b">
                    <a:lnL w="12700" cmpd="sng">
                      <a:noFill/>
                    </a:lnL>
                    <a:lnR w="12700" cmpd="sng">
                      <a:noFill/>
                    </a:lnR>
                    <a:lnT w="12700" cmpd="sng">
                      <a:noFill/>
                    </a:lnT>
                    <a:lnB w="19050" cap="flat" cmpd="sng" algn="ctr">
                      <a:solidFill>
                        <a:srgbClr val="FA64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1" i="0">
                          <a:solidFill>
                            <a:schemeClr val="accent3"/>
                          </a:solidFill>
                          <a:latin typeface="+mj-lt"/>
                        </a:rPr>
                        <a:t>AVG OPEN RATE</a:t>
                      </a:r>
                      <a:endParaRPr lang="en-US" sz="1050" b="1" i="0">
                        <a:solidFill>
                          <a:schemeClr val="accent3"/>
                        </a:solidFill>
                        <a:latin typeface="+mj-lt"/>
                      </a:endParaRPr>
                    </a:p>
                  </a:txBody>
                  <a:tcPr marL="101995" marR="101995" marT="50997" marB="50997" anchor="b">
                    <a:lnL w="12700" cmpd="sng">
                      <a:noFill/>
                    </a:lnL>
                    <a:lnR w="12700" cmpd="sng">
                      <a:noFill/>
                    </a:lnR>
                    <a:lnT w="12700" cmpd="sng">
                      <a:noFill/>
                    </a:lnT>
                    <a:lnB w="19050" cap="flat" cmpd="sng" algn="ctr">
                      <a:solidFill>
                        <a:srgbClr val="FA64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1" i="0">
                          <a:solidFill>
                            <a:schemeClr val="accent3"/>
                          </a:solidFill>
                          <a:latin typeface="+mj-lt"/>
                        </a:rPr>
                        <a:t>AVG CTR</a:t>
                      </a:r>
                    </a:p>
                  </a:txBody>
                  <a:tcPr marL="101995" marR="101995" marT="50997" marB="50997" anchor="b">
                    <a:lnL w="12700" cmpd="sng">
                      <a:noFill/>
                    </a:lnL>
                    <a:lnR w="12700" cmpd="sng">
                      <a:noFill/>
                    </a:lnR>
                    <a:lnT w="12700" cmpd="sng">
                      <a:noFill/>
                    </a:lnT>
                    <a:lnB w="19050" cap="flat" cmpd="sng" algn="ctr">
                      <a:solidFill>
                        <a:srgbClr val="FA64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032525"/>
                  </a:ext>
                </a:extLst>
              </a:tr>
              <a:tr h="214764">
                <a:tc>
                  <a:txBody>
                    <a:bodyPr/>
                    <a:lstStyle/>
                    <a:p>
                      <a:r>
                        <a:rPr lang="en-GB" sz="1000" b="1" i="0">
                          <a:solidFill>
                            <a:srgbClr val="353535"/>
                          </a:solidFill>
                          <a:latin typeface="+mj-lt"/>
                          <a:ea typeface="Meiryo UI"/>
                        </a:rPr>
                        <a:t>REUTERS DAILY BRIEFING</a:t>
                      </a:r>
                      <a:endParaRPr lang="en-US" sz="1000" b="1" i="0">
                        <a:solidFill>
                          <a:srgbClr val="353535"/>
                        </a:solidFill>
                        <a:latin typeface="+mj-lt"/>
                        <a:ea typeface="Meiryo UI"/>
                      </a:endParaRPr>
                    </a:p>
                  </a:txBody>
                  <a:tcPr marL="101995" marR="101995" marT="50997" marB="50997">
                    <a:lnL w="12700" cmpd="sng">
                      <a:noFill/>
                    </a:lnL>
                    <a:lnR w="12700" cap="flat" cmpd="sng" algn="ctr">
                      <a:noFill/>
                      <a:prstDash val="solid"/>
                      <a:round/>
                      <a:headEnd type="none" w="med" len="med"/>
                      <a:tailEnd type="none" w="med" len="med"/>
                    </a:lnR>
                    <a:lnT w="19050" cap="flat" cmpd="sng" algn="ctr">
                      <a:solidFill>
                        <a:srgbClr val="FA64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GB" sz="1000" b="0" i="0">
                          <a:solidFill>
                            <a:srgbClr val="353535"/>
                          </a:solidFill>
                          <a:latin typeface="+mj-lt"/>
                          <a:ea typeface="Meiryo UI"/>
                        </a:rPr>
                        <a:t>~6</a:t>
                      </a:r>
                      <a:r>
                        <a:rPr lang="en-US" sz="1000" b="0" i="0">
                          <a:solidFill>
                            <a:srgbClr val="353535"/>
                          </a:solidFill>
                          <a:latin typeface="+mj-lt"/>
                          <a:ea typeface="Meiryo UI"/>
                        </a:rPr>
                        <a:t>76</a:t>
                      </a:r>
                      <a:r>
                        <a:rPr lang="en-GB" sz="1000" b="0" i="0">
                          <a:solidFill>
                            <a:srgbClr val="353535"/>
                          </a:solidFill>
                          <a:latin typeface="+mj-lt"/>
                          <a:ea typeface="Meiryo UI"/>
                        </a:rPr>
                        <a:t>,000</a:t>
                      </a:r>
                      <a:endParaRPr lang="en-US" sz="1000" b="0" i="0">
                        <a:solidFill>
                          <a:srgbClr val="353535"/>
                        </a:solidFill>
                        <a:latin typeface="+mj-lt"/>
                        <a:ea typeface="Meiryo UI"/>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A64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a:solidFill>
                            <a:srgbClr val="353535"/>
                          </a:solidFill>
                          <a:latin typeface="+mj-lt"/>
                        </a:rPr>
                        <a:t>47%</a:t>
                      </a:r>
                      <a:endParaRPr lang="en-US" sz="1050" b="0" i="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A64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dirty="0">
                          <a:solidFill>
                            <a:srgbClr val="353535"/>
                          </a:solidFill>
                          <a:latin typeface="+mj-lt"/>
                        </a:rPr>
                        <a:t>2.52%</a:t>
                      </a:r>
                      <a:endParaRPr lang="en-US" sz="1050" b="0" i="0" dirty="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A64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929184"/>
                  </a:ext>
                </a:extLst>
              </a:tr>
              <a:tr h="214764">
                <a:tc>
                  <a:txBody>
                    <a:bodyPr/>
                    <a:lstStyle/>
                    <a:p>
                      <a:r>
                        <a:rPr lang="en-GB" sz="1000" b="1" i="0">
                          <a:solidFill>
                            <a:srgbClr val="353535"/>
                          </a:solidFill>
                          <a:latin typeface="+mj-lt"/>
                          <a:ea typeface="Meiryo UI"/>
                        </a:rPr>
                        <a:t>REUTERS GLOBAL INVESTOR</a:t>
                      </a:r>
                      <a:endParaRPr lang="en-US" sz="1000" b="1" i="0">
                        <a:solidFill>
                          <a:srgbClr val="353535"/>
                        </a:solidFill>
                        <a:latin typeface="+mj-lt"/>
                        <a:ea typeface="Meiryo UI"/>
                      </a:endParaRPr>
                    </a:p>
                  </a:txBody>
                  <a:tcPr marL="101995" marR="101995" marT="50997" marB="50997">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000" b="0" i="0">
                          <a:solidFill>
                            <a:srgbClr val="353535"/>
                          </a:solidFill>
                          <a:latin typeface="+mj-lt"/>
                          <a:ea typeface="Meiryo UI"/>
                        </a:rPr>
                        <a:t>~132,000</a:t>
                      </a:r>
                      <a:endParaRPr lang="en-US" sz="1000" b="0" i="0">
                        <a:solidFill>
                          <a:srgbClr val="353535"/>
                        </a:solidFill>
                        <a:latin typeface="+mj-lt"/>
                        <a:ea typeface="Meiryo UI"/>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a:solidFill>
                            <a:srgbClr val="353535"/>
                          </a:solidFill>
                          <a:latin typeface="+mj-lt"/>
                        </a:rPr>
                        <a:t>33%</a:t>
                      </a:r>
                      <a:endParaRPr lang="en-US" sz="1050" b="0" i="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dirty="0">
                          <a:solidFill>
                            <a:srgbClr val="353535"/>
                          </a:solidFill>
                          <a:latin typeface="+mj-lt"/>
                        </a:rPr>
                        <a:t>0.70%</a:t>
                      </a:r>
                      <a:endParaRPr lang="en-US" sz="1050" b="0" i="0" dirty="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7840035"/>
                  </a:ext>
                </a:extLst>
              </a:tr>
              <a:tr h="214764">
                <a:tc>
                  <a:txBody>
                    <a:bodyPr/>
                    <a:lstStyle/>
                    <a:p>
                      <a:r>
                        <a:rPr lang="en-GB" sz="1000" b="1" i="0">
                          <a:solidFill>
                            <a:srgbClr val="353535"/>
                          </a:solidFill>
                          <a:latin typeface="+mj-lt"/>
                          <a:ea typeface="Meiryo UI"/>
                        </a:rPr>
                        <a:t>REUTERS HEALTH ROUNDS</a:t>
                      </a:r>
                      <a:endParaRPr lang="en-US" sz="1000" b="1" i="0">
                        <a:solidFill>
                          <a:srgbClr val="353535"/>
                        </a:solidFill>
                        <a:latin typeface="+mj-lt"/>
                        <a:ea typeface="Meiryo UI"/>
                      </a:endParaRPr>
                    </a:p>
                  </a:txBody>
                  <a:tcPr marL="101995" marR="101995" marT="50997" marB="50997">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000" b="0" i="0" dirty="0">
                          <a:solidFill>
                            <a:srgbClr val="353535"/>
                          </a:solidFill>
                          <a:latin typeface="+mj-lt"/>
                          <a:ea typeface="Meiryo UI"/>
                        </a:rPr>
                        <a:t>~61,000</a:t>
                      </a:r>
                      <a:endParaRPr lang="en-US" sz="1000" b="0" i="0" dirty="0">
                        <a:solidFill>
                          <a:srgbClr val="353535"/>
                        </a:solidFill>
                        <a:latin typeface="+mj-lt"/>
                        <a:ea typeface="Meiryo UI"/>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a:solidFill>
                            <a:srgbClr val="353535"/>
                          </a:solidFill>
                          <a:latin typeface="+mj-lt"/>
                        </a:rPr>
                        <a:t>39%</a:t>
                      </a:r>
                      <a:endParaRPr lang="en-US" sz="1050" b="0" i="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dirty="0">
                          <a:solidFill>
                            <a:srgbClr val="353535"/>
                          </a:solidFill>
                          <a:latin typeface="+mj-lt"/>
                        </a:rPr>
                        <a:t>1.57%</a:t>
                      </a:r>
                      <a:endParaRPr lang="en-US" sz="1050" b="0" i="0" dirty="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0525942"/>
                  </a:ext>
                </a:extLst>
              </a:tr>
              <a:tr h="214764">
                <a:tc>
                  <a:txBody>
                    <a:bodyPr/>
                    <a:lstStyle/>
                    <a:p>
                      <a:r>
                        <a:rPr lang="en-GB" sz="1000" b="1" i="0">
                          <a:solidFill>
                            <a:srgbClr val="353535"/>
                          </a:solidFill>
                          <a:latin typeface="+mj-lt"/>
                          <a:ea typeface="Meiryo UI"/>
                        </a:rPr>
                        <a:t>REUTERS BUSINESS</a:t>
                      </a:r>
                      <a:endParaRPr lang="en-US" sz="1000" b="1" i="0">
                        <a:solidFill>
                          <a:srgbClr val="353535"/>
                        </a:solidFill>
                        <a:latin typeface="+mj-lt"/>
                        <a:ea typeface="Meiryo UI"/>
                      </a:endParaRPr>
                    </a:p>
                  </a:txBody>
                  <a:tcPr marL="101995" marR="101995" marT="50997" marB="50997">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b="0" i="0">
                          <a:solidFill>
                            <a:srgbClr val="353535"/>
                          </a:solidFill>
                          <a:latin typeface="+mj-lt"/>
                          <a:ea typeface="Meiryo UI"/>
                        </a:rPr>
                        <a:t>~68,000</a:t>
                      </a:r>
                      <a:endParaRPr lang="en-US" sz="1000" b="0" i="0">
                        <a:solidFill>
                          <a:srgbClr val="353535"/>
                        </a:solidFill>
                        <a:latin typeface="+mj-lt"/>
                        <a:ea typeface="Meiryo UI"/>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a:solidFill>
                            <a:srgbClr val="353535"/>
                          </a:solidFill>
                          <a:latin typeface="+mj-lt"/>
                        </a:rPr>
                        <a:t>34%</a:t>
                      </a:r>
                      <a:endParaRPr lang="en-US" sz="1050" b="0" i="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dirty="0">
                          <a:solidFill>
                            <a:srgbClr val="353535"/>
                          </a:solidFill>
                          <a:latin typeface="+mj-lt"/>
                        </a:rPr>
                        <a:t>1.10%</a:t>
                      </a:r>
                      <a:endParaRPr lang="en-US" sz="1050" b="0" i="0" dirty="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5558799"/>
                  </a:ext>
                </a:extLst>
              </a:tr>
              <a:tr h="214764">
                <a:tc>
                  <a:txBody>
                    <a:bodyPr/>
                    <a:lstStyle/>
                    <a:p>
                      <a:r>
                        <a:rPr lang="en-GB" sz="1000" b="1" i="0">
                          <a:solidFill>
                            <a:srgbClr val="353535"/>
                          </a:solidFill>
                          <a:latin typeface="+mj-lt"/>
                          <a:ea typeface="Meiryo UI"/>
                        </a:rPr>
                        <a:t>TECHNOLOGY ROUNDUP</a:t>
                      </a:r>
                      <a:endParaRPr lang="en-US" sz="1000" b="1" i="0">
                        <a:solidFill>
                          <a:srgbClr val="353535"/>
                        </a:solidFill>
                        <a:latin typeface="+mj-lt"/>
                        <a:ea typeface="Meiryo UI"/>
                      </a:endParaRPr>
                    </a:p>
                  </a:txBody>
                  <a:tcPr marL="101995" marR="101995" marT="50997" marB="50997">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b="0" i="0">
                          <a:solidFill>
                            <a:srgbClr val="353535"/>
                          </a:solidFill>
                          <a:latin typeface="+mj-lt"/>
                          <a:ea typeface="Meiryo UI"/>
                        </a:rPr>
                        <a:t>~67,000</a:t>
                      </a:r>
                      <a:endParaRPr lang="en-US" sz="1000" b="0" i="0">
                        <a:solidFill>
                          <a:srgbClr val="353535"/>
                        </a:solidFill>
                        <a:latin typeface="+mj-lt"/>
                        <a:ea typeface="Meiryo UI"/>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a:solidFill>
                            <a:srgbClr val="353535"/>
                          </a:solidFill>
                          <a:latin typeface="+mj-lt"/>
                        </a:rPr>
                        <a:t>36%</a:t>
                      </a:r>
                      <a:endParaRPr lang="en-US" sz="1050" b="0" i="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dirty="0">
                          <a:solidFill>
                            <a:srgbClr val="353535"/>
                          </a:solidFill>
                          <a:latin typeface="+mj-lt"/>
                        </a:rPr>
                        <a:t>1.28%</a:t>
                      </a:r>
                      <a:endParaRPr lang="en-US" sz="1050" b="0" i="0" dirty="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1941085"/>
                  </a:ext>
                </a:extLst>
              </a:tr>
              <a:tr h="214764">
                <a:tc>
                  <a:txBody>
                    <a:bodyPr/>
                    <a:lstStyle/>
                    <a:p>
                      <a:r>
                        <a:rPr lang="en-US" altLang="ja-JP" sz="1000" b="1" i="0">
                          <a:solidFill>
                            <a:srgbClr val="353535"/>
                          </a:solidFill>
                          <a:latin typeface="+mj-lt"/>
                          <a:ea typeface="Meiryo UI"/>
                        </a:rPr>
                        <a:t>REUTERS AUTO FILE</a:t>
                      </a:r>
                      <a:endParaRPr lang="en-US" sz="1000" b="1" i="0">
                        <a:solidFill>
                          <a:srgbClr val="353535"/>
                        </a:solidFill>
                        <a:latin typeface="+mj-lt"/>
                        <a:ea typeface="Meiryo UI"/>
                      </a:endParaRPr>
                    </a:p>
                  </a:txBody>
                  <a:tcPr marL="101995" marR="101995" marT="50997" marB="50997">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b="0" i="0" kern="1200" dirty="0">
                          <a:solidFill>
                            <a:srgbClr val="353535"/>
                          </a:solidFill>
                          <a:latin typeface="+mj-lt"/>
                          <a:ea typeface="Meiryo UI"/>
                          <a:cs typeface="+mn-cs"/>
                        </a:rPr>
                        <a:t>~49,000</a:t>
                      </a:r>
                      <a:endParaRPr lang="en-US" sz="1000" b="0" i="0" dirty="0">
                        <a:solidFill>
                          <a:srgbClr val="353535"/>
                        </a:solidFill>
                        <a:latin typeface="+mj-lt"/>
                        <a:ea typeface="Meiryo UI"/>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a:solidFill>
                            <a:srgbClr val="353535"/>
                          </a:solidFill>
                          <a:latin typeface="+mj-lt"/>
                        </a:rPr>
                        <a:t>42%</a:t>
                      </a:r>
                      <a:endParaRPr lang="en-US" sz="1050" b="0" i="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dirty="0">
                          <a:solidFill>
                            <a:srgbClr val="353535"/>
                          </a:solidFill>
                          <a:latin typeface="+mj-lt"/>
                        </a:rPr>
                        <a:t>2.70%</a:t>
                      </a:r>
                      <a:endParaRPr lang="en-US" sz="1050" b="0" i="0" dirty="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7417085"/>
                  </a:ext>
                </a:extLst>
              </a:tr>
              <a:tr h="214764">
                <a:tc>
                  <a:txBody>
                    <a:bodyPr/>
                    <a:lstStyle/>
                    <a:p>
                      <a:r>
                        <a:rPr lang="en-US" altLang="ja-JP" sz="1000" b="1" i="0">
                          <a:solidFill>
                            <a:srgbClr val="353535"/>
                          </a:solidFill>
                          <a:latin typeface="+mj-lt"/>
                          <a:ea typeface="Meiryo UI"/>
                        </a:rPr>
                        <a:t>REUTERS SUSTAINABLE SWITCH</a:t>
                      </a:r>
                      <a:endParaRPr lang="en-US" sz="1000" b="1" i="0">
                        <a:solidFill>
                          <a:srgbClr val="353535"/>
                        </a:solidFill>
                        <a:latin typeface="+mj-lt"/>
                        <a:ea typeface="Meiryo UI"/>
                      </a:endParaRPr>
                    </a:p>
                  </a:txBody>
                  <a:tcPr marL="101995" marR="101995" marT="50997" marB="50997">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b="0" i="0" dirty="0">
                          <a:solidFill>
                            <a:srgbClr val="353535"/>
                          </a:solidFill>
                          <a:latin typeface="+mj-lt"/>
                          <a:ea typeface="Meiryo UI"/>
                        </a:rPr>
                        <a:t>~176,000</a:t>
                      </a:r>
                      <a:endParaRPr lang="en-US" sz="1000" b="0" i="0" dirty="0">
                        <a:solidFill>
                          <a:srgbClr val="353535"/>
                        </a:solidFill>
                        <a:latin typeface="+mj-lt"/>
                        <a:ea typeface="Meiryo UI"/>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a:solidFill>
                            <a:srgbClr val="353535"/>
                          </a:solidFill>
                          <a:latin typeface="+mj-lt"/>
                        </a:rPr>
                        <a:t>37%</a:t>
                      </a:r>
                      <a:endParaRPr lang="en-US" sz="1050" b="0" i="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dirty="0">
                          <a:solidFill>
                            <a:srgbClr val="353535"/>
                          </a:solidFill>
                          <a:latin typeface="+mj-lt"/>
                        </a:rPr>
                        <a:t>0.66%</a:t>
                      </a:r>
                      <a:endParaRPr lang="en-US" sz="1050" b="0" i="0" dirty="0">
                        <a:solidFill>
                          <a:srgbClr val="353535"/>
                        </a:solidFill>
                        <a:latin typeface="+mj-lt"/>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0741884"/>
                  </a:ext>
                </a:extLst>
              </a:tr>
              <a:tr h="214764">
                <a:tc>
                  <a:txBody>
                    <a:bodyPr/>
                    <a:lstStyle/>
                    <a:p>
                      <a:r>
                        <a:rPr lang="en-US" sz="1000" b="1" i="0">
                          <a:solidFill>
                            <a:srgbClr val="353535"/>
                          </a:solidFill>
                          <a:latin typeface="+mj-lt"/>
                          <a:ea typeface="Meiryo UI"/>
                        </a:rPr>
                        <a:t>REUTERS SUSTAINABLE FINANCE</a:t>
                      </a:r>
                    </a:p>
                  </a:txBody>
                  <a:tcPr marL="101995" marR="101995" marT="50997" marB="50997">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i="0" dirty="0">
                          <a:solidFill>
                            <a:srgbClr val="353535"/>
                          </a:solidFill>
                          <a:latin typeface="+mj-lt"/>
                          <a:ea typeface="Meiryo UI"/>
                        </a:rPr>
                        <a:t>63,000</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dirty="0">
                          <a:solidFill>
                            <a:srgbClr val="353535"/>
                          </a:solidFill>
                          <a:latin typeface="+mj-lt"/>
                        </a:rPr>
                        <a:t>37%</a:t>
                      </a:r>
                      <a:endParaRPr lang="en-US" sz="1050" b="0" i="0" dirty="0">
                        <a:solidFill>
                          <a:srgbClr val="353535"/>
                        </a:solidFill>
                        <a:latin typeface="+mj-lt"/>
                      </a:endParaRPr>
                    </a:p>
                  </a:txBody>
                  <a:tcPr marL="101995" marR="101995" marT="50997" marB="509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i="0" dirty="0">
                          <a:solidFill>
                            <a:srgbClr val="353535"/>
                          </a:solidFill>
                          <a:latin typeface="+mj-lt"/>
                        </a:rPr>
                        <a:t>1.06%</a:t>
                      </a:r>
                      <a:endParaRPr lang="en-US" sz="1050" b="0" i="0" dirty="0">
                        <a:solidFill>
                          <a:srgbClr val="353535"/>
                        </a:solidFill>
                        <a:latin typeface="+mj-lt"/>
                      </a:endParaRPr>
                    </a:p>
                  </a:txBody>
                  <a:tcPr marL="101995" marR="101995" marT="50997" marB="509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5383313"/>
                  </a:ext>
                </a:extLst>
              </a:tr>
              <a:tr h="214764">
                <a:tc>
                  <a:txBody>
                    <a:bodyPr/>
                    <a:lstStyle/>
                    <a:p>
                      <a:r>
                        <a:rPr lang="en-US" sz="1000" b="1" i="0">
                          <a:solidFill>
                            <a:srgbClr val="353535"/>
                          </a:solidFill>
                          <a:latin typeface="+mj-lt"/>
                          <a:ea typeface="Meiryo UI"/>
                        </a:rPr>
                        <a:t>Power Up (Energy)</a:t>
                      </a:r>
                    </a:p>
                  </a:txBody>
                  <a:tcPr marL="101995" marR="101995" marT="50997" marB="50997">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i="0">
                          <a:solidFill>
                            <a:srgbClr val="353535"/>
                          </a:solidFill>
                          <a:latin typeface="+mj-lt"/>
                          <a:ea typeface="Meiryo UI"/>
                        </a:rPr>
                        <a:t>~50,000</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a:solidFill>
                            <a:srgbClr val="353535"/>
                          </a:solidFill>
                          <a:latin typeface="+mj-lt"/>
                        </a:rPr>
                        <a:t>43%</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dirty="0">
                          <a:solidFill>
                            <a:srgbClr val="353535"/>
                          </a:solidFill>
                          <a:latin typeface="+mj-lt"/>
                        </a:rPr>
                        <a:t>1.85%</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9968584"/>
                  </a:ext>
                </a:extLst>
              </a:tr>
              <a:tr h="214764">
                <a:tc>
                  <a:txBody>
                    <a:bodyPr/>
                    <a:lstStyle/>
                    <a:p>
                      <a:r>
                        <a:rPr lang="en-GB" sz="1000" b="1" i="0">
                          <a:solidFill>
                            <a:srgbClr val="353535"/>
                          </a:solidFill>
                          <a:latin typeface="+mj-lt"/>
                          <a:ea typeface="Meiryo UI"/>
                        </a:rPr>
                        <a:t>REUTERS ON THE MONEY</a:t>
                      </a:r>
                      <a:endParaRPr lang="en-US" sz="1000" b="1" i="0">
                        <a:solidFill>
                          <a:srgbClr val="353535"/>
                        </a:solidFill>
                        <a:latin typeface="+mj-lt"/>
                        <a:ea typeface="Meiryo UI"/>
                      </a:endParaRPr>
                    </a:p>
                  </a:txBody>
                  <a:tcPr marL="101995" marR="101995" marT="50997" marB="50997">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b="0" i="0" dirty="0">
                          <a:solidFill>
                            <a:srgbClr val="353535"/>
                          </a:solidFill>
                          <a:latin typeface="+mj-lt"/>
                          <a:ea typeface="Meiryo UI"/>
                        </a:rPr>
                        <a:t>~104,000</a:t>
                      </a:r>
                      <a:endParaRPr lang="en-US" sz="1000" b="0" i="0" dirty="0">
                        <a:solidFill>
                          <a:srgbClr val="353535"/>
                        </a:solidFill>
                        <a:latin typeface="+mj-lt"/>
                        <a:ea typeface="Meiryo UI"/>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dirty="0">
                          <a:solidFill>
                            <a:srgbClr val="353535"/>
                          </a:solidFill>
                          <a:latin typeface="+mj-lt"/>
                        </a:rPr>
                        <a:t>35%</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dirty="0">
                          <a:solidFill>
                            <a:srgbClr val="353535"/>
                          </a:solidFill>
                          <a:latin typeface="+mj-lt"/>
                        </a:rPr>
                        <a:t>0.79%</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0594731"/>
                  </a:ext>
                </a:extLst>
              </a:tr>
              <a:tr h="477090">
                <a:tc>
                  <a:txBody>
                    <a:bodyPr/>
                    <a:lstStyle/>
                    <a:p>
                      <a:r>
                        <a:rPr lang="en-GB" sz="1000" b="1" i="0" dirty="0">
                          <a:solidFill>
                            <a:srgbClr val="353535"/>
                          </a:solidFill>
                          <a:latin typeface="+mj-lt"/>
                          <a:ea typeface="Meiryo UI"/>
                        </a:rPr>
                        <a:t>REUTERS MORNING BID</a:t>
                      </a:r>
                      <a:endParaRPr lang="en-US" sz="1000" b="1" i="0" dirty="0">
                        <a:solidFill>
                          <a:srgbClr val="353535"/>
                        </a:solidFill>
                        <a:latin typeface="+mj-lt"/>
                        <a:ea typeface="Meiryo UI"/>
                      </a:endParaRPr>
                    </a:p>
                  </a:txBody>
                  <a:tcPr marL="101995" marR="101995" marT="50997" marB="50997">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b="0" i="0" dirty="0">
                          <a:solidFill>
                            <a:srgbClr val="353535"/>
                          </a:solidFill>
                          <a:latin typeface="+mj-lt"/>
                          <a:ea typeface="Meiryo UI"/>
                        </a:rPr>
                        <a:t>~39,000 (US)</a:t>
                      </a:r>
                    </a:p>
                    <a:p>
                      <a:pPr algn="l"/>
                      <a:r>
                        <a:rPr lang="en-GB" sz="1000" b="0" i="0" kern="1200" dirty="0">
                          <a:solidFill>
                            <a:srgbClr val="353535"/>
                          </a:solidFill>
                          <a:latin typeface="+mj-lt"/>
                          <a:ea typeface="Meiryo UI"/>
                          <a:cs typeface="+mn-cs"/>
                        </a:rPr>
                        <a:t>~17,000(Europe)</a:t>
                      </a:r>
                    </a:p>
                    <a:p>
                      <a:pPr algn="l"/>
                      <a:r>
                        <a:rPr lang="en-GB" sz="1000" b="0" i="0" kern="1200" dirty="0">
                          <a:solidFill>
                            <a:srgbClr val="353535"/>
                          </a:solidFill>
                          <a:latin typeface="+mj-lt"/>
                          <a:ea typeface="Meiryo UI"/>
                          <a:cs typeface="+mn-cs"/>
                        </a:rPr>
                        <a:t>~17,000 (Asia)</a:t>
                      </a:r>
                      <a:endParaRPr lang="en-US" sz="1000" b="0" i="0" dirty="0">
                        <a:solidFill>
                          <a:srgbClr val="353535"/>
                        </a:solidFill>
                        <a:latin typeface="+mj-lt"/>
                        <a:ea typeface="Meiryo UI"/>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dirty="0">
                          <a:solidFill>
                            <a:srgbClr val="353535"/>
                          </a:solidFill>
                          <a:latin typeface="+mj-lt"/>
                        </a:rPr>
                        <a:t>47%</a:t>
                      </a:r>
                    </a:p>
                    <a:p>
                      <a:pPr algn="l"/>
                      <a:r>
                        <a:rPr lang="en-US" sz="1050" b="0" i="0" dirty="0">
                          <a:solidFill>
                            <a:srgbClr val="353535"/>
                          </a:solidFill>
                          <a:latin typeface="+mj-lt"/>
                        </a:rPr>
                        <a:t>41%</a:t>
                      </a:r>
                    </a:p>
                    <a:p>
                      <a:pPr algn="l"/>
                      <a:r>
                        <a:rPr lang="en-US" sz="1050" b="0" i="0" dirty="0">
                          <a:solidFill>
                            <a:srgbClr val="353535"/>
                          </a:solidFill>
                          <a:latin typeface="+mj-lt"/>
                        </a:rPr>
                        <a:t>33%</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dirty="0">
                          <a:solidFill>
                            <a:srgbClr val="353535"/>
                          </a:solidFill>
                          <a:latin typeface="+mj-lt"/>
                        </a:rPr>
                        <a:t>0.51%</a:t>
                      </a:r>
                    </a:p>
                    <a:p>
                      <a:pPr algn="l"/>
                      <a:r>
                        <a:rPr lang="en-US" sz="1050" b="0" i="0" dirty="0">
                          <a:solidFill>
                            <a:srgbClr val="353535"/>
                          </a:solidFill>
                          <a:latin typeface="+mj-lt"/>
                        </a:rPr>
                        <a:t>1.20%</a:t>
                      </a:r>
                    </a:p>
                    <a:p>
                      <a:pPr algn="l"/>
                      <a:r>
                        <a:rPr lang="en-US" sz="1050" b="0" i="0" dirty="0">
                          <a:solidFill>
                            <a:srgbClr val="353535"/>
                          </a:solidFill>
                          <a:latin typeface="+mj-lt"/>
                        </a:rPr>
                        <a:t>0.96%</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070753"/>
                  </a:ext>
                </a:extLst>
              </a:tr>
              <a:tr h="214764">
                <a:tc>
                  <a:txBody>
                    <a:bodyPr/>
                    <a:lstStyle/>
                    <a:p>
                      <a:r>
                        <a:rPr lang="en-US" sz="1000" b="1" i="0" dirty="0">
                          <a:solidFill>
                            <a:srgbClr val="353535"/>
                          </a:solidFill>
                          <a:latin typeface="+mj-lt"/>
                          <a:ea typeface="Meiryo UI"/>
                        </a:rPr>
                        <a:t>DAILY DOCKET</a:t>
                      </a:r>
                    </a:p>
                  </a:txBody>
                  <a:tcPr marL="101995" marR="101995" marT="50997" marB="50997">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i="0" dirty="0">
                          <a:solidFill>
                            <a:srgbClr val="353535"/>
                          </a:solidFill>
                          <a:latin typeface="+mj-lt"/>
                          <a:ea typeface="Meiryo UI"/>
                        </a:rPr>
                        <a:t>~41,000</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dirty="0">
                          <a:solidFill>
                            <a:srgbClr val="353535"/>
                          </a:solidFill>
                          <a:latin typeface="+mj-lt"/>
                        </a:rPr>
                        <a:t>32%</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dirty="0">
                          <a:solidFill>
                            <a:srgbClr val="353535"/>
                          </a:solidFill>
                          <a:latin typeface="+mj-lt"/>
                        </a:rPr>
                        <a:t>1.59%</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292474"/>
                  </a:ext>
                </a:extLst>
              </a:tr>
              <a:tr h="214764">
                <a:tc>
                  <a:txBody>
                    <a:bodyPr/>
                    <a:lstStyle/>
                    <a:p>
                      <a:r>
                        <a:rPr lang="en-US" sz="1000" b="1" i="0" dirty="0">
                          <a:solidFill>
                            <a:srgbClr val="353535"/>
                          </a:solidFill>
                          <a:latin typeface="+mj-lt"/>
                          <a:ea typeface="Meiryo UI"/>
                        </a:rPr>
                        <a:t>BREAKINGVIEWS</a:t>
                      </a:r>
                    </a:p>
                  </a:txBody>
                  <a:tcPr marL="101995" marR="101995" marT="50997" marB="50997">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i="0" dirty="0">
                          <a:solidFill>
                            <a:srgbClr val="353535"/>
                          </a:solidFill>
                          <a:latin typeface="+mj-lt"/>
                          <a:ea typeface="Meiryo UI"/>
                        </a:rPr>
                        <a:t>~61,000</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dirty="0">
                          <a:solidFill>
                            <a:srgbClr val="353535"/>
                          </a:solidFill>
                          <a:latin typeface="+mj-lt"/>
                        </a:rPr>
                        <a:t>18%</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dirty="0">
                          <a:solidFill>
                            <a:srgbClr val="353535"/>
                          </a:solidFill>
                          <a:latin typeface="+mj-lt"/>
                        </a:rPr>
                        <a:t>0.18%</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3862474"/>
                  </a:ext>
                </a:extLst>
              </a:tr>
              <a:tr h="214764">
                <a:tc>
                  <a:txBody>
                    <a:bodyPr/>
                    <a:lstStyle/>
                    <a:p>
                      <a:r>
                        <a:rPr lang="en-US" sz="1000" b="1" i="1">
                          <a:solidFill>
                            <a:srgbClr val="353535"/>
                          </a:solidFill>
                          <a:latin typeface="+mj-lt"/>
                          <a:ea typeface="Meiryo UI"/>
                        </a:rPr>
                        <a:t>ALL-NEW: </a:t>
                      </a:r>
                      <a:r>
                        <a:rPr lang="en-US" sz="1000" b="1" i="0">
                          <a:solidFill>
                            <a:srgbClr val="353535"/>
                          </a:solidFill>
                          <a:latin typeface="+mj-lt"/>
                          <a:ea typeface="Meiryo UI"/>
                        </a:rPr>
                        <a:t>ONE ESSENTIAL READ</a:t>
                      </a:r>
                    </a:p>
                  </a:txBody>
                  <a:tcPr marL="101995" marR="101995" marT="50997" marB="50997">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i="0" dirty="0">
                          <a:solidFill>
                            <a:srgbClr val="353535"/>
                          </a:solidFill>
                          <a:latin typeface="+mj-lt"/>
                          <a:ea typeface="Meiryo UI"/>
                        </a:rPr>
                        <a:t>~28,000</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dirty="0">
                          <a:solidFill>
                            <a:srgbClr val="353535"/>
                          </a:solidFill>
                          <a:latin typeface="+mj-lt"/>
                        </a:rPr>
                        <a:t>39%</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dirty="0">
                          <a:solidFill>
                            <a:srgbClr val="353535"/>
                          </a:solidFill>
                          <a:latin typeface="+mj-lt"/>
                        </a:rPr>
                        <a:t>1.82%</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237369"/>
                  </a:ext>
                </a:extLst>
              </a:tr>
              <a:tr h="214764">
                <a:tc>
                  <a:txBody>
                    <a:bodyPr/>
                    <a:lstStyle/>
                    <a:p>
                      <a:r>
                        <a:rPr lang="en-US" sz="1000" b="1" i="1">
                          <a:solidFill>
                            <a:srgbClr val="353535"/>
                          </a:solidFill>
                          <a:latin typeface="+mj-lt"/>
                          <a:ea typeface="Meiryo UI"/>
                        </a:rPr>
                        <a:t>ALL-NEW: </a:t>
                      </a:r>
                      <a:r>
                        <a:rPr lang="en-US" sz="1000" b="1" i="0">
                          <a:solidFill>
                            <a:srgbClr val="353535"/>
                          </a:solidFill>
                          <a:latin typeface="+mj-lt"/>
                          <a:ea typeface="Meiryo UI"/>
                        </a:rPr>
                        <a:t>ON THE CAMPAIGN TRAIL</a:t>
                      </a:r>
                    </a:p>
                  </a:txBody>
                  <a:tcPr marL="101995" marR="101995" marT="50997" marB="50997">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i="0" kern="1200">
                          <a:solidFill>
                            <a:srgbClr val="353535"/>
                          </a:solidFill>
                          <a:latin typeface="+mj-lt"/>
                          <a:ea typeface="Meiryo UI"/>
                          <a:cs typeface="+mn-cs"/>
                        </a:rPr>
                        <a:t>~13,000</a:t>
                      </a:r>
                      <a:endParaRPr lang="en-US" sz="1000" b="0" i="0">
                        <a:solidFill>
                          <a:srgbClr val="353535"/>
                        </a:solidFill>
                        <a:latin typeface="+mj-lt"/>
                        <a:ea typeface="Meiryo UI"/>
                      </a:endParaRP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a:solidFill>
                            <a:srgbClr val="353535"/>
                          </a:solidFill>
                          <a:latin typeface="+mj-lt"/>
                        </a:rPr>
                        <a:t>46%</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i="0" dirty="0">
                          <a:solidFill>
                            <a:srgbClr val="353535"/>
                          </a:solidFill>
                          <a:latin typeface="+mj-lt"/>
                        </a:rPr>
                        <a:t>4.47%</a:t>
                      </a:r>
                    </a:p>
                  </a:txBody>
                  <a:tcPr marL="101995" marR="101995" marT="50997" marB="509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617527"/>
                  </a:ext>
                </a:extLst>
              </a:tr>
            </a:tbl>
          </a:graphicData>
        </a:graphic>
      </p:graphicFrame>
      <p:grpSp>
        <p:nvGrpSpPr>
          <p:cNvPr id="10" name="Group 9">
            <a:extLst>
              <a:ext uri="{FF2B5EF4-FFF2-40B4-BE49-F238E27FC236}">
                <a16:creationId xmlns:a16="http://schemas.microsoft.com/office/drawing/2014/main" id="{7931EA2B-3F4F-9A90-4393-9DFCDDB041C1}"/>
              </a:ext>
            </a:extLst>
          </p:cNvPr>
          <p:cNvGrpSpPr/>
          <p:nvPr/>
        </p:nvGrpSpPr>
        <p:grpSpPr>
          <a:xfrm>
            <a:off x="9877891" y="1046310"/>
            <a:ext cx="1961289" cy="4408927"/>
            <a:chOff x="9575912" y="1147066"/>
            <a:chExt cx="1961289" cy="4408927"/>
          </a:xfrm>
        </p:grpSpPr>
        <p:pic>
          <p:nvPicPr>
            <p:cNvPr id="11" name="Picture 10">
              <a:extLst>
                <a:ext uri="{FF2B5EF4-FFF2-40B4-BE49-F238E27FC236}">
                  <a16:creationId xmlns:a16="http://schemas.microsoft.com/office/drawing/2014/main" id="{5285226E-5A99-B675-01BF-72C553B230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75912" y="1147066"/>
              <a:ext cx="1957241" cy="4254945"/>
            </a:xfrm>
            <a:prstGeom prst="rect">
              <a:avLst/>
            </a:prstGeom>
            <a:ln>
              <a:noFill/>
            </a:ln>
            <a:effectLst>
              <a:outerShdw blurRad="292100" dist="139700" dir="2700000" algn="tl" rotWithShape="0">
                <a:srgbClr val="333333">
                  <a:alpha val="10000"/>
                </a:srgbClr>
              </a:outerShdw>
            </a:effectLst>
          </p:spPr>
        </p:pic>
        <p:pic>
          <p:nvPicPr>
            <p:cNvPr id="12" name="Picture 11">
              <a:extLst>
                <a:ext uri="{FF2B5EF4-FFF2-40B4-BE49-F238E27FC236}">
                  <a16:creationId xmlns:a16="http://schemas.microsoft.com/office/drawing/2014/main" id="{0961ED15-7C55-7C47-D4E7-7D527C89653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595112" y="1147066"/>
              <a:ext cx="1938041" cy="1326689"/>
            </a:xfrm>
            <a:prstGeom prst="rect">
              <a:avLst/>
            </a:prstGeom>
          </p:spPr>
        </p:pic>
        <p:pic>
          <p:nvPicPr>
            <p:cNvPr id="13" name="Picture 12">
              <a:extLst>
                <a:ext uri="{FF2B5EF4-FFF2-40B4-BE49-F238E27FC236}">
                  <a16:creationId xmlns:a16="http://schemas.microsoft.com/office/drawing/2014/main" id="{7FDD35E4-9AFB-1A3C-01DD-84AF70E3246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575913" y="3774383"/>
              <a:ext cx="1961288" cy="1781610"/>
            </a:xfrm>
            <a:prstGeom prst="rect">
              <a:avLst/>
            </a:prstGeom>
          </p:spPr>
        </p:pic>
      </p:grpSp>
      <p:sp>
        <p:nvSpPr>
          <p:cNvPr id="15" name="TextBox 14">
            <a:extLst>
              <a:ext uri="{FF2B5EF4-FFF2-40B4-BE49-F238E27FC236}">
                <a16:creationId xmlns:a16="http://schemas.microsoft.com/office/drawing/2014/main" id="{453D67FD-F9FB-913D-58BE-0B608AFB70CC}"/>
              </a:ext>
            </a:extLst>
          </p:cNvPr>
          <p:cNvSpPr txBox="1"/>
          <p:nvPr/>
        </p:nvSpPr>
        <p:spPr>
          <a:xfrm>
            <a:off x="9771060" y="493304"/>
            <a:ext cx="1957242" cy="461665"/>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Knowledge2017"/>
                <a:ea typeface="+mn-ea"/>
                <a:cs typeface="+mn-cs"/>
              </a:rPr>
              <a:t>“Sponsored by” </a:t>
            </a:r>
            <a:br>
              <a:rPr kumimoji="0" lang="en-US" sz="1200" b="0" i="0" u="none" strike="noStrike" kern="1200" cap="none" spc="0" normalizeH="0" baseline="0" noProof="0">
                <a:ln>
                  <a:noFill/>
                </a:ln>
                <a:solidFill>
                  <a:schemeClr val="bg1"/>
                </a:solidFill>
                <a:effectLst/>
                <a:uLnTx/>
                <a:uFillTx/>
                <a:latin typeface="Knowledge2017"/>
                <a:ea typeface="+mn-ea"/>
                <a:cs typeface="+mn-cs"/>
              </a:rPr>
            </a:br>
            <a:r>
              <a:rPr kumimoji="0" lang="en-US" sz="1200" b="0" i="0" u="none" strike="noStrike" kern="1200" cap="none" spc="0" normalizeH="0" baseline="0" noProof="0">
                <a:ln>
                  <a:noFill/>
                </a:ln>
                <a:solidFill>
                  <a:schemeClr val="bg1"/>
                </a:solidFill>
                <a:effectLst/>
                <a:uLnTx/>
                <a:uFillTx/>
                <a:latin typeface="Knowledge2017"/>
                <a:ea typeface="+mn-ea"/>
                <a:cs typeface="+mn-cs"/>
              </a:rPr>
              <a:t>logo placement</a:t>
            </a:r>
          </a:p>
        </p:txBody>
      </p:sp>
      <p:cxnSp>
        <p:nvCxnSpPr>
          <p:cNvPr id="18" name="Straight Connector 17">
            <a:extLst>
              <a:ext uri="{FF2B5EF4-FFF2-40B4-BE49-F238E27FC236}">
                <a16:creationId xmlns:a16="http://schemas.microsoft.com/office/drawing/2014/main" id="{02979310-F971-B588-AD95-746BF3DBEFDB}"/>
              </a:ext>
            </a:extLst>
          </p:cNvPr>
          <p:cNvCxnSpPr>
            <a:cxnSpLocks/>
          </p:cNvCxnSpPr>
          <p:nvPr/>
        </p:nvCxnSpPr>
        <p:spPr>
          <a:xfrm>
            <a:off x="11262728" y="3273078"/>
            <a:ext cx="0" cy="2497437"/>
          </a:xfrm>
          <a:prstGeom prst="line">
            <a:avLst/>
          </a:prstGeom>
          <a:noFill/>
          <a:ln w="19050" cap="flat" cmpd="sng" algn="ctr">
            <a:solidFill>
              <a:srgbClr val="FA6400"/>
            </a:solidFill>
            <a:prstDash val="solid"/>
            <a:miter lim="800000"/>
          </a:ln>
          <a:effectLst/>
        </p:spPr>
      </p:cxnSp>
      <p:sp>
        <p:nvSpPr>
          <p:cNvPr id="19" name="Oval 18">
            <a:extLst>
              <a:ext uri="{FF2B5EF4-FFF2-40B4-BE49-F238E27FC236}">
                <a16:creationId xmlns:a16="http://schemas.microsoft.com/office/drawing/2014/main" id="{4DFC6EEA-18B3-076A-ADEC-EC374281FBA4}"/>
              </a:ext>
            </a:extLst>
          </p:cNvPr>
          <p:cNvSpPr/>
          <p:nvPr/>
        </p:nvSpPr>
        <p:spPr>
          <a:xfrm>
            <a:off x="11230828" y="5734515"/>
            <a:ext cx="72000" cy="7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nowledge2017 UltraLight"/>
              <a:ea typeface="+mn-ea"/>
              <a:cs typeface="+mn-cs"/>
            </a:endParaRPr>
          </a:p>
        </p:txBody>
      </p:sp>
      <p:grpSp>
        <p:nvGrpSpPr>
          <p:cNvPr id="7" name="Group 6">
            <a:extLst>
              <a:ext uri="{FF2B5EF4-FFF2-40B4-BE49-F238E27FC236}">
                <a16:creationId xmlns:a16="http://schemas.microsoft.com/office/drawing/2014/main" id="{FB1528C7-00F2-0C8C-8412-EC62839C7C9D}"/>
              </a:ext>
            </a:extLst>
          </p:cNvPr>
          <p:cNvGrpSpPr/>
          <p:nvPr/>
        </p:nvGrpSpPr>
        <p:grpSpPr>
          <a:xfrm>
            <a:off x="7599188" y="679884"/>
            <a:ext cx="2065444" cy="5215856"/>
            <a:chOff x="7446716" y="595834"/>
            <a:chExt cx="2065444" cy="5215856"/>
          </a:xfrm>
        </p:grpSpPr>
        <p:pic>
          <p:nvPicPr>
            <p:cNvPr id="14" name="Picture 13">
              <a:extLst>
                <a:ext uri="{FF2B5EF4-FFF2-40B4-BE49-F238E27FC236}">
                  <a16:creationId xmlns:a16="http://schemas.microsoft.com/office/drawing/2014/main" id="{E4077445-3C15-2128-29BF-CE4E6F4CBFE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446716" y="595834"/>
              <a:ext cx="2065444" cy="5215856"/>
            </a:xfrm>
            <a:prstGeom prst="rect">
              <a:avLst/>
            </a:prstGeom>
            <a:ln>
              <a:noFill/>
            </a:ln>
            <a:effectLst>
              <a:outerShdw blurRad="292100" dist="139700" dir="2700000" algn="tl" rotWithShape="0">
                <a:srgbClr val="333333">
                  <a:alpha val="10000"/>
                </a:srgbClr>
              </a:outerShdw>
            </a:effectLst>
          </p:spPr>
        </p:pic>
        <p:pic>
          <p:nvPicPr>
            <p:cNvPr id="21" name="Picture 20">
              <a:extLst>
                <a:ext uri="{FF2B5EF4-FFF2-40B4-BE49-F238E27FC236}">
                  <a16:creationId xmlns:a16="http://schemas.microsoft.com/office/drawing/2014/main" id="{3F86720D-6C7F-4774-03CF-067F6EB12E7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 b="26401"/>
            <a:stretch/>
          </p:blipFill>
          <p:spPr>
            <a:xfrm>
              <a:off x="7702471" y="919768"/>
              <a:ext cx="500964" cy="113445"/>
            </a:xfrm>
            <a:prstGeom prst="rect">
              <a:avLst/>
            </a:prstGeom>
          </p:spPr>
        </p:pic>
      </p:grpSp>
      <p:sp>
        <p:nvSpPr>
          <p:cNvPr id="2" name="TextBox 1">
            <a:extLst>
              <a:ext uri="{FF2B5EF4-FFF2-40B4-BE49-F238E27FC236}">
                <a16:creationId xmlns:a16="http://schemas.microsoft.com/office/drawing/2014/main" id="{4D8B3BD2-9C8F-BC03-BBAB-4E6579B29A40}"/>
              </a:ext>
            </a:extLst>
          </p:cNvPr>
          <p:cNvSpPr txBox="1"/>
          <p:nvPr/>
        </p:nvSpPr>
        <p:spPr>
          <a:xfrm>
            <a:off x="352820" y="-481"/>
            <a:ext cx="1429622" cy="253916"/>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Knowledge2017"/>
                <a:ea typeface="+mn-ea"/>
                <a:cs typeface="+mn-cs"/>
              </a:rPr>
              <a:t>NEWSLETTERS</a:t>
            </a:r>
            <a:endParaRPr kumimoji="0" lang="en-US" sz="1050" b="1" i="0" u="none" strike="noStrike" kern="1200" cap="none" spc="0" normalizeH="0" baseline="0" noProof="0">
              <a:ln>
                <a:noFill/>
              </a:ln>
              <a:solidFill>
                <a:srgbClr val="FFFFFF"/>
              </a:solidFill>
              <a:effectLst/>
              <a:uLnTx/>
              <a:uFillTx/>
              <a:latin typeface="Knowledge2017"/>
              <a:ea typeface="+mn-ea"/>
              <a:cs typeface="+mn-cs"/>
            </a:endParaRPr>
          </a:p>
        </p:txBody>
      </p:sp>
      <p:sp>
        <p:nvSpPr>
          <p:cNvPr id="17" name="Oval 16">
            <a:extLst>
              <a:ext uri="{FF2B5EF4-FFF2-40B4-BE49-F238E27FC236}">
                <a16:creationId xmlns:a16="http://schemas.microsoft.com/office/drawing/2014/main" id="{27E86F4C-0E48-D3C0-CC79-B9C7F4F4D9DC}"/>
              </a:ext>
            </a:extLst>
          </p:cNvPr>
          <p:cNvSpPr>
            <a:spLocks noChangeAspect="1"/>
          </p:cNvSpPr>
          <p:nvPr/>
        </p:nvSpPr>
        <p:spPr>
          <a:xfrm>
            <a:off x="8368899" y="1040303"/>
            <a:ext cx="72000" cy="72000"/>
          </a:xfrm>
          <a:prstGeom prst="ellipse">
            <a:avLst/>
          </a:prstGeom>
          <a:solidFill>
            <a:srgbClr val="FA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Knowledge2017 UltraLight"/>
              <a:ea typeface="+mn-ea"/>
              <a:cs typeface="+mn-cs"/>
            </a:endParaRPr>
          </a:p>
        </p:txBody>
      </p:sp>
      <p:cxnSp>
        <p:nvCxnSpPr>
          <p:cNvPr id="24" name="Connector: Elbow 23">
            <a:extLst>
              <a:ext uri="{FF2B5EF4-FFF2-40B4-BE49-F238E27FC236}">
                <a16:creationId xmlns:a16="http://schemas.microsoft.com/office/drawing/2014/main" id="{CD909CA1-7D75-EC00-110B-9AE87C56EDEB}"/>
              </a:ext>
            </a:extLst>
          </p:cNvPr>
          <p:cNvCxnSpPr>
            <a:cxnSpLocks/>
          </p:cNvCxnSpPr>
          <p:nvPr/>
        </p:nvCxnSpPr>
        <p:spPr>
          <a:xfrm flipV="1">
            <a:off x="8430267" y="724136"/>
            <a:ext cx="1347065" cy="352167"/>
          </a:xfrm>
          <a:prstGeom prst="bentConnector3">
            <a:avLst>
              <a:gd name="adj1" fmla="val 50000"/>
            </a:avLst>
          </a:prstGeom>
          <a:ln w="19050">
            <a:solidFill>
              <a:srgbClr val="FA64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009CAD3-9B2A-ED51-3F5D-85F45018231F}"/>
              </a:ext>
            </a:extLst>
          </p:cNvPr>
          <p:cNvSpPr/>
          <p:nvPr/>
        </p:nvSpPr>
        <p:spPr>
          <a:xfrm>
            <a:off x="6977854" y="3480534"/>
            <a:ext cx="1560156" cy="1559732"/>
          </a:xfrm>
          <a:prstGeom prst="ellipse">
            <a:avLst/>
          </a:prstGeom>
          <a:solidFill>
            <a:srgbClr val="FA64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Knowledge2017" panose="020B0506000000020004" pitchFamily="34" charset="0"/>
              <a:ea typeface="+mn-ea"/>
              <a:cs typeface="+mn-cs"/>
            </a:endParaRPr>
          </a:p>
        </p:txBody>
      </p:sp>
      <p:sp>
        <p:nvSpPr>
          <p:cNvPr id="27" name="TextBox 26">
            <a:extLst>
              <a:ext uri="{FF2B5EF4-FFF2-40B4-BE49-F238E27FC236}">
                <a16:creationId xmlns:a16="http://schemas.microsoft.com/office/drawing/2014/main" id="{28438364-E81A-B703-CD5D-04D7B43942ED}"/>
              </a:ext>
            </a:extLst>
          </p:cNvPr>
          <p:cNvSpPr txBox="1"/>
          <p:nvPr/>
        </p:nvSpPr>
        <p:spPr>
          <a:xfrm>
            <a:off x="6977855" y="3781935"/>
            <a:ext cx="1560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Knowledge2017"/>
                <a:ea typeface="+mn-ea"/>
                <a:cs typeface="+mn-cs"/>
              </a:rPr>
              <a:t>22M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Knowledge2017"/>
                <a:ea typeface="+mn-ea"/>
                <a:cs typeface="+mn-cs"/>
              </a:rPr>
              <a:t>Reuters readers use email</a:t>
            </a:r>
          </a:p>
        </p:txBody>
      </p:sp>
      <p:sp>
        <p:nvSpPr>
          <p:cNvPr id="8" name="Footer Placeholder 2">
            <a:extLst>
              <a:ext uri="{FF2B5EF4-FFF2-40B4-BE49-F238E27FC236}">
                <a16:creationId xmlns:a16="http://schemas.microsoft.com/office/drawing/2014/main" id="{C4E55B78-0918-5B26-84AD-A67995F1DD09}"/>
              </a:ext>
            </a:extLst>
          </p:cNvPr>
          <p:cNvSpPr txBox="1">
            <a:spLocks/>
          </p:cNvSpPr>
          <p:nvPr/>
        </p:nvSpPr>
        <p:spPr>
          <a:xfrm>
            <a:off x="9600677" y="6364696"/>
            <a:ext cx="2127625" cy="2043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20000"/>
              </a:lnSpc>
              <a:spcBef>
                <a:spcPts val="0"/>
              </a:spcBef>
              <a:spcAft>
                <a:spcPts val="0"/>
              </a:spcAft>
              <a:buClr>
                <a:srgbClr val="FF8000"/>
              </a:buClr>
              <a:buSzTx/>
              <a:buFontTx/>
              <a:buNone/>
              <a:tabLst/>
              <a:defRPr/>
            </a:pPr>
            <a:r>
              <a:rPr kumimoji="0" lang="en-US" sz="800" u="none" strike="noStrike" kern="1200" cap="none" spc="0" normalizeH="0" baseline="0" noProof="0" dirty="0">
                <a:ln>
                  <a:noFill/>
                </a:ln>
                <a:solidFill>
                  <a:schemeClr val="accent1">
                    <a:lumMod val="75000"/>
                  </a:schemeClr>
                </a:solidFill>
                <a:effectLst/>
                <a:uLnTx/>
                <a:uFillTx/>
                <a:latin typeface="Knowledge2017" panose="020B0506000000020004" pitchFamily="34" charset="0"/>
              </a:rPr>
              <a:t>Source</a:t>
            </a:r>
            <a:r>
              <a:rPr lang="en-US" sz="800" dirty="0">
                <a:solidFill>
                  <a:schemeClr val="accent1">
                    <a:lumMod val="75000"/>
                  </a:schemeClr>
                </a:solidFill>
                <a:latin typeface="Knowledge2017" panose="020B0506000000020004" pitchFamily="34" charset="0"/>
              </a:rPr>
              <a:t>: </a:t>
            </a:r>
            <a:r>
              <a:rPr kumimoji="0" lang="en-US" sz="800" u="none" strike="noStrike" kern="1200" cap="none" spc="0" normalizeH="0" baseline="0" noProof="0" dirty="0">
                <a:ln>
                  <a:noFill/>
                </a:ln>
                <a:solidFill>
                  <a:schemeClr val="accent1">
                    <a:lumMod val="75000"/>
                  </a:schemeClr>
                </a:solidFill>
                <a:effectLst/>
                <a:uLnTx/>
                <a:uFillTx/>
                <a:latin typeface="Knowledge2017" panose="020B0506000000020004" pitchFamily="34" charset="0"/>
              </a:rPr>
              <a:t>GWI Q4 2022- Q3 2023</a:t>
            </a:r>
          </a:p>
        </p:txBody>
      </p:sp>
    </p:spTree>
    <p:extLst>
      <p:ext uri="{BB962C8B-B14F-4D97-AF65-F5344CB8AC3E}">
        <p14:creationId xmlns:p14="http://schemas.microsoft.com/office/powerpoint/2010/main" val="338242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1B53A-797F-3B42-B862-146877CA6AE2}"/>
              </a:ext>
            </a:extLst>
          </p:cNvPr>
          <p:cNvSpPr>
            <a:spLocks noGrp="1"/>
          </p:cNvSpPr>
          <p:nvPr>
            <p:ph type="title"/>
          </p:nvPr>
        </p:nvSpPr>
        <p:spPr>
          <a:xfrm>
            <a:off x="4798" y="391644"/>
            <a:ext cx="9622083" cy="449432"/>
          </a:xfrm>
        </p:spPr>
        <p:txBody>
          <a:bodyPr lIns="540000"/>
          <a:lstStyle/>
          <a:p>
            <a:r>
              <a:rPr kumimoji="0" lang="en-US" sz="2400" i="0" u="none" strike="noStrike" kern="1200" cap="none" spc="0" normalizeH="0" baseline="0" noProof="0">
                <a:ln>
                  <a:noFill/>
                </a:ln>
                <a:effectLst/>
                <a:uLnTx/>
                <a:uFillTx/>
              </a:rPr>
              <a:t>Reuters suite of audio products</a:t>
            </a:r>
            <a:endParaRPr lang="en-CA"/>
          </a:p>
        </p:txBody>
      </p:sp>
      <p:sp>
        <p:nvSpPr>
          <p:cNvPr id="14" name="TextBox 13">
            <a:extLst>
              <a:ext uri="{FF2B5EF4-FFF2-40B4-BE49-F238E27FC236}">
                <a16:creationId xmlns:a16="http://schemas.microsoft.com/office/drawing/2014/main" id="{98F41B20-48FC-AEBF-A868-D8D14B419FBE}"/>
              </a:ext>
            </a:extLst>
          </p:cNvPr>
          <p:cNvSpPr txBox="1"/>
          <p:nvPr/>
        </p:nvSpPr>
        <p:spPr>
          <a:xfrm>
            <a:off x="2707829" y="2405744"/>
            <a:ext cx="1902566" cy="67309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2"/>
                </a:solidFill>
                <a:latin typeface="Knowledge2017"/>
              </a:rPr>
              <a:t>U</a:t>
            </a:r>
            <a:r>
              <a:rPr kumimoji="0" lang="en-GB" sz="1400" b="0" i="0" u="none" strike="noStrike" kern="1200" cap="none" spc="0" normalizeH="0" baseline="0" noProof="0" err="1">
                <a:ln>
                  <a:noFill/>
                </a:ln>
                <a:solidFill>
                  <a:schemeClr val="tx2"/>
                </a:solidFill>
                <a:effectLst/>
                <a:uLnTx/>
                <a:uFillTx/>
                <a:latin typeface="Knowledge2017"/>
                <a:ea typeface="+mn-ea"/>
                <a:cs typeface="+mn-cs"/>
              </a:rPr>
              <a:t>nbiased</a:t>
            </a:r>
            <a:r>
              <a:rPr kumimoji="0" lang="en-GB" sz="1400" b="0" i="0" u="none" strike="noStrike" kern="1200" cap="none" spc="0" normalizeH="0" baseline="0" noProof="0">
                <a:ln>
                  <a:noFill/>
                </a:ln>
                <a:solidFill>
                  <a:schemeClr val="tx2"/>
                </a:solidFill>
                <a:effectLst/>
                <a:uLnTx/>
                <a:uFillTx/>
                <a:latin typeface="Knowledge2017"/>
                <a:ea typeface="+mn-ea"/>
                <a:cs typeface="+mn-cs"/>
              </a:rPr>
              <a:t> and impartial on-the-ground reporting, straight from the source.</a:t>
            </a:r>
          </a:p>
        </p:txBody>
      </p:sp>
      <p:pic>
        <p:nvPicPr>
          <p:cNvPr id="7" name="Picture 6" descr="A picture containing sitting, seat, indoor, table&#10;&#10;Description automatically generated">
            <a:extLst>
              <a:ext uri="{FF2B5EF4-FFF2-40B4-BE49-F238E27FC236}">
                <a16:creationId xmlns:a16="http://schemas.microsoft.com/office/drawing/2014/main" id="{07B2273E-EB79-5CAB-8F7F-441BC7C7B1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990" b="24325"/>
          <a:stretch/>
        </p:blipFill>
        <p:spPr>
          <a:xfrm>
            <a:off x="4970271" y="3732553"/>
            <a:ext cx="2466139" cy="2118162"/>
          </a:xfrm>
          <a:prstGeom prst="rect">
            <a:avLst/>
          </a:prstGeom>
        </p:spPr>
      </p:pic>
      <p:sp>
        <p:nvSpPr>
          <p:cNvPr id="13" name="TextBox 12">
            <a:extLst>
              <a:ext uri="{FF2B5EF4-FFF2-40B4-BE49-F238E27FC236}">
                <a16:creationId xmlns:a16="http://schemas.microsoft.com/office/drawing/2014/main" id="{DB2CED2F-2973-AAF0-19F3-BF3E046034B7}"/>
              </a:ext>
            </a:extLst>
          </p:cNvPr>
          <p:cNvSpPr txBox="1"/>
          <p:nvPr/>
        </p:nvSpPr>
        <p:spPr>
          <a:xfrm>
            <a:off x="7319428" y="3857254"/>
            <a:ext cx="2232781" cy="1169551"/>
          </a:xfrm>
          <a:prstGeom prst="rect">
            <a:avLst/>
          </a:prstGeom>
          <a:noFill/>
        </p:spPr>
        <p:txBody>
          <a:bodyPr wrap="square" rtlCol="0">
            <a:spAutoFit/>
          </a:bodyPr>
          <a:lstStyle/>
          <a:p>
            <a:r>
              <a:rPr lang="en-US" sz="1400">
                <a:solidFill>
                  <a:srgbClr val="404040"/>
                </a:solidFill>
                <a:latin typeface="Knowledge2017"/>
              </a:rPr>
              <a:t>Reuters News Brief delivers </a:t>
            </a:r>
            <a:br>
              <a:rPr lang="en-US" sz="1400">
                <a:solidFill>
                  <a:srgbClr val="404040"/>
                </a:solidFill>
                <a:latin typeface="Knowledge2017"/>
              </a:rPr>
            </a:br>
            <a:r>
              <a:rPr lang="en-US" sz="1400">
                <a:solidFill>
                  <a:srgbClr val="404040"/>
                </a:solidFill>
                <a:latin typeface="Knowledge2017"/>
              </a:rPr>
              <a:t>5-minute bulletins updated throughout the day on Amazon Alexa and Google Home. </a:t>
            </a:r>
          </a:p>
        </p:txBody>
      </p:sp>
      <p:grpSp>
        <p:nvGrpSpPr>
          <p:cNvPr id="51" name="Group 50">
            <a:extLst>
              <a:ext uri="{FF2B5EF4-FFF2-40B4-BE49-F238E27FC236}">
                <a16:creationId xmlns:a16="http://schemas.microsoft.com/office/drawing/2014/main" id="{483579C1-4CCE-7E68-2FE7-9AA02927492A}"/>
              </a:ext>
            </a:extLst>
          </p:cNvPr>
          <p:cNvGrpSpPr/>
          <p:nvPr/>
        </p:nvGrpSpPr>
        <p:grpSpPr>
          <a:xfrm>
            <a:off x="9998784" y="1478717"/>
            <a:ext cx="1642758" cy="3498041"/>
            <a:chOff x="9998784" y="1507892"/>
            <a:chExt cx="1642758" cy="3498041"/>
          </a:xfrm>
        </p:grpSpPr>
        <p:sp>
          <p:nvSpPr>
            <p:cNvPr id="46" name="Oval 45">
              <a:extLst>
                <a:ext uri="{FF2B5EF4-FFF2-40B4-BE49-F238E27FC236}">
                  <a16:creationId xmlns:a16="http://schemas.microsoft.com/office/drawing/2014/main" id="{07AF6BA5-B587-CFC9-76EB-9A22D8DCA43C}"/>
                </a:ext>
              </a:extLst>
            </p:cNvPr>
            <p:cNvSpPr/>
            <p:nvPr/>
          </p:nvSpPr>
          <p:spPr>
            <a:xfrm>
              <a:off x="9998785" y="1507892"/>
              <a:ext cx="1642757" cy="16427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94AAFA-B8B3-16D0-70DA-FCD27153C27C}"/>
                </a:ext>
              </a:extLst>
            </p:cNvPr>
            <p:cNvSpPr/>
            <p:nvPr/>
          </p:nvSpPr>
          <p:spPr>
            <a:xfrm>
              <a:off x="9998784" y="3358879"/>
              <a:ext cx="1642757" cy="1647054"/>
            </a:xfrm>
            <a:prstGeom prst="rect">
              <a:avLst/>
            </a:prstGeom>
          </p:spPr>
          <p:txBody>
            <a:bodyPr wrap="square" lIns="0" tIns="0" rIns="0" bIns="0" anchor="ctr" anchorCtr="0">
              <a:spAutoFit/>
            </a:bodyPr>
            <a:lstStyle/>
            <a:p>
              <a:pPr algn="ctr">
                <a:lnSpc>
                  <a:spcPct val="110000"/>
                </a:lnSpc>
              </a:pPr>
              <a:r>
                <a:rPr lang="en-GB" sz="1400">
                  <a:solidFill>
                    <a:srgbClr val="404040"/>
                  </a:solidFill>
                  <a:latin typeface="+mj-lt"/>
                </a:rPr>
                <a:t>Reuters readers are avid listeners. 3.1M have listened to Reuters Audio in the past 30 days. They spend </a:t>
              </a:r>
              <a:r>
                <a:rPr lang="en-GB" sz="1400">
                  <a:solidFill>
                    <a:schemeClr val="accent3"/>
                  </a:solidFill>
                  <a:latin typeface="+mj-lt"/>
                </a:rPr>
                <a:t>over an hour </a:t>
              </a:r>
              <a:r>
                <a:rPr lang="en-GB" sz="1400">
                  <a:solidFill>
                    <a:srgbClr val="404040"/>
                  </a:solidFill>
                  <a:latin typeface="+mj-lt"/>
                </a:rPr>
                <a:t>a day listening. </a:t>
              </a:r>
              <a:endParaRPr lang="en-US" sz="1400">
                <a:solidFill>
                  <a:srgbClr val="404040"/>
                </a:solidFill>
                <a:latin typeface="+mj-lt"/>
              </a:endParaRPr>
            </a:p>
          </p:txBody>
        </p:sp>
        <p:sp>
          <p:nvSpPr>
            <p:cNvPr id="17" name="TextBox 16">
              <a:extLst>
                <a:ext uri="{FF2B5EF4-FFF2-40B4-BE49-F238E27FC236}">
                  <a16:creationId xmlns:a16="http://schemas.microsoft.com/office/drawing/2014/main" id="{BB25A4AD-A9E3-DB90-FA45-71B5FC5AC3FF}"/>
                </a:ext>
              </a:extLst>
            </p:cNvPr>
            <p:cNvSpPr txBox="1"/>
            <p:nvPr/>
          </p:nvSpPr>
          <p:spPr>
            <a:xfrm>
              <a:off x="9998784" y="1944550"/>
              <a:ext cx="1642757" cy="769441"/>
            </a:xfrm>
            <a:prstGeom prst="rect">
              <a:avLst/>
            </a:prstGeom>
            <a:noFill/>
          </p:spPr>
          <p:txBody>
            <a:bodyPr wrap="square" rtlCol="0">
              <a:spAutoFit/>
            </a:bodyPr>
            <a:lstStyle/>
            <a:p>
              <a:pPr algn="ctr"/>
              <a:r>
                <a:rPr lang="en-US" sz="4400" b="1">
                  <a:solidFill>
                    <a:schemeClr val="bg1"/>
                  </a:solidFill>
                  <a:latin typeface="+mj-lt"/>
                </a:rPr>
                <a:t>3.1M</a:t>
              </a:r>
            </a:p>
          </p:txBody>
        </p:sp>
      </p:grpSp>
      <p:grpSp>
        <p:nvGrpSpPr>
          <p:cNvPr id="26" name="Group 25">
            <a:extLst>
              <a:ext uri="{FF2B5EF4-FFF2-40B4-BE49-F238E27FC236}">
                <a16:creationId xmlns:a16="http://schemas.microsoft.com/office/drawing/2014/main" id="{7A589879-0BD1-37B6-ADBB-E078BB5BAB52}"/>
              </a:ext>
            </a:extLst>
          </p:cNvPr>
          <p:cNvGrpSpPr/>
          <p:nvPr/>
        </p:nvGrpSpPr>
        <p:grpSpPr>
          <a:xfrm>
            <a:off x="6503341" y="4132223"/>
            <a:ext cx="486494" cy="660241"/>
            <a:chOff x="8020477" y="3372294"/>
            <a:chExt cx="486494" cy="660241"/>
          </a:xfrm>
        </p:grpSpPr>
        <p:pic>
          <p:nvPicPr>
            <p:cNvPr id="20" name="Picture 19">
              <a:extLst>
                <a:ext uri="{FF2B5EF4-FFF2-40B4-BE49-F238E27FC236}">
                  <a16:creationId xmlns:a16="http://schemas.microsoft.com/office/drawing/2014/main" id="{1A5D3CE0-BEA1-DECF-AB7A-74EC97B8F3EC}"/>
                </a:ext>
              </a:extLst>
            </p:cNvPr>
            <p:cNvPicPr>
              <a:picLocks noChangeAspect="1"/>
            </p:cNvPicPr>
            <p:nvPr/>
          </p:nvPicPr>
          <p:blipFill>
            <a:blip r:embed="rId4"/>
            <a:stretch>
              <a:fillRect/>
            </a:stretch>
          </p:blipFill>
          <p:spPr>
            <a:xfrm>
              <a:off x="8051545" y="3372294"/>
              <a:ext cx="415295" cy="379494"/>
            </a:xfrm>
            <a:prstGeom prst="rect">
              <a:avLst/>
            </a:prstGeom>
          </p:spPr>
        </p:pic>
        <p:cxnSp>
          <p:nvCxnSpPr>
            <p:cNvPr id="22" name="Straight Connector 21">
              <a:extLst>
                <a:ext uri="{FF2B5EF4-FFF2-40B4-BE49-F238E27FC236}">
                  <a16:creationId xmlns:a16="http://schemas.microsoft.com/office/drawing/2014/main" id="{EBDFF938-332D-ECFC-7857-621DD465BD30}"/>
                </a:ext>
              </a:extLst>
            </p:cNvPr>
            <p:cNvCxnSpPr>
              <a:cxnSpLocks/>
            </p:cNvCxnSpPr>
            <p:nvPr/>
          </p:nvCxnSpPr>
          <p:spPr>
            <a:xfrm>
              <a:off x="8020477" y="3989736"/>
              <a:ext cx="205023" cy="0"/>
            </a:xfrm>
            <a:prstGeom prst="line">
              <a:avLst/>
            </a:prstGeom>
            <a:ln w="19050" cap="rnd">
              <a:solidFill>
                <a:srgbClr val="FE8F0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E61AD04-DE42-16F8-D1B0-B597CA7788EB}"/>
                </a:ext>
              </a:extLst>
            </p:cNvPr>
            <p:cNvCxnSpPr>
              <a:cxnSpLocks/>
            </p:cNvCxnSpPr>
            <p:nvPr/>
          </p:nvCxnSpPr>
          <p:spPr>
            <a:xfrm>
              <a:off x="8301948" y="3989736"/>
              <a:ext cx="205023" cy="0"/>
            </a:xfrm>
            <a:prstGeom prst="line">
              <a:avLst/>
            </a:prstGeom>
            <a:ln w="19050" cap="rnd">
              <a:solidFill>
                <a:srgbClr val="E8E8E8"/>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C14CC5E-5A5B-F43D-3D33-A773B0057F10}"/>
                </a:ext>
              </a:extLst>
            </p:cNvPr>
            <p:cNvSpPr/>
            <p:nvPr/>
          </p:nvSpPr>
          <p:spPr>
            <a:xfrm>
              <a:off x="8225500" y="3952416"/>
              <a:ext cx="80119" cy="80119"/>
            </a:xfrm>
            <a:prstGeom prst="ellipse">
              <a:avLst/>
            </a:prstGeom>
            <a:solidFill>
              <a:schemeClr val="bg1"/>
            </a:solidFill>
            <a:ln>
              <a:noFill/>
            </a:ln>
            <a:effectLst>
              <a:outerShdw blurRad="50800" dir="5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descr="A picture containing background pattern&#10;&#10;Description automatically generated">
            <a:extLst>
              <a:ext uri="{FF2B5EF4-FFF2-40B4-BE49-F238E27FC236}">
                <a16:creationId xmlns:a16="http://schemas.microsoft.com/office/drawing/2014/main" id="{238EB1C7-6C99-6074-89A8-34F4B436D878}"/>
              </a:ext>
            </a:extLst>
          </p:cNvPr>
          <p:cNvPicPr>
            <a:picLocks noChangeAspect="1"/>
          </p:cNvPicPr>
          <p:nvPr/>
        </p:nvPicPr>
        <p:blipFill>
          <a:blip r:embed="rId5"/>
          <a:stretch>
            <a:fillRect/>
          </a:stretch>
        </p:blipFill>
        <p:spPr>
          <a:xfrm>
            <a:off x="536712" y="1481658"/>
            <a:ext cx="1990188" cy="1990188"/>
          </a:xfrm>
          <a:prstGeom prst="rect">
            <a:avLst/>
          </a:prstGeom>
        </p:spPr>
      </p:pic>
      <p:pic>
        <p:nvPicPr>
          <p:cNvPr id="36" name="Picture 35" descr="Graphical user interface, website&#10;&#10;Description automatically generated with medium confidence">
            <a:extLst>
              <a:ext uri="{FF2B5EF4-FFF2-40B4-BE49-F238E27FC236}">
                <a16:creationId xmlns:a16="http://schemas.microsoft.com/office/drawing/2014/main" id="{2BC1ADEF-8E00-8AC4-5A68-2E86E4EB9E09}"/>
              </a:ext>
            </a:extLst>
          </p:cNvPr>
          <p:cNvPicPr>
            <a:picLocks noChangeAspect="1"/>
          </p:cNvPicPr>
          <p:nvPr/>
        </p:nvPicPr>
        <p:blipFill>
          <a:blip r:embed="rId6"/>
          <a:stretch>
            <a:fillRect/>
          </a:stretch>
        </p:blipFill>
        <p:spPr>
          <a:xfrm>
            <a:off x="536712" y="3732553"/>
            <a:ext cx="1999201" cy="1993827"/>
          </a:xfrm>
          <a:prstGeom prst="rect">
            <a:avLst/>
          </a:prstGeom>
        </p:spPr>
      </p:pic>
      <p:sp>
        <p:nvSpPr>
          <p:cNvPr id="37" name="TextBox 36">
            <a:extLst>
              <a:ext uri="{FF2B5EF4-FFF2-40B4-BE49-F238E27FC236}">
                <a16:creationId xmlns:a16="http://schemas.microsoft.com/office/drawing/2014/main" id="{97BEB45A-F7D7-B495-DCC3-CCCC8D36B7B1}"/>
              </a:ext>
            </a:extLst>
          </p:cNvPr>
          <p:cNvSpPr txBox="1"/>
          <p:nvPr/>
        </p:nvSpPr>
        <p:spPr>
          <a:xfrm>
            <a:off x="2707829" y="2000463"/>
            <a:ext cx="1769904" cy="267766"/>
          </a:xfrm>
          <a:prstGeom prst="rect">
            <a:avLst/>
          </a:prstGeom>
          <a:solidFill>
            <a:schemeClr val="accent3"/>
          </a:solidFill>
        </p:spPr>
        <p:txBody>
          <a:bodyPr wrap="square" lIns="64008" tIns="54864" rIns="0" bIns="4572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Knowledge2017 Medium" panose="020B0506000000020004" pitchFamily="34" charset="0"/>
                <a:ea typeface="+mn-ea"/>
                <a:cs typeface="+mn-cs"/>
              </a:rPr>
              <a:t>385,000 monthly listens</a:t>
            </a:r>
            <a:endParaRPr kumimoji="0" lang="en-US" sz="1200" b="0" i="0" u="none" strike="noStrike" kern="1200" cap="none" spc="0" normalizeH="0" baseline="0" noProof="0">
              <a:ln>
                <a:noFill/>
              </a:ln>
              <a:solidFill>
                <a:srgbClr val="FFFFFF"/>
              </a:solidFill>
              <a:effectLst/>
              <a:uLnTx/>
              <a:uFillTx/>
              <a:latin typeface="Knowledge2017 Medium" panose="020B0506000000020004" pitchFamily="34" charset="0"/>
              <a:ea typeface="+mn-ea"/>
              <a:cs typeface="+mn-cs"/>
            </a:endParaRPr>
          </a:p>
        </p:txBody>
      </p:sp>
      <p:sp>
        <p:nvSpPr>
          <p:cNvPr id="38" name="TextBox 37">
            <a:extLst>
              <a:ext uri="{FF2B5EF4-FFF2-40B4-BE49-F238E27FC236}">
                <a16:creationId xmlns:a16="http://schemas.microsoft.com/office/drawing/2014/main" id="{1DC034AD-3505-426F-D93D-0F78254A7BE2}"/>
              </a:ext>
            </a:extLst>
          </p:cNvPr>
          <p:cNvSpPr txBox="1"/>
          <p:nvPr/>
        </p:nvSpPr>
        <p:spPr>
          <a:xfrm>
            <a:off x="2707828" y="4660278"/>
            <a:ext cx="2194383" cy="67309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4040"/>
                </a:solidFill>
                <a:effectLst/>
                <a:uLnTx/>
                <a:uFillTx/>
                <a:latin typeface="Knowledge2017"/>
                <a:ea typeface="+mn-ea"/>
                <a:cs typeface="+mn-cs"/>
              </a:rPr>
              <a:t>Breakingviews columnists talk about the big numbers and crunchy deals in global business and economics.</a:t>
            </a:r>
          </a:p>
        </p:txBody>
      </p:sp>
      <p:sp>
        <p:nvSpPr>
          <p:cNvPr id="41" name="TextBox 40">
            <a:extLst>
              <a:ext uri="{FF2B5EF4-FFF2-40B4-BE49-F238E27FC236}">
                <a16:creationId xmlns:a16="http://schemas.microsoft.com/office/drawing/2014/main" id="{48D285E4-1A41-7BC1-15D6-49A2F2F1DFA5}"/>
              </a:ext>
            </a:extLst>
          </p:cNvPr>
          <p:cNvSpPr txBox="1"/>
          <p:nvPr/>
        </p:nvSpPr>
        <p:spPr>
          <a:xfrm>
            <a:off x="2707828" y="4247736"/>
            <a:ext cx="1769905" cy="267766"/>
          </a:xfrm>
          <a:prstGeom prst="rect">
            <a:avLst/>
          </a:prstGeom>
          <a:solidFill>
            <a:schemeClr val="accent3"/>
          </a:solidFill>
        </p:spPr>
        <p:txBody>
          <a:bodyPr wrap="square" lIns="64008" tIns="54864" rIns="0" bIns="4572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Medium" panose="020B0506000000020004" pitchFamily="34" charset="0"/>
                <a:ea typeface="+mn-ea"/>
                <a:cs typeface="+mn-cs"/>
              </a:rPr>
              <a:t>15,500 monthly listens</a:t>
            </a:r>
          </a:p>
        </p:txBody>
      </p:sp>
      <p:pic>
        <p:nvPicPr>
          <p:cNvPr id="42" name="Picture 41" descr="A city street at night&#10;&#10;Description automatically generated with medium confidence">
            <a:extLst>
              <a:ext uri="{FF2B5EF4-FFF2-40B4-BE49-F238E27FC236}">
                <a16:creationId xmlns:a16="http://schemas.microsoft.com/office/drawing/2014/main" id="{A072980A-4472-D348-489C-5F4021B0C930}"/>
              </a:ext>
            </a:extLst>
          </p:cNvPr>
          <p:cNvPicPr>
            <a:picLocks noChangeAspect="1"/>
          </p:cNvPicPr>
          <p:nvPr/>
        </p:nvPicPr>
        <p:blipFill>
          <a:blip r:embed="rId7"/>
          <a:stretch>
            <a:fillRect/>
          </a:stretch>
        </p:blipFill>
        <p:spPr>
          <a:xfrm>
            <a:off x="5231452" y="1481658"/>
            <a:ext cx="1990188" cy="1990188"/>
          </a:xfrm>
          <a:prstGeom prst="rect">
            <a:avLst/>
          </a:prstGeom>
        </p:spPr>
      </p:pic>
      <p:sp>
        <p:nvSpPr>
          <p:cNvPr id="43" name="TextBox 42">
            <a:extLst>
              <a:ext uri="{FF2B5EF4-FFF2-40B4-BE49-F238E27FC236}">
                <a16:creationId xmlns:a16="http://schemas.microsoft.com/office/drawing/2014/main" id="{56281A1E-2973-D0B8-924D-1B597EE61C5D}"/>
              </a:ext>
            </a:extLst>
          </p:cNvPr>
          <p:cNvSpPr txBox="1"/>
          <p:nvPr/>
        </p:nvSpPr>
        <p:spPr>
          <a:xfrm>
            <a:off x="7402568" y="2405744"/>
            <a:ext cx="2194383" cy="67309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404040"/>
                </a:solidFill>
                <a:latin typeface="Knowledge2017"/>
              </a:rPr>
              <a:t>R</a:t>
            </a:r>
            <a:r>
              <a:rPr kumimoji="0" lang="en-GB" sz="1400" b="0" i="0" u="none" strike="noStrike" kern="1200" cap="none" spc="0" normalizeH="0" baseline="0" noProof="0" err="1">
                <a:ln>
                  <a:noFill/>
                </a:ln>
                <a:solidFill>
                  <a:srgbClr val="404040"/>
                </a:solidFill>
                <a:effectLst/>
                <a:uLnTx/>
                <a:uFillTx/>
                <a:latin typeface="Knowledge2017"/>
                <a:ea typeface="+mn-ea"/>
                <a:cs typeface="+mn-cs"/>
              </a:rPr>
              <a:t>egular</a:t>
            </a:r>
            <a:r>
              <a:rPr kumimoji="0" lang="en-GB" sz="1400" b="0" i="0" u="none" strike="noStrike" kern="1200" cap="none" spc="0" normalizeH="0" baseline="0" noProof="0">
                <a:ln>
                  <a:noFill/>
                </a:ln>
                <a:solidFill>
                  <a:srgbClr val="404040"/>
                </a:solidFill>
                <a:effectLst/>
                <a:uLnTx/>
                <a:uFillTx/>
                <a:latin typeface="Knowledge2017"/>
                <a:ea typeface="+mn-ea"/>
                <a:cs typeface="+mn-cs"/>
              </a:rPr>
              <a:t> conversation with the most influential movers and shakers in business and markets</a:t>
            </a:r>
            <a:endParaRPr lang="en-GB" sz="1400">
              <a:solidFill>
                <a:srgbClr val="404040"/>
              </a:solidFill>
              <a:latin typeface="Knowledge2017"/>
            </a:endParaRPr>
          </a:p>
        </p:txBody>
      </p:sp>
      <p:sp>
        <p:nvSpPr>
          <p:cNvPr id="45" name="TextBox 44">
            <a:extLst>
              <a:ext uri="{FF2B5EF4-FFF2-40B4-BE49-F238E27FC236}">
                <a16:creationId xmlns:a16="http://schemas.microsoft.com/office/drawing/2014/main" id="{5126981D-2DC6-C8CB-EEAE-59DE590788A4}"/>
              </a:ext>
            </a:extLst>
          </p:cNvPr>
          <p:cNvSpPr txBox="1"/>
          <p:nvPr/>
        </p:nvSpPr>
        <p:spPr>
          <a:xfrm>
            <a:off x="7402569" y="1991922"/>
            <a:ext cx="1741431" cy="267766"/>
          </a:xfrm>
          <a:prstGeom prst="rect">
            <a:avLst/>
          </a:prstGeom>
          <a:solidFill>
            <a:schemeClr val="accent3"/>
          </a:solidFill>
        </p:spPr>
        <p:txBody>
          <a:bodyPr wrap="square" lIns="64008" tIns="54864" rIns="0" bIns="4572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Medium" panose="020B0506000000020004" pitchFamily="34" charset="0"/>
                <a:ea typeface="+mn-ea"/>
                <a:cs typeface="+mn-cs"/>
              </a:rPr>
              <a:t>7,500 monthly listens</a:t>
            </a:r>
          </a:p>
        </p:txBody>
      </p:sp>
      <p:sp>
        <p:nvSpPr>
          <p:cNvPr id="3" name="TextBox 2">
            <a:extLst>
              <a:ext uri="{FF2B5EF4-FFF2-40B4-BE49-F238E27FC236}">
                <a16:creationId xmlns:a16="http://schemas.microsoft.com/office/drawing/2014/main" id="{7ED7AB21-40BE-96C6-2FB6-79FDDDBEEBA6}"/>
              </a:ext>
            </a:extLst>
          </p:cNvPr>
          <p:cNvSpPr txBox="1"/>
          <p:nvPr/>
        </p:nvSpPr>
        <p:spPr>
          <a:xfrm>
            <a:off x="8588250" y="6420386"/>
            <a:ext cx="3053291" cy="215444"/>
          </a:xfrm>
          <a:prstGeom prst="rect">
            <a:avLst/>
          </a:prstGeom>
          <a:noFill/>
        </p:spPr>
        <p:txBody>
          <a:bodyPr wrap="square" lIns="91440" tIns="45720" rIns="91440" bIns="45720" rtlCol="0" anchor="t">
            <a:spAutoFit/>
          </a:bodyPr>
          <a:lstStyle/>
          <a:p>
            <a:pPr algn="r"/>
            <a:r>
              <a:rPr lang="en-GB" sz="800">
                <a:solidFill>
                  <a:schemeClr val="accent1">
                    <a:lumMod val="75000"/>
                  </a:schemeClr>
                </a:solidFill>
                <a:latin typeface="Knowledge2017" panose="020B0506000000020004" pitchFamily="34" charset="0"/>
              </a:rPr>
              <a:t>Source: Ipsos Global Affluent Survey 2022</a:t>
            </a:r>
          </a:p>
        </p:txBody>
      </p:sp>
      <p:sp>
        <p:nvSpPr>
          <p:cNvPr id="4" name="Rectangle 3">
            <a:extLst>
              <a:ext uri="{FF2B5EF4-FFF2-40B4-BE49-F238E27FC236}">
                <a16:creationId xmlns:a16="http://schemas.microsoft.com/office/drawing/2014/main" id="{B2EB6568-A38D-21C1-34E9-0AFCBD7D11A7}"/>
              </a:ext>
            </a:extLst>
          </p:cNvPr>
          <p:cNvSpPr/>
          <p:nvPr/>
        </p:nvSpPr>
        <p:spPr>
          <a:xfrm>
            <a:off x="2707828" y="1578341"/>
            <a:ext cx="2108012" cy="341132"/>
          </a:xfrm>
          <a:prstGeom prst="rect">
            <a:avLst/>
          </a:prstGeom>
          <a:solidFill>
            <a:srgbClr val="FA6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latin typeface="+mj-lt"/>
              </a:rPr>
              <a:t>Reuters World News Podcast</a:t>
            </a:r>
          </a:p>
        </p:txBody>
      </p:sp>
      <p:sp>
        <p:nvSpPr>
          <p:cNvPr id="5" name="Rectangle 4">
            <a:extLst>
              <a:ext uri="{FF2B5EF4-FFF2-40B4-BE49-F238E27FC236}">
                <a16:creationId xmlns:a16="http://schemas.microsoft.com/office/drawing/2014/main" id="{78BF4344-69D9-C4D6-C154-6C11917F2865}"/>
              </a:ext>
            </a:extLst>
          </p:cNvPr>
          <p:cNvSpPr/>
          <p:nvPr/>
        </p:nvSpPr>
        <p:spPr>
          <a:xfrm>
            <a:off x="2707828" y="3810847"/>
            <a:ext cx="1600012" cy="341132"/>
          </a:xfrm>
          <a:prstGeom prst="rect">
            <a:avLst/>
          </a:prstGeom>
          <a:solidFill>
            <a:srgbClr val="FA6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err="1">
                <a:latin typeface="+mj-lt"/>
              </a:rPr>
              <a:t>Viewsroom</a:t>
            </a:r>
            <a:r>
              <a:rPr lang="en-US" sz="1200" b="1">
                <a:latin typeface="+mj-lt"/>
              </a:rPr>
              <a:t> Podcast</a:t>
            </a:r>
          </a:p>
        </p:txBody>
      </p:sp>
      <p:sp>
        <p:nvSpPr>
          <p:cNvPr id="6" name="Rectangle 5">
            <a:extLst>
              <a:ext uri="{FF2B5EF4-FFF2-40B4-BE49-F238E27FC236}">
                <a16:creationId xmlns:a16="http://schemas.microsoft.com/office/drawing/2014/main" id="{AB2304FB-8477-87F9-9244-FF9A73E43724}"/>
              </a:ext>
            </a:extLst>
          </p:cNvPr>
          <p:cNvSpPr/>
          <p:nvPr/>
        </p:nvSpPr>
        <p:spPr>
          <a:xfrm>
            <a:off x="7402568" y="1567189"/>
            <a:ext cx="1845861" cy="341132"/>
          </a:xfrm>
          <a:prstGeom prst="rect">
            <a:avLst/>
          </a:prstGeom>
          <a:solidFill>
            <a:srgbClr val="FA6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latin typeface="+mj-lt"/>
              </a:rPr>
              <a:t>The Exchange Podcast</a:t>
            </a:r>
          </a:p>
        </p:txBody>
      </p:sp>
      <p:sp>
        <p:nvSpPr>
          <p:cNvPr id="8" name="TextBox 7">
            <a:extLst>
              <a:ext uri="{FF2B5EF4-FFF2-40B4-BE49-F238E27FC236}">
                <a16:creationId xmlns:a16="http://schemas.microsoft.com/office/drawing/2014/main" id="{F3C77071-398F-6812-F330-63A8104D2545}"/>
              </a:ext>
            </a:extLst>
          </p:cNvPr>
          <p:cNvSpPr txBox="1"/>
          <p:nvPr/>
        </p:nvSpPr>
        <p:spPr>
          <a:xfrm>
            <a:off x="7421231" y="5059013"/>
            <a:ext cx="1495448" cy="267766"/>
          </a:xfrm>
          <a:prstGeom prst="rect">
            <a:avLst/>
          </a:prstGeom>
          <a:solidFill>
            <a:schemeClr val="accent3"/>
          </a:solidFill>
        </p:spPr>
        <p:txBody>
          <a:bodyPr wrap="square" lIns="64008" tIns="54864" rIns="0" bIns="4572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Medium" panose="020B0506000000020004" pitchFamily="34" charset="0"/>
                <a:ea typeface="+mn-ea"/>
                <a:cs typeface="+mn-cs"/>
              </a:rPr>
              <a:t>10M monthly listens</a:t>
            </a:r>
          </a:p>
        </p:txBody>
      </p:sp>
      <p:sp>
        <p:nvSpPr>
          <p:cNvPr id="54" name="TextBox 8">
            <a:extLst>
              <a:ext uri="{FF2B5EF4-FFF2-40B4-BE49-F238E27FC236}">
                <a16:creationId xmlns:a16="http://schemas.microsoft.com/office/drawing/2014/main" id="{2B97CF8D-F08D-FAC4-4476-769E5FF21836}"/>
              </a:ext>
            </a:extLst>
          </p:cNvPr>
          <p:cNvSpPr txBox="1"/>
          <p:nvPr/>
        </p:nvSpPr>
        <p:spPr>
          <a:xfrm>
            <a:off x="0" y="861287"/>
            <a:ext cx="7436410" cy="430887"/>
          </a:xfrm>
          <a:prstGeom prst="rect">
            <a:avLst/>
          </a:prstGeom>
        </p:spPr>
        <p:txBody>
          <a:bodyPr wrap="square" lIns="540000" tIns="0" rIns="0" bIns="0" rtlCol="0" anchor="t">
            <a:spAutoFit/>
          </a:bodyPr>
          <a:lstStyle>
            <a:defPPr>
              <a:defRPr lang="en-US"/>
            </a:defPPr>
            <a:lvl1pPr>
              <a:lnSpc>
                <a:spcPts val="1773"/>
              </a:lnSpc>
              <a:spcBef>
                <a:spcPct val="0"/>
              </a:spcBef>
              <a:defRPr sz="1267" spc="51">
                <a:solidFill>
                  <a:srgbClr val="000000"/>
                </a:solidFill>
                <a:latin typeface="+mj-lt"/>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4040"/>
                </a:solidFill>
                <a:effectLst/>
                <a:uLnTx/>
                <a:uFillTx/>
                <a:latin typeface="+mj-lt"/>
                <a:ea typeface="+mn-ea"/>
                <a:cs typeface="+mn-cs"/>
              </a:rPr>
              <a:t>Engage Reuters users even when they are away from their screens with prime placement of 30s ads within an audio segment released regularly on various audio platforms.</a:t>
            </a:r>
          </a:p>
        </p:txBody>
      </p:sp>
      <p:sp>
        <p:nvSpPr>
          <p:cNvPr id="9" name="TextBox 8">
            <a:extLst>
              <a:ext uri="{FF2B5EF4-FFF2-40B4-BE49-F238E27FC236}">
                <a16:creationId xmlns:a16="http://schemas.microsoft.com/office/drawing/2014/main" id="{EC3E3B82-8613-A0FB-3551-14C893A8D8B0}"/>
              </a:ext>
            </a:extLst>
          </p:cNvPr>
          <p:cNvSpPr txBox="1"/>
          <p:nvPr/>
        </p:nvSpPr>
        <p:spPr>
          <a:xfrm>
            <a:off x="536712" y="-6617"/>
            <a:ext cx="1401816" cy="253916"/>
          </a:xfrm>
          <a:prstGeom prst="rect">
            <a:avLst/>
          </a:prstGeom>
          <a:solidFill>
            <a:schemeClr val="accent3"/>
          </a:solidFill>
        </p:spPr>
        <p:txBody>
          <a:bodyPr wrap="square" rtlCol="0">
            <a:spAutoFit/>
          </a:bodyPr>
          <a:lstStyle/>
          <a:p>
            <a:pPr algn="ctr"/>
            <a:r>
              <a:rPr lang="en-GB" sz="1050" b="1">
                <a:solidFill>
                  <a:schemeClr val="bg1"/>
                </a:solidFill>
                <a:latin typeface="+mj-lt"/>
              </a:rPr>
              <a:t>REUTERS AUDIO</a:t>
            </a:r>
            <a:endParaRPr lang="en-US" sz="1050" b="1">
              <a:solidFill>
                <a:schemeClr val="bg1"/>
              </a:solidFill>
              <a:latin typeface="+mj-lt"/>
            </a:endParaRPr>
          </a:p>
        </p:txBody>
      </p:sp>
    </p:spTree>
    <p:extLst>
      <p:ext uri="{BB962C8B-B14F-4D97-AF65-F5344CB8AC3E}">
        <p14:creationId xmlns:p14="http://schemas.microsoft.com/office/powerpoint/2010/main" val="3621588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E6DEB8-EF1C-0CC3-60F2-093B4F98CA65}"/>
              </a:ext>
            </a:extLst>
          </p:cNvPr>
          <p:cNvSpPr/>
          <p:nvPr/>
        </p:nvSpPr>
        <p:spPr>
          <a:xfrm>
            <a:off x="0" y="0"/>
            <a:ext cx="12191999" cy="3429000"/>
          </a:xfrm>
          <a:prstGeom prst="rect">
            <a:avLst/>
          </a:prstGeom>
          <a:gradFill>
            <a:gsLst>
              <a:gs pos="0">
                <a:srgbClr val="FA6400"/>
              </a:gs>
              <a:gs pos="100000">
                <a:srgbClr val="FFA100"/>
              </a:gs>
            </a:gsLst>
            <a:lin ang="3600000" scaled="0"/>
          </a:gradFill>
          <a:ln>
            <a:noFill/>
          </a:ln>
          <a:effectLst>
            <a:outerShdw blurRad="445066" dist="50800" dir="3810368"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7" name="Slide Number Placeholder 6">
            <a:extLst>
              <a:ext uri="{FF2B5EF4-FFF2-40B4-BE49-F238E27FC236}">
                <a16:creationId xmlns:a16="http://schemas.microsoft.com/office/drawing/2014/main" id="{96347D1B-67A0-5CB2-1639-316E8E590F9B}"/>
              </a:ext>
            </a:extLst>
          </p:cNvPr>
          <p:cNvSpPr>
            <a:spLocks noGrp="1"/>
          </p:cNvSpPr>
          <p:nvPr>
            <p:ph type="sldNum" idx="12"/>
          </p:nvPr>
        </p:nvSpPr>
        <p:spPr>
          <a:xfrm>
            <a:off x="22229064" y="1271016"/>
            <a:ext cx="950976" cy="44805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2200"/>
              <a:buFont typeface="Arial"/>
              <a:buNone/>
              <a:defRPr sz="2200" b="0" i="0" u="none" strike="noStrike" cap="none">
                <a:solidFill>
                  <a:schemeClr val="dk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2200"/>
              <a:buFont typeface="Arial"/>
              <a:buNone/>
              <a:defRPr sz="2200" b="0" i="0" u="none" strike="noStrike" cap="none">
                <a:solidFill>
                  <a:schemeClr val="dk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2200"/>
              <a:buFont typeface="Arial"/>
              <a:buNone/>
              <a:defRPr sz="2200" b="0" i="0" u="none" strike="noStrike" cap="none">
                <a:solidFill>
                  <a:schemeClr val="dk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2200"/>
              <a:buFont typeface="Arial"/>
              <a:buNone/>
              <a:defRPr sz="2200" b="0" i="0" u="none" strike="noStrike" cap="none">
                <a:solidFill>
                  <a:schemeClr val="dk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2200"/>
              <a:buFont typeface="Arial"/>
              <a:buNone/>
              <a:defRPr sz="2200" b="0" i="0" u="none" strike="noStrike" cap="none">
                <a:solidFill>
                  <a:schemeClr val="dk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2200"/>
              <a:buFont typeface="Arial"/>
              <a:buNone/>
              <a:defRPr sz="2200" b="0" i="0" u="none" strike="noStrike" cap="none">
                <a:solidFill>
                  <a:schemeClr val="dk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2200"/>
              <a:buFont typeface="Arial"/>
              <a:buNone/>
              <a:defRPr sz="2200" b="0" i="0" u="none" strike="noStrike" cap="none">
                <a:solidFill>
                  <a:schemeClr val="dk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2200"/>
              <a:buFont typeface="Arial"/>
              <a:buNone/>
              <a:defRPr sz="2200" b="0" i="0" u="none" strike="noStrike" cap="none">
                <a:solidFill>
                  <a:schemeClr val="dk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2200"/>
              <a:buFont typeface="Arial"/>
              <a:buNone/>
              <a:defRPr sz="2200" b="0" i="0" u="none" strike="noStrike" cap="none">
                <a:solidFill>
                  <a:schemeClr val="dk1"/>
                </a:solidFill>
                <a:latin typeface="Lato"/>
                <a:ea typeface="Lato"/>
                <a:cs typeface="Lato"/>
                <a:sym typeface="Lato"/>
              </a:defRPr>
            </a:lvl9pPr>
          </a:lstStyle>
          <a:p>
            <a:pPr algn="r"/>
            <a:fld id="{00000000-1234-1234-1234-123412341234}" type="slidenum">
              <a:rPr lang="en-US" smtClean="0"/>
              <a:pPr algn="r"/>
              <a:t>17</a:t>
            </a:fld>
            <a:endParaRPr lang="en-US"/>
          </a:p>
        </p:txBody>
      </p:sp>
      <p:sp>
        <p:nvSpPr>
          <p:cNvPr id="10" name="Title 1">
            <a:extLst>
              <a:ext uri="{FF2B5EF4-FFF2-40B4-BE49-F238E27FC236}">
                <a16:creationId xmlns:a16="http://schemas.microsoft.com/office/drawing/2014/main" id="{7E2997D3-F88D-2AEE-1A08-B567BA1C37FF}"/>
              </a:ext>
            </a:extLst>
          </p:cNvPr>
          <p:cNvSpPr txBox="1">
            <a:spLocks/>
          </p:cNvSpPr>
          <p:nvPr/>
        </p:nvSpPr>
        <p:spPr>
          <a:xfrm>
            <a:off x="3524023" y="417055"/>
            <a:ext cx="8563201" cy="66269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r>
              <a:rPr lang="en-US" sz="2699">
                <a:solidFill>
                  <a:schemeClr val="bg1"/>
                </a:solidFill>
              </a:rPr>
              <a:t>Tap into the power of Reuters social network with LinkedIn and X (formerly Twitter) Video Amplify </a:t>
            </a:r>
          </a:p>
        </p:txBody>
      </p:sp>
      <p:pic>
        <p:nvPicPr>
          <p:cNvPr id="2050" name="Picture 2" descr="LinkedIn App White icon PNG and SVG Vector Free Download">
            <a:extLst>
              <a:ext uri="{FF2B5EF4-FFF2-40B4-BE49-F238E27FC236}">
                <a16:creationId xmlns:a16="http://schemas.microsoft.com/office/drawing/2014/main" id="{AB64E733-DE5A-9DD6-E43A-C5791F0FA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13" y="640218"/>
            <a:ext cx="2085954" cy="20859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99CD11-86E1-25EC-3743-278CE8B9B985}"/>
              </a:ext>
            </a:extLst>
          </p:cNvPr>
          <p:cNvSpPr txBox="1"/>
          <p:nvPr/>
        </p:nvSpPr>
        <p:spPr>
          <a:xfrm>
            <a:off x="10145886" y="0"/>
            <a:ext cx="1627013" cy="253916"/>
          </a:xfrm>
          <a:prstGeom prst="rect">
            <a:avLst/>
          </a:prstGeom>
          <a:solidFill>
            <a:schemeClr val="accent3"/>
          </a:solidFill>
        </p:spPr>
        <p:txBody>
          <a:bodyPr wrap="square" rtlCol="0">
            <a:spAutoFit/>
          </a:bodyPr>
          <a:lstStyle/>
          <a:p>
            <a:pPr algn="ctr"/>
            <a:r>
              <a:rPr lang="en-GB" sz="1050" b="1">
                <a:solidFill>
                  <a:schemeClr val="bg1"/>
                </a:solidFill>
                <a:latin typeface="+mj-lt"/>
              </a:rPr>
              <a:t>SOCIAL VIDEO AMPLIFY</a:t>
            </a:r>
            <a:endParaRPr lang="en-US" sz="1050" b="1">
              <a:solidFill>
                <a:schemeClr val="bg1"/>
              </a:solidFill>
              <a:latin typeface="+mj-lt"/>
            </a:endParaRPr>
          </a:p>
        </p:txBody>
      </p:sp>
      <p:sp>
        <p:nvSpPr>
          <p:cNvPr id="6" name="Oval 5">
            <a:extLst>
              <a:ext uri="{FF2B5EF4-FFF2-40B4-BE49-F238E27FC236}">
                <a16:creationId xmlns:a16="http://schemas.microsoft.com/office/drawing/2014/main" id="{AA536E6E-7B1D-48C2-1A02-FCB0447389CD}"/>
              </a:ext>
            </a:extLst>
          </p:cNvPr>
          <p:cNvSpPr/>
          <p:nvPr/>
        </p:nvSpPr>
        <p:spPr>
          <a:xfrm>
            <a:off x="2434081" y="183018"/>
            <a:ext cx="922657" cy="921882"/>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b="1" i="1">
              <a:latin typeface="+mj-lt"/>
            </a:endParaRPr>
          </a:p>
        </p:txBody>
      </p:sp>
      <p:sp>
        <p:nvSpPr>
          <p:cNvPr id="12" name="TextBox 11">
            <a:extLst>
              <a:ext uri="{FF2B5EF4-FFF2-40B4-BE49-F238E27FC236}">
                <a16:creationId xmlns:a16="http://schemas.microsoft.com/office/drawing/2014/main" id="{B73157D7-B8D2-995F-CE75-CBFD257CA2FB}"/>
              </a:ext>
            </a:extLst>
          </p:cNvPr>
          <p:cNvSpPr txBox="1"/>
          <p:nvPr/>
        </p:nvSpPr>
        <p:spPr>
          <a:xfrm>
            <a:off x="2266794" y="320793"/>
            <a:ext cx="1257229" cy="646331"/>
          </a:xfrm>
          <a:prstGeom prst="rect">
            <a:avLst/>
          </a:prstGeom>
          <a:noFill/>
        </p:spPr>
        <p:txBody>
          <a:bodyPr wrap="square">
            <a:spAutoFit/>
          </a:bodyPr>
          <a:lstStyle/>
          <a:p>
            <a:pPr algn="ctr"/>
            <a:r>
              <a:rPr lang="en-US" sz="1200" b="1" i="1">
                <a:solidFill>
                  <a:schemeClr val="bg1"/>
                </a:solidFill>
                <a:latin typeface="+mj-lt"/>
              </a:rPr>
              <a:t>ALL-NEW </a:t>
            </a:r>
            <a:br>
              <a:rPr lang="en-US" sz="1200" b="1" i="1">
                <a:solidFill>
                  <a:schemeClr val="bg1"/>
                </a:solidFill>
                <a:latin typeface="+mj-lt"/>
              </a:rPr>
            </a:br>
            <a:r>
              <a:rPr lang="en-US" sz="1200" b="1" i="1">
                <a:solidFill>
                  <a:schemeClr val="bg1"/>
                </a:solidFill>
                <a:latin typeface="+mj-lt"/>
              </a:rPr>
              <a:t>in </a:t>
            </a:r>
            <a:br>
              <a:rPr lang="en-US" sz="1200" b="1" i="1">
                <a:solidFill>
                  <a:schemeClr val="bg1"/>
                </a:solidFill>
                <a:latin typeface="+mj-lt"/>
              </a:rPr>
            </a:br>
            <a:r>
              <a:rPr lang="en-US" sz="1200" b="1" i="1">
                <a:solidFill>
                  <a:schemeClr val="bg1"/>
                </a:solidFill>
                <a:latin typeface="+mj-lt"/>
              </a:rPr>
              <a:t>2024</a:t>
            </a:r>
          </a:p>
        </p:txBody>
      </p:sp>
      <p:pic>
        <p:nvPicPr>
          <p:cNvPr id="13" name="Picture 6">
            <a:extLst>
              <a:ext uri="{FF2B5EF4-FFF2-40B4-BE49-F238E27FC236}">
                <a16:creationId xmlns:a16="http://schemas.microsoft.com/office/drawing/2014/main" id="{61F183EF-A4D4-3CC2-4708-A708D4321F37}"/>
              </a:ext>
            </a:extLst>
          </p:cNvPr>
          <p:cNvPicPr>
            <a:picLocks noChangeAspect="1"/>
          </p:cNvPicPr>
          <p:nvPr/>
        </p:nvPicPr>
        <p:blipFill>
          <a:blip r:embed="rId3"/>
          <a:stretch>
            <a:fillRect/>
          </a:stretch>
        </p:blipFill>
        <p:spPr>
          <a:xfrm>
            <a:off x="761188" y="3643650"/>
            <a:ext cx="1994310" cy="2038350"/>
          </a:xfrm>
          <a:prstGeom prst="rect">
            <a:avLst/>
          </a:prstGeom>
        </p:spPr>
      </p:pic>
      <p:graphicFrame>
        <p:nvGraphicFramePr>
          <p:cNvPr id="2" name="Table 1">
            <a:extLst>
              <a:ext uri="{FF2B5EF4-FFF2-40B4-BE49-F238E27FC236}">
                <a16:creationId xmlns:a16="http://schemas.microsoft.com/office/drawing/2014/main" id="{13885512-FF42-FFBC-1763-F42C8D1DAADD}"/>
              </a:ext>
            </a:extLst>
          </p:cNvPr>
          <p:cNvGraphicFramePr>
            <a:graphicFrameLocks noGrp="1"/>
          </p:cNvGraphicFramePr>
          <p:nvPr>
            <p:extLst>
              <p:ext uri="{D42A27DB-BD31-4B8C-83A1-F6EECF244321}">
                <p14:modId xmlns:p14="http://schemas.microsoft.com/office/powerpoint/2010/main" val="2751262260"/>
              </p:ext>
            </p:extLst>
          </p:nvPr>
        </p:nvGraphicFramePr>
        <p:xfrm>
          <a:off x="3536950" y="1376891"/>
          <a:ext cx="8274050" cy="1891919"/>
        </p:xfrm>
        <a:graphic>
          <a:graphicData uri="http://schemas.openxmlformats.org/drawingml/2006/table">
            <a:tbl>
              <a:tblPr firstRow="1" bandRow="1">
                <a:tableStyleId>{5C22544A-7EE6-4342-B048-85BDC9FD1C3A}</a:tableStyleId>
              </a:tblPr>
              <a:tblGrid>
                <a:gridCol w="4137025">
                  <a:extLst>
                    <a:ext uri="{9D8B030D-6E8A-4147-A177-3AD203B41FA5}">
                      <a16:colId xmlns:a16="http://schemas.microsoft.com/office/drawing/2014/main" val="1750752789"/>
                    </a:ext>
                  </a:extLst>
                </a:gridCol>
                <a:gridCol w="4137025">
                  <a:extLst>
                    <a:ext uri="{9D8B030D-6E8A-4147-A177-3AD203B41FA5}">
                      <a16:colId xmlns:a16="http://schemas.microsoft.com/office/drawing/2014/main" val="343112396"/>
                    </a:ext>
                  </a:extLst>
                </a:gridCol>
              </a:tblGrid>
              <a:tr h="370840">
                <a:tc>
                  <a:txBody>
                    <a:bodyPr/>
                    <a:lstStyle/>
                    <a:p>
                      <a:pPr marL="0" marR="0" lvl="0" indent="0" algn="l" defTabSz="456835"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j-lt"/>
                          <a:ea typeface="+mn-ea"/>
                          <a:cs typeface="+mn-cs"/>
                        </a:rPr>
                        <a:t>LinkedIn is </a:t>
                      </a:r>
                      <a:r>
                        <a:rPr kumimoji="0" lang="en-US" sz="1200" b="1" i="0" u="none" strike="noStrike" kern="1200" cap="none" spc="0" normalizeH="0" baseline="0" noProof="0" dirty="0">
                          <a:ln>
                            <a:noFill/>
                          </a:ln>
                          <a:solidFill>
                            <a:schemeClr val="bg1"/>
                          </a:solidFill>
                          <a:effectLst/>
                          <a:uLnTx/>
                          <a:uFillTx/>
                          <a:latin typeface="+mj-lt"/>
                          <a:ea typeface="+mn-ea"/>
                          <a:cs typeface="+mn-cs"/>
                        </a:rPr>
                        <a:t>the largest and most premier platform for professionals, </a:t>
                      </a:r>
                      <a:r>
                        <a:rPr kumimoji="0" lang="en-US" sz="1200" b="0" i="0" u="none" strike="noStrike" kern="1200" cap="none" spc="0" normalizeH="0" baseline="0" noProof="0" dirty="0">
                          <a:ln>
                            <a:noFill/>
                          </a:ln>
                          <a:solidFill>
                            <a:schemeClr val="bg1"/>
                          </a:solidFill>
                          <a:effectLst/>
                          <a:uLnTx/>
                          <a:uFillTx/>
                          <a:latin typeface="+mj-lt"/>
                          <a:ea typeface="+mn-ea"/>
                          <a:cs typeface="+mn-cs"/>
                        </a:rPr>
                        <a:t>boasting a massive user base of over 950M business leaders, decision-makers, and industry experts. </a:t>
                      </a:r>
                    </a:p>
                    <a:p>
                      <a:pPr marL="0" marR="0" lvl="0" indent="0" algn="l" defTabSz="456835" rtl="0" eaLnBrk="1" fontAlgn="auto" latinLnBrk="0" hangingPunct="1">
                        <a:lnSpc>
                          <a:spcPct val="110000"/>
                        </a:lnSpc>
                        <a:spcBef>
                          <a:spcPts val="0"/>
                        </a:spcBef>
                        <a:spcAft>
                          <a:spcPts val="0"/>
                        </a:spcAft>
                        <a:buClrTx/>
                        <a:buSzTx/>
                        <a:buFontTx/>
                        <a:buNone/>
                        <a:tabLst/>
                        <a:defRPr/>
                      </a:pPr>
                      <a:br>
                        <a:rPr kumimoji="0" lang="en-US" sz="1200" b="0" i="0" u="none" strike="noStrike" kern="1200" cap="none" spc="0" normalizeH="0" baseline="0" noProof="0" dirty="0">
                          <a:ln>
                            <a:noFill/>
                          </a:ln>
                          <a:solidFill>
                            <a:schemeClr val="bg1"/>
                          </a:solidFill>
                          <a:effectLst/>
                          <a:uLnTx/>
                          <a:uFillTx/>
                          <a:latin typeface="+mj-lt"/>
                          <a:ea typeface="+mn-ea"/>
                          <a:cs typeface="+mn-cs"/>
                        </a:rPr>
                      </a:br>
                      <a:r>
                        <a:rPr kumimoji="0" lang="en-US" sz="1200" b="0" i="0" u="none" strike="noStrike" kern="1200" cap="none" spc="0" normalizeH="0" baseline="0" noProof="0" dirty="0">
                          <a:ln>
                            <a:noFill/>
                          </a:ln>
                          <a:solidFill>
                            <a:schemeClr val="bg1"/>
                          </a:solidFill>
                          <a:effectLst/>
                          <a:uLnTx/>
                          <a:uFillTx/>
                          <a:latin typeface="+mj-lt"/>
                          <a:ea typeface="+mn-ea"/>
                          <a:cs typeface="+mn-cs"/>
                        </a:rPr>
                        <a:t>Reuters presents this </a:t>
                      </a:r>
                      <a:r>
                        <a:rPr kumimoji="0" lang="en-US" sz="1200" b="1" i="0" u="none" strike="noStrike" kern="1200" cap="none" spc="0" normalizeH="0" baseline="0" noProof="0" dirty="0">
                          <a:ln>
                            <a:noFill/>
                          </a:ln>
                          <a:solidFill>
                            <a:schemeClr val="bg1"/>
                          </a:solidFill>
                          <a:effectLst/>
                          <a:uLnTx/>
                          <a:uFillTx/>
                          <a:latin typeface="+mj-lt"/>
                          <a:ea typeface="+mn-ea"/>
                          <a:cs typeface="+mn-cs"/>
                        </a:rPr>
                        <a:t>opportunity to amplify sponsorships of editorial video series</a:t>
                      </a:r>
                      <a:r>
                        <a:rPr kumimoji="0" lang="en-US" sz="1200" b="0" i="0" u="none" strike="noStrike" kern="1200" cap="none" spc="0" normalizeH="0" baseline="0" noProof="0" dirty="0">
                          <a:ln>
                            <a:noFill/>
                          </a:ln>
                          <a:solidFill>
                            <a:schemeClr val="bg1"/>
                          </a:solidFill>
                          <a:effectLst/>
                          <a:uLnTx/>
                          <a:uFillTx/>
                          <a:latin typeface="+mj-lt"/>
                          <a:ea typeface="+mn-ea"/>
                          <a:cs typeface="+mn-cs"/>
                        </a:rPr>
                        <a:t> across all LinkedIn’s 950M+ users. </a:t>
                      </a:r>
                    </a:p>
                    <a:p>
                      <a:pPr marL="0" marR="0" lvl="0" indent="0" algn="l" defTabSz="456835" rtl="0" eaLnBrk="1" fontAlgn="auto" latinLnBrk="0" hangingPunct="1">
                        <a:lnSpc>
                          <a:spcPct val="110000"/>
                        </a:lnSpc>
                        <a:spcBef>
                          <a:spcPts val="0"/>
                        </a:spcBef>
                        <a:spcAft>
                          <a:spcPts val="0"/>
                        </a:spcAft>
                        <a:buClrTx/>
                        <a:buSzTx/>
                        <a:buFontTx/>
                        <a:buNone/>
                        <a:tabLst/>
                        <a:defRPr/>
                      </a:pPr>
                      <a:endParaRPr lang="en-US" sz="1200" dirty="0">
                        <a:solidFill>
                          <a:schemeClr val="bg1"/>
                        </a:solidFill>
                        <a:latin typeface="+mj-lt"/>
                      </a:endParaRPr>
                    </a:p>
                    <a:p>
                      <a:pPr marL="0" marR="0" lvl="0" indent="0" algn="l" defTabSz="456835"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j-lt"/>
                          <a:ea typeface="+mn-ea"/>
                          <a:cs typeface="+mn-cs"/>
                        </a:rPr>
                        <a:t>Reuters will deliver your brand’s pre-roll against organic editorial video in a brand-safe environment across LinkedIn.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6835"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j-lt"/>
                          <a:ea typeface="+mn-ea"/>
                          <a:cs typeface="+mn-cs"/>
                        </a:rPr>
                        <a:t>Sponsorship Opportunity may include: </a:t>
                      </a:r>
                    </a:p>
                    <a:p>
                      <a:pPr marL="228554" marR="0" lvl="0" indent="-228554" algn="l" defTabSz="456835"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200" b="0" kern="1200" dirty="0">
                          <a:solidFill>
                            <a:schemeClr val="bg1"/>
                          </a:solidFill>
                          <a:latin typeface="+mj-lt"/>
                          <a:ea typeface="+mn-ea"/>
                          <a:cs typeface="+mn-cs"/>
                        </a:rPr>
                        <a:t>Editorial videos from cultural moments and global news events to evergreen topics and original video series</a:t>
                      </a:r>
                      <a:endParaRPr lang="en-US" sz="1200" dirty="0">
                        <a:solidFill>
                          <a:schemeClr val="bg1"/>
                        </a:solidFill>
                        <a:latin typeface="+mj-lt"/>
                      </a:endParaRPr>
                    </a:p>
                    <a:p>
                      <a:pPr marL="228554" marR="0" lvl="0" indent="-228554" algn="l" defTabSz="456835"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200" dirty="0">
                          <a:solidFill>
                            <a:schemeClr val="bg1"/>
                          </a:solidFill>
                          <a:latin typeface="+mj-lt"/>
                        </a:rPr>
                        <a:t>Audience targeting capabilities available</a:t>
                      </a:r>
                    </a:p>
                    <a:p>
                      <a:pPr marL="228554" indent="-228554" defTabSz="456835">
                        <a:lnSpc>
                          <a:spcPct val="110000"/>
                        </a:lnSpc>
                        <a:buFont typeface="Arial" panose="020B0604020202020204" pitchFamily="34" charset="0"/>
                        <a:buChar char="•"/>
                        <a:defRPr/>
                      </a:pPr>
                      <a:r>
                        <a:rPr kumimoji="0" lang="en-US" sz="1200" b="0" i="0" u="none" strike="noStrike" kern="1200" cap="none" spc="0" normalizeH="0" baseline="0" noProof="0" dirty="0">
                          <a:ln>
                            <a:noFill/>
                          </a:ln>
                          <a:solidFill>
                            <a:schemeClr val="bg1"/>
                          </a:solidFill>
                          <a:effectLst/>
                          <a:uLnTx/>
                          <a:uFillTx/>
                          <a:latin typeface="+mj-lt"/>
                          <a:ea typeface="+mn-ea"/>
                          <a:cs typeface="+mn-cs"/>
                        </a:rPr>
                        <a:t>:3 - :15 non-skippable pre-roll assets</a:t>
                      </a:r>
                    </a:p>
                    <a:p>
                      <a:endParaRPr lang="en-US" sz="1200" dirty="0">
                        <a:solidFill>
                          <a:schemeClr val="bg1"/>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63160846"/>
                  </a:ext>
                </a:extLst>
              </a:tr>
            </a:tbl>
          </a:graphicData>
        </a:graphic>
      </p:graphicFrame>
      <p:graphicFrame>
        <p:nvGraphicFramePr>
          <p:cNvPr id="3" name="Table 2">
            <a:extLst>
              <a:ext uri="{FF2B5EF4-FFF2-40B4-BE49-F238E27FC236}">
                <a16:creationId xmlns:a16="http://schemas.microsoft.com/office/drawing/2014/main" id="{CA76CBAD-812D-237A-7E88-0AD20CBDDB24}"/>
              </a:ext>
            </a:extLst>
          </p:cNvPr>
          <p:cNvGraphicFramePr>
            <a:graphicFrameLocks noGrp="1"/>
          </p:cNvGraphicFramePr>
          <p:nvPr>
            <p:extLst>
              <p:ext uri="{D42A27DB-BD31-4B8C-83A1-F6EECF244321}">
                <p14:modId xmlns:p14="http://schemas.microsoft.com/office/powerpoint/2010/main" val="1330019439"/>
              </p:ext>
            </p:extLst>
          </p:nvPr>
        </p:nvGraphicFramePr>
        <p:xfrm>
          <a:off x="3460750" y="3843866"/>
          <a:ext cx="6969126" cy="1690751"/>
        </p:xfrm>
        <a:graphic>
          <a:graphicData uri="http://schemas.openxmlformats.org/drawingml/2006/table">
            <a:tbl>
              <a:tblPr firstRow="1" bandRow="1">
                <a:tableStyleId>{5C22544A-7EE6-4342-B048-85BDC9FD1C3A}</a:tableStyleId>
              </a:tblPr>
              <a:tblGrid>
                <a:gridCol w="3484563">
                  <a:extLst>
                    <a:ext uri="{9D8B030D-6E8A-4147-A177-3AD203B41FA5}">
                      <a16:colId xmlns:a16="http://schemas.microsoft.com/office/drawing/2014/main" val="1750752789"/>
                    </a:ext>
                  </a:extLst>
                </a:gridCol>
                <a:gridCol w="3484563">
                  <a:extLst>
                    <a:ext uri="{9D8B030D-6E8A-4147-A177-3AD203B41FA5}">
                      <a16:colId xmlns:a16="http://schemas.microsoft.com/office/drawing/2014/main" val="343112396"/>
                    </a:ext>
                  </a:extLst>
                </a:gridCol>
              </a:tblGrid>
              <a:tr h="370840">
                <a:tc>
                  <a:txBody>
                    <a:bodyPr/>
                    <a:lstStyle/>
                    <a:p>
                      <a:pPr defTabSz="456835">
                        <a:lnSpc>
                          <a:spcPct val="110000"/>
                        </a:lnSpc>
                        <a:defRPr/>
                      </a:pPr>
                      <a:r>
                        <a:rPr lang="en-US" sz="1200" b="0" kern="1200" dirty="0">
                          <a:solidFill>
                            <a:schemeClr val="tx1"/>
                          </a:solidFill>
                          <a:latin typeface="+mj-lt"/>
                          <a:ea typeface="+mn-ea"/>
                          <a:cs typeface="+mn-cs"/>
                        </a:rPr>
                        <a:t>Elevate brand visibility and credibility while driving meaningful engagement and fostering deeper connections with influential business leaders by leveraging Reuters video on X (formerly Twitter). </a:t>
                      </a:r>
                    </a:p>
                    <a:p>
                      <a:pPr defTabSz="456835">
                        <a:lnSpc>
                          <a:spcPct val="110000"/>
                        </a:lnSpc>
                        <a:defRPr/>
                      </a:pPr>
                      <a:endParaRPr lang="en-US" sz="1200" b="0" kern="1200" dirty="0">
                        <a:solidFill>
                          <a:schemeClr val="tx1"/>
                        </a:solidFill>
                        <a:latin typeface="+mj-lt"/>
                        <a:ea typeface="+mn-ea"/>
                        <a:cs typeface="+mn-cs"/>
                      </a:endParaRPr>
                    </a:p>
                    <a:p>
                      <a:pPr defTabSz="456835">
                        <a:lnSpc>
                          <a:spcPct val="110000"/>
                        </a:lnSpc>
                        <a:defRPr/>
                      </a:pPr>
                      <a:r>
                        <a:rPr lang="en-US" sz="1200" b="0" kern="1200" dirty="0">
                          <a:solidFill>
                            <a:schemeClr val="tx1"/>
                          </a:solidFill>
                          <a:latin typeface="+mj-lt"/>
                          <a:ea typeface="+mn-ea"/>
                          <a:cs typeface="+mn-cs"/>
                        </a:rPr>
                        <a:t>Take this opportunity to align your brand with premium video inventory across 528M+ users. </a:t>
                      </a:r>
                    </a:p>
                    <a:p>
                      <a:pPr marL="0" marR="0" lvl="0" indent="0" algn="l" defTabSz="456835"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mj-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6835"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mj-lt"/>
                          <a:ea typeface="+mn-ea"/>
                          <a:cs typeface="+mn-cs"/>
                        </a:rPr>
                        <a:t>Sponsorship Opportunity may include: </a:t>
                      </a:r>
                    </a:p>
                    <a:p>
                      <a:pPr marL="179388" marR="0" lvl="0" indent="-179388" algn="l" defTabSz="456835"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j-lt"/>
                          <a:ea typeface="+mn-ea"/>
                          <a:cs typeface="+mn-cs"/>
                        </a:rPr>
                        <a:t>Editorial videos from cultural moments and global news events to evergreen topics and original video series</a:t>
                      </a:r>
                    </a:p>
                    <a:p>
                      <a:pPr marL="179388" marR="0" lvl="0" indent="-179388" algn="l" defTabSz="456835"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CA" sz="1200" b="0" kern="1200" dirty="0">
                          <a:solidFill>
                            <a:schemeClr val="tx1"/>
                          </a:solidFill>
                          <a:latin typeface="+mj-lt"/>
                          <a:ea typeface="+mn-ea"/>
                          <a:cs typeface="+mn-cs"/>
                        </a:rPr>
                        <a:t>Direct Pre-Roll Sponsorships (15s/ 30s)</a:t>
                      </a:r>
                      <a:endParaRPr lang="en-US" sz="1200" b="1" kern="1200" dirty="0">
                        <a:solidFill>
                          <a:schemeClr val="tx1"/>
                        </a:solidFill>
                        <a:latin typeface="+mj-lt"/>
                        <a:ea typeface="+mn-ea"/>
                        <a:cs typeface="+mn-cs"/>
                      </a:endParaRPr>
                    </a:p>
                    <a:p>
                      <a:pPr marL="285750" indent="-285750" defTabSz="456835">
                        <a:lnSpc>
                          <a:spcPct val="110000"/>
                        </a:lnSpc>
                        <a:buFont typeface="Arial" panose="020B0604020202020204" pitchFamily="34" charset="0"/>
                        <a:buChar char="•"/>
                        <a:defRPr/>
                      </a:pPr>
                      <a:endParaRPr lang="en-US" sz="1200" b="0" kern="1200" dirty="0">
                        <a:solidFill>
                          <a:schemeClr val="tx1"/>
                        </a:solidFill>
                        <a:latin typeface="+mj-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63160846"/>
                  </a:ext>
                </a:extLst>
              </a:tr>
            </a:tbl>
          </a:graphicData>
        </a:graphic>
      </p:graphicFrame>
      <p:sp>
        <p:nvSpPr>
          <p:cNvPr id="8" name="Oval 7">
            <a:extLst>
              <a:ext uri="{FF2B5EF4-FFF2-40B4-BE49-F238E27FC236}">
                <a16:creationId xmlns:a16="http://schemas.microsoft.com/office/drawing/2014/main" id="{700B4CCB-C185-B523-42A7-7CBC1A56EA84}"/>
              </a:ext>
            </a:extLst>
          </p:cNvPr>
          <p:cNvSpPr/>
          <p:nvPr/>
        </p:nvSpPr>
        <p:spPr>
          <a:xfrm>
            <a:off x="2163555" y="1867855"/>
            <a:ext cx="1308387" cy="13906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1" u="none" strike="noStrike" kern="1200" cap="none" spc="0" normalizeH="0" baseline="0" noProof="0">
              <a:ln>
                <a:noFill/>
              </a:ln>
              <a:solidFill>
                <a:srgbClr val="FFFFFF"/>
              </a:solidFill>
              <a:effectLst/>
              <a:uLnTx/>
              <a:uFillTx/>
              <a:latin typeface="Knowledge2017"/>
              <a:ea typeface="+mn-ea"/>
              <a:cs typeface="+mn-cs"/>
            </a:endParaRPr>
          </a:p>
        </p:txBody>
      </p:sp>
      <p:sp>
        <p:nvSpPr>
          <p:cNvPr id="9" name="TextBox 8">
            <a:extLst>
              <a:ext uri="{FF2B5EF4-FFF2-40B4-BE49-F238E27FC236}">
                <a16:creationId xmlns:a16="http://schemas.microsoft.com/office/drawing/2014/main" id="{508FF246-92C9-F164-E793-5F54BDF79AA2}"/>
              </a:ext>
            </a:extLst>
          </p:cNvPr>
          <p:cNvSpPr txBox="1"/>
          <p:nvPr/>
        </p:nvSpPr>
        <p:spPr>
          <a:xfrm>
            <a:off x="1926332" y="2090755"/>
            <a:ext cx="178283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FFFFFF"/>
                </a:solidFill>
                <a:effectLst/>
                <a:uLnTx/>
                <a:uFillTx/>
                <a:latin typeface="Knowledge2017"/>
                <a:ea typeface="+mn-ea"/>
                <a:cs typeface="+mn-cs"/>
              </a:rPr>
              <a:t>298k+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FFFFFF"/>
                </a:solidFill>
                <a:latin typeface="Knowledge2017"/>
              </a:rPr>
              <a:t>following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FFFFFF"/>
                </a:solidFill>
                <a:latin typeface="Knowledge2017"/>
              </a:rPr>
              <a:t>Reuters</a:t>
            </a:r>
            <a:endParaRPr kumimoji="0" lang="en-US" b="1" i="1" u="none" strike="noStrike" kern="1200" cap="none" spc="0" normalizeH="0" baseline="0" noProof="0" dirty="0">
              <a:ln>
                <a:noFill/>
              </a:ln>
              <a:solidFill>
                <a:srgbClr val="FFFFFF"/>
              </a:solidFill>
              <a:effectLst/>
              <a:uLnTx/>
              <a:uFillTx/>
              <a:latin typeface="Knowledge2017"/>
              <a:ea typeface="+mn-ea"/>
              <a:cs typeface="+mn-cs"/>
            </a:endParaRPr>
          </a:p>
        </p:txBody>
      </p:sp>
      <p:sp>
        <p:nvSpPr>
          <p:cNvPr id="14" name="Oval 13">
            <a:extLst>
              <a:ext uri="{FF2B5EF4-FFF2-40B4-BE49-F238E27FC236}">
                <a16:creationId xmlns:a16="http://schemas.microsoft.com/office/drawing/2014/main" id="{14623AE7-CECA-5082-8740-B2392D931591}"/>
              </a:ext>
            </a:extLst>
          </p:cNvPr>
          <p:cNvSpPr/>
          <p:nvPr/>
        </p:nvSpPr>
        <p:spPr>
          <a:xfrm>
            <a:off x="10326480" y="3782380"/>
            <a:ext cx="1308387" cy="139060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1" u="none" strike="noStrike" kern="1200" cap="none" spc="0" normalizeH="0" baseline="0" noProof="0">
              <a:ln>
                <a:noFill/>
              </a:ln>
              <a:solidFill>
                <a:srgbClr val="FFFFFF"/>
              </a:solidFill>
              <a:effectLst/>
              <a:uLnTx/>
              <a:uFillTx/>
              <a:latin typeface="Knowledge2017"/>
              <a:ea typeface="+mn-ea"/>
              <a:cs typeface="+mn-cs"/>
            </a:endParaRPr>
          </a:p>
        </p:txBody>
      </p:sp>
      <p:sp>
        <p:nvSpPr>
          <p:cNvPr id="16" name="TextBox 15">
            <a:extLst>
              <a:ext uri="{FF2B5EF4-FFF2-40B4-BE49-F238E27FC236}">
                <a16:creationId xmlns:a16="http://schemas.microsoft.com/office/drawing/2014/main" id="{96C487D6-3646-36A6-C73D-192467D4C12A}"/>
              </a:ext>
            </a:extLst>
          </p:cNvPr>
          <p:cNvSpPr txBox="1"/>
          <p:nvPr/>
        </p:nvSpPr>
        <p:spPr>
          <a:xfrm>
            <a:off x="10117832" y="3986230"/>
            <a:ext cx="1782832"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FFFFFF"/>
                </a:solidFill>
                <a:effectLst/>
                <a:uLnTx/>
                <a:uFillTx/>
                <a:latin typeface="Knowledge2017"/>
                <a:ea typeface="+mn-ea"/>
                <a:cs typeface="+mn-cs"/>
              </a:rPr>
              <a:t>25.7M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rgbClr val="FFFFFF"/>
                </a:solidFill>
                <a:latin typeface="Knowledge2017"/>
              </a:rPr>
              <a:t>following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rgbClr val="FFFFFF"/>
                </a:solidFill>
                <a:latin typeface="Knowledge2017"/>
              </a:rPr>
              <a:t>Reuters</a:t>
            </a:r>
            <a:endParaRPr kumimoji="0" lang="en-US" sz="1600" b="1" i="1" u="none" strike="noStrike" kern="1200" cap="none" spc="0" normalizeH="0" baseline="0" noProof="0" dirty="0">
              <a:ln>
                <a:noFill/>
              </a:ln>
              <a:solidFill>
                <a:srgbClr val="FFFFFF"/>
              </a:solidFill>
              <a:effectLst/>
              <a:uLnTx/>
              <a:uFillTx/>
              <a:latin typeface="Knowledge2017"/>
              <a:ea typeface="+mn-ea"/>
              <a:cs typeface="+mn-cs"/>
            </a:endParaRPr>
          </a:p>
        </p:txBody>
      </p:sp>
    </p:spTree>
    <p:extLst>
      <p:ext uri="{BB962C8B-B14F-4D97-AF65-F5344CB8AC3E}">
        <p14:creationId xmlns:p14="http://schemas.microsoft.com/office/powerpoint/2010/main" val="57560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8922A7E-E66B-615A-3BB1-4E56FB741C98}"/>
              </a:ext>
            </a:extLst>
          </p:cNvPr>
          <p:cNvSpPr/>
          <p:nvPr/>
        </p:nvSpPr>
        <p:spPr>
          <a:xfrm>
            <a:off x="0" y="1685617"/>
            <a:ext cx="12189680" cy="4500000"/>
          </a:xfrm>
          <a:prstGeom prst="rect">
            <a:avLst/>
          </a:prstGeom>
          <a:gradFill>
            <a:gsLst>
              <a:gs pos="0">
                <a:srgbClr val="404040"/>
              </a:gs>
              <a:gs pos="100000">
                <a:srgbClr val="666666"/>
              </a:gs>
            </a:gsLst>
            <a:lin ang="36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
            <a:extLst>
              <a:ext uri="{FF2B5EF4-FFF2-40B4-BE49-F238E27FC236}">
                <a16:creationId xmlns:a16="http://schemas.microsoft.com/office/drawing/2014/main" id="{29FEE5D3-63A9-1A8D-A188-DEEE39C717C6}"/>
              </a:ext>
            </a:extLst>
          </p:cNvPr>
          <p:cNvSpPr txBox="1"/>
          <p:nvPr/>
        </p:nvSpPr>
        <p:spPr>
          <a:xfrm>
            <a:off x="0" y="523835"/>
            <a:ext cx="9036424" cy="664797"/>
          </a:xfrm>
          <a:prstGeom prst="rect">
            <a:avLst/>
          </a:prstGeom>
        </p:spPr>
        <p:txBody>
          <a:bodyPr vert="horz" lIns="540000" tIns="0" rIns="0" bIns="0" rtlCol="0" anchor="t" anchorCtr="0">
            <a:normAutofit/>
          </a:bodyPr>
          <a:lstStyle>
            <a:defPPr>
              <a:defRPr lang="en-US"/>
            </a:defPPr>
            <a:lvl1pPr>
              <a:lnSpc>
                <a:spcPct val="90000"/>
              </a:lnSpc>
              <a:spcBef>
                <a:spcPct val="0"/>
              </a:spcBef>
              <a:buNone/>
              <a:defRPr sz="2400" b="1" i="0" cap="none" baseline="0">
                <a:solidFill>
                  <a:srgbClr val="40404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404040"/>
              </a:solidFill>
              <a:effectLst/>
              <a:uLnTx/>
              <a:uFillTx/>
              <a:latin typeface="Knowledge2017"/>
              <a:ea typeface="+mj-ea"/>
              <a:cs typeface="+mj-cs"/>
            </a:endParaRPr>
          </a:p>
        </p:txBody>
      </p:sp>
      <p:sp>
        <p:nvSpPr>
          <p:cNvPr id="6" name="TextBox 6">
            <a:extLst>
              <a:ext uri="{FF2B5EF4-FFF2-40B4-BE49-F238E27FC236}">
                <a16:creationId xmlns:a16="http://schemas.microsoft.com/office/drawing/2014/main" id="{D958A85D-B812-7D32-600E-5DB52123BD1C}"/>
              </a:ext>
            </a:extLst>
          </p:cNvPr>
          <p:cNvSpPr txBox="1"/>
          <p:nvPr/>
        </p:nvSpPr>
        <p:spPr>
          <a:xfrm>
            <a:off x="684814" y="1830386"/>
            <a:ext cx="2339662" cy="269048"/>
          </a:xfrm>
          <a:prstGeom prst="rect">
            <a:avLst/>
          </a:prstGeom>
        </p:spPr>
        <p:txBody>
          <a:bodyPr lIns="0" tIns="0" rIns="0" bIns="0" rtlCol="0" anchor="t">
            <a:spAutoFit/>
          </a:bodyPr>
          <a:lstStyle/>
          <a:p>
            <a:pPr marL="0" marR="0" lvl="0" indent="0" algn="l" defTabSz="914400" rtl="0" eaLnBrk="1" fontAlgn="auto" latinLnBrk="0" hangingPunct="1">
              <a:lnSpc>
                <a:spcPts val="2240"/>
              </a:lnSpc>
              <a:spcBef>
                <a:spcPts val="0"/>
              </a:spcBef>
              <a:spcAft>
                <a:spcPts val="0"/>
              </a:spcAft>
              <a:buClrTx/>
              <a:buSzTx/>
              <a:buFontTx/>
              <a:buNone/>
              <a:tabLst/>
              <a:defRPr/>
            </a:pPr>
            <a:r>
              <a:rPr kumimoji="0" lang="en-GB" sz="1600" b="0" i="0" u="none" strike="noStrike" kern="1200" cap="none" spc="0" normalizeH="0" baseline="0" noProof="0">
                <a:ln>
                  <a:noFill/>
                </a:ln>
                <a:solidFill>
                  <a:schemeClr val="bg1"/>
                </a:solidFill>
                <a:effectLst/>
                <a:uLnTx/>
                <a:uFillTx/>
                <a:latin typeface="Knowledge Bold" panose="020B0503050000020004" pitchFamily="34" charset="0"/>
                <a:ea typeface="+mn-ea"/>
                <a:cs typeface="+mn-cs"/>
              </a:rPr>
              <a:t>A</a:t>
            </a:r>
            <a:r>
              <a:rPr kumimoji="0" lang="en-US" sz="1600" b="0" i="0" u="none" strike="noStrike" kern="1200" cap="none" spc="0" normalizeH="0" baseline="0" noProof="0" err="1">
                <a:ln>
                  <a:noFill/>
                </a:ln>
                <a:solidFill>
                  <a:schemeClr val="bg1"/>
                </a:solidFill>
                <a:effectLst/>
                <a:uLnTx/>
                <a:uFillTx/>
                <a:latin typeface="Knowledge Bold" panose="020B0503050000020004" pitchFamily="34" charset="0"/>
                <a:ea typeface="+mn-ea"/>
                <a:cs typeface="+mn-cs"/>
              </a:rPr>
              <a:t>pple</a:t>
            </a:r>
            <a:r>
              <a:rPr kumimoji="0" lang="en-US" sz="1600" b="0" i="0" u="none" strike="noStrike" kern="1200" cap="none" spc="0" normalizeH="0" baseline="0" noProof="0">
                <a:ln>
                  <a:noFill/>
                </a:ln>
                <a:solidFill>
                  <a:schemeClr val="bg1"/>
                </a:solidFill>
                <a:effectLst/>
                <a:uLnTx/>
                <a:uFillTx/>
                <a:latin typeface="Knowledge Bold" panose="020B0503050000020004" pitchFamily="34" charset="0"/>
                <a:ea typeface="+mn-ea"/>
                <a:cs typeface="+mn-cs"/>
              </a:rPr>
              <a:t> News </a:t>
            </a:r>
          </a:p>
        </p:txBody>
      </p:sp>
      <p:sp>
        <p:nvSpPr>
          <p:cNvPr id="7" name="TextBox 7">
            <a:extLst>
              <a:ext uri="{FF2B5EF4-FFF2-40B4-BE49-F238E27FC236}">
                <a16:creationId xmlns:a16="http://schemas.microsoft.com/office/drawing/2014/main" id="{FDF497FB-7E77-1C95-C851-A2378D8B5CD6}"/>
              </a:ext>
            </a:extLst>
          </p:cNvPr>
          <p:cNvSpPr txBox="1"/>
          <p:nvPr/>
        </p:nvSpPr>
        <p:spPr>
          <a:xfrm>
            <a:off x="374526" y="2230156"/>
            <a:ext cx="4029848" cy="1661993"/>
          </a:xfrm>
          <a:prstGeom prst="rect">
            <a:avLst/>
          </a:prstGeom>
        </p:spPr>
        <p:txBody>
          <a:bodyPr wrap="square" lIns="0" tIns="0" rIns="0" bIns="0" rtlCol="0" anchor="t">
            <a:spAutoFit/>
          </a:bodyPr>
          <a:lstStyle/>
          <a:p>
            <a:pPr marL="285750" marR="457200" indent="-285750" defTabSz="457200">
              <a:lnSpc>
                <a:spcPct val="100000"/>
              </a:lnSpc>
              <a:spcBef>
                <a:spcPts val="0"/>
              </a:spcBef>
              <a:buClr>
                <a:schemeClr val="bg1"/>
              </a:buClr>
              <a:buSzPct val="100000"/>
              <a:buFont typeface="Arial" panose="020B0604020202020204" pitchFamily="34" charset="0"/>
              <a:buChar char="•"/>
            </a:pPr>
            <a:r>
              <a:rPr lang="en-US" sz="1200">
                <a:solidFill>
                  <a:schemeClr val="bg1"/>
                </a:solidFill>
                <a:latin typeface="Knowledge2017" panose="020B0506000000020004"/>
                <a:sym typeface="Knowledge Regular"/>
              </a:rPr>
              <a:t>Organically integrated into iOS multi-platform experience, Apple News provides best coverage of current events, curated by editors and personalized for the user.</a:t>
            </a:r>
          </a:p>
          <a:p>
            <a:pPr marL="285750" marR="457200" indent="-285750" defTabSz="457200">
              <a:lnSpc>
                <a:spcPct val="100000"/>
              </a:lnSpc>
              <a:spcBef>
                <a:spcPts val="0"/>
              </a:spcBef>
              <a:buClr>
                <a:schemeClr val="bg1"/>
              </a:buClr>
              <a:buSzPct val="100000"/>
              <a:buFont typeface="Arial" panose="020B0604020202020204" pitchFamily="34" charset="0"/>
              <a:buChar char="•"/>
            </a:pPr>
            <a:r>
              <a:rPr lang="en-US" sz="1200">
                <a:solidFill>
                  <a:schemeClr val="bg1"/>
                </a:solidFill>
                <a:latin typeface="Knowledge2017" panose="020B0506000000020004"/>
                <a:sym typeface="Knowledge Regular"/>
              </a:rPr>
              <a:t>The Reuters Newsroom collaborates with Apple curators to delivery best-in-class content. </a:t>
            </a:r>
          </a:p>
          <a:p>
            <a:pPr marL="285750" marR="457200" indent="-285750" defTabSz="457200">
              <a:lnSpc>
                <a:spcPct val="100000"/>
              </a:lnSpc>
              <a:spcBef>
                <a:spcPts val="0"/>
              </a:spcBef>
              <a:buClr>
                <a:schemeClr val="bg1"/>
              </a:buClr>
              <a:buSzPct val="100000"/>
              <a:buFont typeface="Arial" panose="020B0604020202020204" pitchFamily="34" charset="0"/>
              <a:buChar char="•"/>
            </a:pPr>
            <a:r>
              <a:rPr lang="en-US" sz="1200" b="1">
                <a:solidFill>
                  <a:schemeClr val="bg1"/>
                </a:solidFill>
                <a:latin typeface="Knowledge2017" panose="020B0506000000020004"/>
                <a:sym typeface="Knowledge Regular"/>
              </a:rPr>
              <a:t>Targeting: </a:t>
            </a:r>
            <a:r>
              <a:rPr lang="en-US" sz="1200">
                <a:solidFill>
                  <a:schemeClr val="bg1"/>
                </a:solidFill>
                <a:latin typeface="Knowledge2017" panose="020B0506000000020004"/>
                <a:sym typeface="Knowledge Regular"/>
              </a:rPr>
              <a:t>US or UK Apple Store users, age, gender</a:t>
            </a:r>
          </a:p>
          <a:p>
            <a:pPr marL="285750" marR="457200" indent="-285750" defTabSz="457200">
              <a:lnSpc>
                <a:spcPct val="100000"/>
              </a:lnSpc>
              <a:spcBef>
                <a:spcPts val="0"/>
              </a:spcBef>
              <a:buClr>
                <a:schemeClr val="bg1"/>
              </a:buClr>
              <a:buSzPct val="100000"/>
              <a:buFont typeface="Arial" panose="020B0604020202020204" pitchFamily="34" charset="0"/>
              <a:buChar char="•"/>
            </a:pPr>
            <a:r>
              <a:rPr lang="en-US" sz="1200" b="1">
                <a:solidFill>
                  <a:schemeClr val="bg1"/>
                </a:solidFill>
                <a:latin typeface="Knowledge2017" panose="020B0506000000020004"/>
                <a:sym typeface="Knowledge Regular"/>
              </a:rPr>
              <a:t>Editions: </a:t>
            </a:r>
            <a:r>
              <a:rPr lang="en-US" sz="1200">
                <a:solidFill>
                  <a:schemeClr val="bg1"/>
                </a:solidFill>
                <a:latin typeface="Knowledge2017" panose="020B0506000000020004"/>
                <a:sym typeface="Knowledge Regular"/>
              </a:rPr>
              <a:t>US, Canada, UK, Australia</a:t>
            </a:r>
          </a:p>
          <a:p>
            <a:pPr marR="457200" lvl="1" defTabSz="457200">
              <a:buClr>
                <a:schemeClr val="bg1"/>
              </a:buClr>
              <a:buSzPct val="100000"/>
            </a:pPr>
            <a:endParaRPr lang="en-US" sz="1200">
              <a:latin typeface="Knowledge2017" panose="020B0506000000020004"/>
              <a:ea typeface="Knowledge Regular"/>
              <a:cs typeface="Knowledge Regular"/>
              <a:sym typeface="Knowledge Regular"/>
            </a:endParaRPr>
          </a:p>
        </p:txBody>
      </p:sp>
      <p:sp>
        <p:nvSpPr>
          <p:cNvPr id="8" name="TextBox 13">
            <a:extLst>
              <a:ext uri="{FF2B5EF4-FFF2-40B4-BE49-F238E27FC236}">
                <a16:creationId xmlns:a16="http://schemas.microsoft.com/office/drawing/2014/main" id="{02C1789C-16C5-3E35-7376-B2FC91FC24B2}"/>
              </a:ext>
            </a:extLst>
          </p:cNvPr>
          <p:cNvSpPr txBox="1"/>
          <p:nvPr/>
        </p:nvSpPr>
        <p:spPr>
          <a:xfrm>
            <a:off x="4404374" y="1830386"/>
            <a:ext cx="2339662" cy="269048"/>
          </a:xfrm>
          <a:prstGeom prst="rect">
            <a:avLst/>
          </a:prstGeom>
        </p:spPr>
        <p:txBody>
          <a:bodyPr lIns="0" tIns="0" rIns="0" bIns="0" rtlCol="0" anchor="t">
            <a:spAutoFit/>
          </a:bodyPr>
          <a:lstStyle/>
          <a:p>
            <a:pPr marL="0" marR="0" lvl="0" indent="0" algn="l" defTabSz="914400" rtl="0" eaLnBrk="1" fontAlgn="auto" latinLnBrk="0" hangingPunct="1">
              <a:lnSpc>
                <a:spcPts val="224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Knowledge Bold" panose="020B0503050000020004" pitchFamily="34" charset="0"/>
                <a:ea typeface="+mn-ea"/>
                <a:cs typeface="+mn-cs"/>
              </a:rPr>
              <a:t>LG &amp; S</a:t>
            </a:r>
            <a:r>
              <a:rPr kumimoji="0" lang="en-US" sz="1600" b="0" i="0" u="none" strike="noStrike" kern="1200" cap="none" spc="0" normalizeH="0" baseline="0" noProof="0" err="1">
                <a:ln>
                  <a:noFill/>
                </a:ln>
                <a:solidFill>
                  <a:srgbClr val="FFFFFF"/>
                </a:solidFill>
                <a:effectLst/>
                <a:uLnTx/>
                <a:uFillTx/>
                <a:latin typeface="Knowledge Bold" panose="020B0503050000020004" pitchFamily="34" charset="0"/>
                <a:ea typeface="+mn-ea"/>
                <a:cs typeface="+mn-cs"/>
              </a:rPr>
              <a:t>amsung</a:t>
            </a:r>
            <a:r>
              <a:rPr kumimoji="0" lang="en-US" sz="1600" b="0" i="0" u="none" strike="noStrike" kern="1200" cap="none" spc="0" normalizeH="0" baseline="0" noProof="0">
                <a:ln>
                  <a:noFill/>
                </a:ln>
                <a:solidFill>
                  <a:srgbClr val="FFFFFF"/>
                </a:solidFill>
                <a:effectLst/>
                <a:uLnTx/>
                <a:uFillTx/>
                <a:latin typeface="Knowledge Bold" panose="020B0503050000020004" pitchFamily="34" charset="0"/>
                <a:ea typeface="+mn-ea"/>
                <a:cs typeface="+mn-cs"/>
              </a:rPr>
              <a:t> TV </a:t>
            </a:r>
          </a:p>
        </p:txBody>
      </p:sp>
      <p:sp>
        <p:nvSpPr>
          <p:cNvPr id="9" name="TextBox 14">
            <a:extLst>
              <a:ext uri="{FF2B5EF4-FFF2-40B4-BE49-F238E27FC236}">
                <a16:creationId xmlns:a16="http://schemas.microsoft.com/office/drawing/2014/main" id="{3120084F-DCB7-5537-178B-3BA2F19AF988}"/>
              </a:ext>
            </a:extLst>
          </p:cNvPr>
          <p:cNvSpPr txBox="1"/>
          <p:nvPr/>
        </p:nvSpPr>
        <p:spPr>
          <a:xfrm>
            <a:off x="4135051" y="2231500"/>
            <a:ext cx="3685234" cy="1338828"/>
          </a:xfrm>
          <a:prstGeom prst="rect">
            <a:avLst/>
          </a:prstGeom>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200">
                <a:solidFill>
                  <a:srgbClr val="FFFFFF"/>
                </a:solidFill>
                <a:latin typeface="Knowledge2017"/>
              </a:rPr>
              <a:t>R</a:t>
            </a:r>
            <a:r>
              <a:rPr lang="en-US" sz="1200" err="1">
                <a:solidFill>
                  <a:srgbClr val="FFFFFF"/>
                </a:solidFill>
                <a:latin typeface="Knowledge2017"/>
              </a:rPr>
              <a:t>euters</a:t>
            </a:r>
            <a:r>
              <a:rPr lang="en-US" sz="1200">
                <a:solidFill>
                  <a:srgbClr val="FFFFFF"/>
                </a:solidFill>
                <a:latin typeface="Knowledge2017"/>
              </a:rPr>
              <a:t> Now is an internationally focused, dedicated news channel delivering fast, accurate, unbiased and insightful trusted news around the globe. </a:t>
            </a:r>
          </a:p>
          <a:p>
            <a:pPr marL="577850" lvl="1" indent="-120650">
              <a:spcAft>
                <a:spcPts val="600"/>
              </a:spcAft>
              <a:buFont typeface="Arial" panose="020B0604020202020204" pitchFamily="34" charset="0"/>
              <a:buChar char="•"/>
              <a:defRPr/>
            </a:pPr>
            <a:r>
              <a:rPr lang="en-US" sz="1200">
                <a:solidFill>
                  <a:srgbClr val="FFFFFF"/>
                </a:solidFill>
                <a:latin typeface="Knowledge2017"/>
              </a:rPr>
              <a:t>Up to 8 minutes of advertising time every hour</a:t>
            </a:r>
          </a:p>
          <a:p>
            <a:pPr marL="577850" lvl="1" indent="-120650">
              <a:spcAft>
                <a:spcPts val="600"/>
              </a:spcAft>
              <a:buFont typeface="Arial" panose="020B0604020202020204" pitchFamily="34" charset="0"/>
              <a:buChar char="•"/>
              <a:defRPr/>
            </a:pPr>
            <a:r>
              <a:rPr lang="en-US" sz="1200">
                <a:solidFill>
                  <a:srgbClr val="FFFFFF"/>
                </a:solidFill>
                <a:latin typeface="Knowledge2017"/>
              </a:rPr>
              <a:t>Advertising slots every 15 minutes </a:t>
            </a:r>
          </a:p>
          <a:p>
            <a:pPr marL="577850" lvl="1" indent="-120650">
              <a:spcAft>
                <a:spcPts val="600"/>
              </a:spcAft>
              <a:buFont typeface="Arial" panose="020B0604020202020204" pitchFamily="34" charset="0"/>
              <a:buChar char="•"/>
              <a:defRPr/>
            </a:pPr>
            <a:r>
              <a:rPr lang="en-US" sz="1200">
                <a:solidFill>
                  <a:srgbClr val="FFFFFF"/>
                </a:solidFill>
                <a:latin typeface="Knowledge2017"/>
              </a:rPr>
              <a:t>15-20 pre-packaged editorial stories each day</a:t>
            </a:r>
          </a:p>
        </p:txBody>
      </p:sp>
      <p:sp>
        <p:nvSpPr>
          <p:cNvPr id="11" name="TextBox 18">
            <a:extLst>
              <a:ext uri="{FF2B5EF4-FFF2-40B4-BE49-F238E27FC236}">
                <a16:creationId xmlns:a16="http://schemas.microsoft.com/office/drawing/2014/main" id="{69059D01-2ED2-B103-F5E0-EB3C6F94670B}"/>
              </a:ext>
            </a:extLst>
          </p:cNvPr>
          <p:cNvSpPr txBox="1"/>
          <p:nvPr/>
        </p:nvSpPr>
        <p:spPr>
          <a:xfrm>
            <a:off x="8261652" y="1830386"/>
            <a:ext cx="2339662" cy="269048"/>
          </a:xfrm>
          <a:prstGeom prst="rect">
            <a:avLst/>
          </a:prstGeom>
        </p:spPr>
        <p:txBody>
          <a:bodyPr lIns="0" tIns="0" rIns="0" bIns="0" rtlCol="0" anchor="t">
            <a:spAutoFit/>
          </a:bodyPr>
          <a:lstStyle/>
          <a:p>
            <a:pPr marL="0" marR="0" lvl="0" indent="0" algn="l" defTabSz="914400" rtl="0" eaLnBrk="1" fontAlgn="auto" latinLnBrk="0" hangingPunct="1">
              <a:lnSpc>
                <a:spcPts val="224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Knowledge Bold" panose="020B0503050000020004" pitchFamily="34" charset="0"/>
                <a:ea typeface="+mn-ea"/>
                <a:cs typeface="+mn-cs"/>
              </a:rPr>
              <a:t>Reuters Video </a:t>
            </a:r>
          </a:p>
        </p:txBody>
      </p:sp>
      <p:sp>
        <p:nvSpPr>
          <p:cNvPr id="12" name="TextBox 19">
            <a:extLst>
              <a:ext uri="{FF2B5EF4-FFF2-40B4-BE49-F238E27FC236}">
                <a16:creationId xmlns:a16="http://schemas.microsoft.com/office/drawing/2014/main" id="{A6DA87F1-9D29-9CB8-08A3-A1648E26DAC1}"/>
              </a:ext>
            </a:extLst>
          </p:cNvPr>
          <p:cNvSpPr txBox="1"/>
          <p:nvPr/>
        </p:nvSpPr>
        <p:spPr>
          <a:xfrm>
            <a:off x="8082222" y="2186469"/>
            <a:ext cx="3902632" cy="2185214"/>
          </a:xfrm>
          <a:prstGeom prst="rect">
            <a:avLst/>
          </a:prstGeom>
        </p:spPr>
        <p:txBody>
          <a:bodyPr wrap="square" lIns="0" tIns="0" rIns="0" bIns="0" rtlCol="0" anchor="t">
            <a:spAutoFit/>
          </a:body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GB" sz="1200" dirty="0">
                <a:solidFill>
                  <a:srgbClr val="FFFFFF"/>
                </a:solidFill>
                <a:latin typeface="Knowledge2017"/>
              </a:rPr>
              <a:t>Y</a:t>
            </a:r>
            <a:r>
              <a:rPr lang="en-US" sz="1200" dirty="0">
                <a:solidFill>
                  <a:srgbClr val="FFFFFF"/>
                </a:solidFill>
                <a:latin typeface="Knowledge2017"/>
              </a:rPr>
              <a:t>our brand has the opportunity to share your video message to our professional audience via an omni-channel approach. </a:t>
            </a:r>
          </a:p>
          <a:p>
            <a:pPr marL="344488" lvl="1" indent="-115888">
              <a:spcAft>
                <a:spcPts val="400"/>
              </a:spcAft>
              <a:buFont typeface="Arial" panose="020B0604020202020204" pitchFamily="34" charset="0"/>
              <a:buChar char="•"/>
              <a:defRPr/>
            </a:pPr>
            <a:r>
              <a:rPr kumimoji="0" lang="en-US" sz="1200" b="1" i="0" u="none" strike="noStrike" kern="1200" cap="none" spc="0" normalizeH="0" baseline="0" noProof="0" dirty="0">
                <a:ln>
                  <a:noFill/>
                </a:ln>
                <a:solidFill>
                  <a:srgbClr val="FFFFFF"/>
                </a:solidFill>
                <a:effectLst/>
                <a:uLnTx/>
                <a:uFillTx/>
                <a:latin typeface="Knowledge2017"/>
                <a:ea typeface="+mn-ea"/>
                <a:cs typeface="+mn-cs"/>
              </a:rPr>
              <a:t>YouTube</a:t>
            </a:r>
            <a:r>
              <a:rPr kumimoji="0" lang="en-US" sz="1200" i="0" u="none" strike="noStrike" kern="1200" cap="none" spc="0" normalizeH="0" baseline="0" noProof="0" dirty="0">
                <a:ln>
                  <a:noFill/>
                </a:ln>
                <a:solidFill>
                  <a:srgbClr val="FFFFFF"/>
                </a:solidFill>
                <a:effectLst/>
                <a:uLnTx/>
                <a:uFillTx/>
                <a:latin typeface="Knowledge2017"/>
                <a:ea typeface="+mn-ea"/>
                <a:cs typeface="+mn-cs"/>
              </a:rPr>
              <a:t>: Reserve video impressions for :6s and :15s-30s, and long form directly against the Reuters channel and video content that is visible and highly engaged with. </a:t>
            </a:r>
          </a:p>
          <a:p>
            <a:pPr marL="344488" lvl="1" indent="-115888">
              <a:spcAft>
                <a:spcPts val="400"/>
              </a:spcAft>
              <a:buFont typeface="Arial" panose="020B0604020202020204" pitchFamily="34" charset="0"/>
              <a:buChar char="•"/>
              <a:defRPr/>
            </a:pPr>
            <a:r>
              <a:rPr lang="en-US" sz="1200" b="1" dirty="0">
                <a:solidFill>
                  <a:srgbClr val="FFFFFF"/>
                </a:solidFill>
                <a:latin typeface="Knowledge2017"/>
              </a:rPr>
              <a:t>X (formerly Twitter)</a:t>
            </a:r>
            <a:r>
              <a:rPr lang="en-US" sz="1200" dirty="0">
                <a:solidFill>
                  <a:srgbClr val="FFFFFF"/>
                </a:solidFill>
                <a:latin typeface="Knowledge2017"/>
              </a:rPr>
              <a:t>: Own targeted, sponsored editorial videos and polls</a:t>
            </a:r>
          </a:p>
          <a:p>
            <a:pPr marL="344488" lvl="1" indent="-115888">
              <a:spcAft>
                <a:spcPts val="400"/>
              </a:spcAft>
              <a:buFont typeface="Arial" panose="020B0604020202020204" pitchFamily="34" charset="0"/>
              <a:buChar char="•"/>
              <a:defRPr/>
            </a:pPr>
            <a:r>
              <a:rPr lang="en-US" sz="1200" b="1" i="1" dirty="0">
                <a:solidFill>
                  <a:srgbClr val="FFFFFF"/>
                </a:solidFill>
                <a:latin typeface="Knowledge2017"/>
              </a:rPr>
              <a:t>ALL-NEW</a:t>
            </a:r>
            <a:r>
              <a:rPr lang="en-US" sz="1200" b="1" dirty="0">
                <a:solidFill>
                  <a:srgbClr val="FFFFFF"/>
                </a:solidFill>
                <a:latin typeface="Knowledge2017"/>
              </a:rPr>
              <a:t> LinkedIn</a:t>
            </a:r>
            <a:r>
              <a:rPr lang="en-US" sz="1200" dirty="0">
                <a:solidFill>
                  <a:srgbClr val="FFFFFF"/>
                </a:solidFill>
                <a:latin typeface="Knowledge2017"/>
              </a:rPr>
              <a:t>: Run of targeted, editorial video series</a:t>
            </a:r>
          </a:p>
        </p:txBody>
      </p:sp>
      <p:pic>
        <p:nvPicPr>
          <p:cNvPr id="13" name="Picture 12">
            <a:extLst>
              <a:ext uri="{FF2B5EF4-FFF2-40B4-BE49-F238E27FC236}">
                <a16:creationId xmlns:a16="http://schemas.microsoft.com/office/drawing/2014/main" id="{8503AB46-3CA1-D285-7630-A69644383FF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7612" y="3622766"/>
            <a:ext cx="1215380" cy="2433538"/>
          </a:xfrm>
          <a:prstGeom prst="rect">
            <a:avLst/>
          </a:prstGeom>
        </p:spPr>
      </p:pic>
      <p:pic>
        <p:nvPicPr>
          <p:cNvPr id="14" name="Picture 13">
            <a:extLst>
              <a:ext uri="{FF2B5EF4-FFF2-40B4-BE49-F238E27FC236}">
                <a16:creationId xmlns:a16="http://schemas.microsoft.com/office/drawing/2014/main" id="{54539D4F-EB09-94EC-5F0D-B31C15DC9DC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21677" y="4469730"/>
            <a:ext cx="1105665" cy="946678"/>
          </a:xfrm>
          <a:prstGeom prst="rect">
            <a:avLst/>
          </a:prstGeom>
        </p:spPr>
      </p:pic>
      <p:pic>
        <p:nvPicPr>
          <p:cNvPr id="15" name="Picture 14">
            <a:extLst>
              <a:ext uri="{FF2B5EF4-FFF2-40B4-BE49-F238E27FC236}">
                <a16:creationId xmlns:a16="http://schemas.microsoft.com/office/drawing/2014/main" id="{C17EECBA-404B-9DED-E31C-03836D6F5534}"/>
              </a:ext>
            </a:extLst>
          </p:cNvPr>
          <p:cNvPicPr>
            <a:picLocks noChangeAspect="1"/>
          </p:cNvPicPr>
          <p:nvPr/>
        </p:nvPicPr>
        <p:blipFill>
          <a:blip r:embed="rId5"/>
          <a:stretch>
            <a:fillRect/>
          </a:stretch>
        </p:blipFill>
        <p:spPr>
          <a:xfrm>
            <a:off x="8698371" y="4198666"/>
            <a:ext cx="3048000" cy="1883764"/>
          </a:xfrm>
          <a:prstGeom prst="rect">
            <a:avLst/>
          </a:prstGeom>
        </p:spPr>
      </p:pic>
      <p:grpSp>
        <p:nvGrpSpPr>
          <p:cNvPr id="21" name="Group 20">
            <a:extLst>
              <a:ext uri="{FF2B5EF4-FFF2-40B4-BE49-F238E27FC236}">
                <a16:creationId xmlns:a16="http://schemas.microsoft.com/office/drawing/2014/main" id="{EACCED97-4095-183D-D267-DA2F687D54B3}"/>
              </a:ext>
            </a:extLst>
          </p:cNvPr>
          <p:cNvGrpSpPr/>
          <p:nvPr/>
        </p:nvGrpSpPr>
        <p:grpSpPr>
          <a:xfrm>
            <a:off x="3744686" y="3997234"/>
            <a:ext cx="3557819" cy="2037025"/>
            <a:chOff x="4007698" y="4067134"/>
            <a:chExt cx="3564559" cy="1813747"/>
          </a:xfrm>
        </p:grpSpPr>
        <p:pic>
          <p:nvPicPr>
            <p:cNvPr id="16" name="Picture 15">
              <a:extLst>
                <a:ext uri="{FF2B5EF4-FFF2-40B4-BE49-F238E27FC236}">
                  <a16:creationId xmlns:a16="http://schemas.microsoft.com/office/drawing/2014/main" id="{86AFEFFF-430E-B022-D818-A47E862622E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857352" y="4113654"/>
              <a:ext cx="2421664" cy="1600438"/>
            </a:xfrm>
            <a:prstGeom prst="rect">
              <a:avLst/>
            </a:prstGeom>
          </p:spPr>
        </p:pic>
        <p:pic>
          <p:nvPicPr>
            <p:cNvPr id="17" name="Picture 16" descr="A picture containing text, monitor, computer, electronics&#10;&#10;Description automatically generated">
              <a:extLst>
                <a:ext uri="{FF2B5EF4-FFF2-40B4-BE49-F238E27FC236}">
                  <a16:creationId xmlns:a16="http://schemas.microsoft.com/office/drawing/2014/main" id="{29E76F8A-A045-FAF7-4A9B-483BDEBC0F6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007698" y="4067134"/>
              <a:ext cx="3564559" cy="1813747"/>
            </a:xfrm>
            <a:prstGeom prst="rect">
              <a:avLst/>
            </a:prstGeom>
          </p:spPr>
        </p:pic>
      </p:grpSp>
      <p:sp>
        <p:nvSpPr>
          <p:cNvPr id="2" name="TextBox 1">
            <a:extLst>
              <a:ext uri="{FF2B5EF4-FFF2-40B4-BE49-F238E27FC236}">
                <a16:creationId xmlns:a16="http://schemas.microsoft.com/office/drawing/2014/main" id="{6DA7DC5C-E091-431A-6A37-C5271D3D14B1}"/>
              </a:ext>
            </a:extLst>
          </p:cNvPr>
          <p:cNvSpPr txBox="1"/>
          <p:nvPr/>
        </p:nvSpPr>
        <p:spPr>
          <a:xfrm>
            <a:off x="526944" y="-2444"/>
            <a:ext cx="2243965" cy="253916"/>
          </a:xfrm>
          <a:prstGeom prst="rect">
            <a:avLst/>
          </a:prstGeom>
          <a:solidFill>
            <a:srgbClr val="FA6400"/>
          </a:solid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Knowledge2017"/>
                <a:ea typeface="+mn-ea"/>
                <a:cs typeface="+mn-cs"/>
              </a:rPr>
              <a:t>OFF PLATFORM OPPORTUNITIES</a:t>
            </a:r>
          </a:p>
        </p:txBody>
      </p:sp>
      <p:sp>
        <p:nvSpPr>
          <p:cNvPr id="3" name="Title 3">
            <a:extLst>
              <a:ext uri="{FF2B5EF4-FFF2-40B4-BE49-F238E27FC236}">
                <a16:creationId xmlns:a16="http://schemas.microsoft.com/office/drawing/2014/main" id="{C7BF0684-3D18-4396-09E2-DEAF7AA43266}"/>
              </a:ext>
            </a:extLst>
          </p:cNvPr>
          <p:cNvSpPr txBox="1">
            <a:spLocks/>
          </p:cNvSpPr>
          <p:nvPr/>
        </p:nvSpPr>
        <p:spPr>
          <a:xfrm>
            <a:off x="429537" y="776599"/>
            <a:ext cx="11065777" cy="430887"/>
          </a:xfrm>
          <a:prstGeom prst="rect">
            <a:avLst/>
          </a:prstGeom>
        </p:spPr>
        <p:txBody>
          <a:bodyPr lIns="0" tIns="0" rIns="0" bIns="0"/>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algn="ctr"/>
            <a:r>
              <a:rPr lang="en-US" sz="2800" dirty="0">
                <a:solidFill>
                  <a:srgbClr val="404040"/>
                </a:solidFill>
                <a:latin typeface="Knowledge2017" panose="020B0506000000020004" pitchFamily="34" charset="0"/>
              </a:rPr>
              <a:t>Extend sponsorships of Reuters coverage beyond Reuters.com</a:t>
            </a:r>
            <a:endParaRPr lang="en-US" sz="2800" dirty="0">
              <a:solidFill>
                <a:srgbClr val="404040"/>
              </a:solidFill>
              <a:effectLst/>
              <a:latin typeface="Knowledge2017" panose="020B0506000000020004" pitchFamily="34" charset="0"/>
            </a:endParaRPr>
          </a:p>
        </p:txBody>
      </p:sp>
    </p:spTree>
    <p:extLst>
      <p:ext uri="{BB962C8B-B14F-4D97-AF65-F5344CB8AC3E}">
        <p14:creationId xmlns:p14="http://schemas.microsoft.com/office/powerpoint/2010/main" val="310180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EC86A6-EA1C-8CA1-271F-E867346D10B3}"/>
              </a:ext>
            </a:extLst>
          </p:cNvPr>
          <p:cNvSpPr txBox="1"/>
          <p:nvPr/>
        </p:nvSpPr>
        <p:spPr>
          <a:xfrm>
            <a:off x="-1" y="510160"/>
            <a:ext cx="10582835" cy="784830"/>
          </a:xfrm>
          <a:prstGeom prst="rect">
            <a:avLst/>
          </a:prstGeom>
          <a:noFill/>
          <a:ln>
            <a:noFill/>
          </a:ln>
        </p:spPr>
        <p:txBody>
          <a:bodyPr wrap="square" lIns="54000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04040"/>
                </a:solidFill>
                <a:effectLst/>
                <a:uLnTx/>
                <a:uFillTx/>
                <a:latin typeface="Knowledge2017"/>
                <a:ea typeface="+mn-ea"/>
                <a:cs typeface="+mn-cs"/>
              </a:rPr>
              <a:t>Our award-winning </a:t>
            </a:r>
            <a:r>
              <a:rPr kumimoji="0" lang="en-GB" sz="2400" b="1" i="0" u="none" strike="noStrike" kern="1200" cap="none" spc="0" normalizeH="0" baseline="0" noProof="0">
                <a:ln>
                  <a:noFill/>
                </a:ln>
                <a:solidFill>
                  <a:srgbClr val="FA6400"/>
                </a:solidFill>
                <a:effectLst/>
                <a:uLnTx/>
                <a:uFillTx/>
                <a:latin typeface="Knowledge2017"/>
                <a:ea typeface="+mn-ea"/>
                <a:cs typeface="+mn-cs"/>
              </a:rPr>
              <a:t>editorial graphics are powered by trusted data and journalistic expertise</a:t>
            </a:r>
            <a:r>
              <a:rPr kumimoji="0" lang="en-GB" sz="2400" b="1" i="0" u="none" strike="noStrike" kern="1200" cap="none" spc="0" normalizeH="0" baseline="0" noProof="0">
                <a:ln>
                  <a:noFill/>
                </a:ln>
                <a:solidFill>
                  <a:srgbClr val="FFFFFF"/>
                </a:solidFill>
                <a:effectLst/>
                <a:uLnTx/>
                <a:uFillTx/>
                <a:latin typeface="Knowledge2017"/>
                <a:ea typeface="+mn-ea"/>
                <a:cs typeface="+mn-cs"/>
              </a:rPr>
              <a:t> </a:t>
            </a:r>
            <a:r>
              <a:rPr kumimoji="0" lang="en-GB" sz="2400" b="1" i="0" u="none" strike="noStrike" kern="1200" cap="none" spc="0" normalizeH="0" baseline="0" noProof="0">
                <a:ln>
                  <a:noFill/>
                </a:ln>
                <a:solidFill>
                  <a:srgbClr val="404040"/>
                </a:solidFill>
                <a:effectLst/>
                <a:uLnTx/>
                <a:uFillTx/>
                <a:latin typeface="Knowledge2017"/>
                <a:ea typeface="+mn-ea"/>
                <a:cs typeface="+mn-cs"/>
              </a:rPr>
              <a:t>to help tell stories in a powerful and engaging way </a:t>
            </a:r>
          </a:p>
        </p:txBody>
      </p:sp>
      <p:sp>
        <p:nvSpPr>
          <p:cNvPr id="7" name="TextBox 17">
            <a:extLst>
              <a:ext uri="{FF2B5EF4-FFF2-40B4-BE49-F238E27FC236}">
                <a16:creationId xmlns:a16="http://schemas.microsoft.com/office/drawing/2014/main" id="{A0B895C8-D52B-497C-E976-2AFDCD52A6B9}"/>
              </a:ext>
            </a:extLst>
          </p:cNvPr>
          <p:cNvSpPr txBox="1"/>
          <p:nvPr/>
        </p:nvSpPr>
        <p:spPr>
          <a:xfrm>
            <a:off x="569885" y="1669872"/>
            <a:ext cx="3176581"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47" normalizeH="0" baseline="0" noProof="0">
                <a:ln>
                  <a:noFill/>
                </a:ln>
                <a:solidFill>
                  <a:srgbClr val="404040"/>
                </a:solidFill>
                <a:effectLst/>
                <a:uLnTx/>
                <a:uFillTx/>
                <a:latin typeface="Knowledge2017 Black" panose="020B0503000000020004" pitchFamily="34" charset="0"/>
                <a:ea typeface="+mn-ea"/>
                <a:cs typeface="+mn-cs"/>
              </a:rPr>
              <a:t>Global Events</a:t>
            </a:r>
            <a:endParaRPr kumimoji="0" lang="en-US" sz="2400" b="0" i="0" u="none" strike="noStrike" kern="1200" cap="none" spc="-47" normalizeH="0" baseline="0" noProof="0">
              <a:ln>
                <a:noFill/>
              </a:ln>
              <a:solidFill>
                <a:srgbClr val="404040"/>
              </a:solidFill>
              <a:effectLst/>
              <a:uLnTx/>
              <a:uFillTx/>
              <a:latin typeface="Knowledge2017 Black" panose="020B0503000000020004" pitchFamily="34" charset="0"/>
              <a:ea typeface="+mn-ea"/>
              <a:cs typeface="+mn-cs"/>
            </a:endParaRPr>
          </a:p>
        </p:txBody>
      </p:sp>
      <p:sp>
        <p:nvSpPr>
          <p:cNvPr id="8" name="TextBox 7">
            <a:extLst>
              <a:ext uri="{FF2B5EF4-FFF2-40B4-BE49-F238E27FC236}">
                <a16:creationId xmlns:a16="http://schemas.microsoft.com/office/drawing/2014/main" id="{43C82917-BA1A-4245-3427-0D164BD85E2F}"/>
              </a:ext>
            </a:extLst>
          </p:cNvPr>
          <p:cNvSpPr txBox="1"/>
          <p:nvPr/>
        </p:nvSpPr>
        <p:spPr>
          <a:xfrm>
            <a:off x="569885" y="4568834"/>
            <a:ext cx="3176581" cy="955198"/>
          </a:xfrm>
          <a:prstGeom prst="rect">
            <a:avLst/>
          </a:prstGeom>
          <a:noFill/>
        </p:spPr>
        <p:txBody>
          <a:bodyPr wrap="square" tIns="46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04040"/>
                </a:solidFill>
                <a:effectLst/>
                <a:uLnTx/>
                <a:uFillTx/>
                <a:latin typeface="Knowledge2017" panose="020B0506000000020004" pitchFamily="34" charset="0"/>
                <a:ea typeface="+mn-ea"/>
                <a:cs typeface="+mn-cs"/>
                <a:hlinkClick r:id="rId2">
                  <a:extLst>
                    <a:ext uri="{A12FA001-AC4F-418D-AE19-62706E023703}">
                      <ahyp:hlinkClr xmlns:ahyp="http://schemas.microsoft.com/office/drawing/2018/hyperlinkcolor" val="tx"/>
                    </a:ext>
                  </a:extLst>
                </a:hlinkClick>
              </a:rPr>
              <a:t>‘How a panel blew off a Boeing plane in mid-air’ </a:t>
            </a:r>
            <a:r>
              <a:rPr kumimoji="0" lang="en-US" sz="1400" b="0" i="0" u="none" strike="noStrike" kern="1200" cap="none" spc="0" normalizeH="0" baseline="0" noProof="0">
                <a:ln>
                  <a:noFill/>
                </a:ln>
                <a:solidFill>
                  <a:srgbClr val="404040"/>
                </a:solidFill>
                <a:effectLst/>
                <a:uLnTx/>
                <a:uFillTx/>
                <a:latin typeface="Knowledge2017" panose="020B0506000000020004" pitchFamily="34" charset="0"/>
                <a:ea typeface="+mn-ea"/>
                <a:cs typeface="+mn-cs"/>
              </a:rPr>
              <a:t>examined how a piece of fuselage tore off an Alaska Airlines jet following takeoff on January 5, 2024.</a:t>
            </a:r>
          </a:p>
        </p:txBody>
      </p:sp>
      <p:sp>
        <p:nvSpPr>
          <p:cNvPr id="9" name="TextBox 15">
            <a:extLst>
              <a:ext uri="{FF2B5EF4-FFF2-40B4-BE49-F238E27FC236}">
                <a16:creationId xmlns:a16="http://schemas.microsoft.com/office/drawing/2014/main" id="{500DC66D-809F-EA6F-89B7-BF0A10C77AC5}"/>
              </a:ext>
            </a:extLst>
          </p:cNvPr>
          <p:cNvSpPr txBox="1"/>
          <p:nvPr/>
        </p:nvSpPr>
        <p:spPr>
          <a:xfrm>
            <a:off x="4507710" y="4608713"/>
            <a:ext cx="3176580" cy="1124475"/>
          </a:xfrm>
          <a:prstGeom prst="rect">
            <a:avLst/>
          </a:prstGeom>
        </p:spPr>
        <p:txBody>
          <a:bodyPr wrap="square" lIns="0" tIns="4680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04040"/>
                </a:solidFill>
                <a:effectLst/>
                <a:uLnTx/>
                <a:uFillTx/>
                <a:latin typeface="Knowledge2017" panose="020B0506000000020004" pitchFamily="34" charset="0"/>
                <a:ea typeface="+mn-ea"/>
                <a:cs typeface="+mn-cs"/>
                <a:hlinkClick r:id="rId3">
                  <a:extLst>
                    <a:ext uri="{A12FA001-AC4F-418D-AE19-62706E023703}">
                      <ahyp:hlinkClr xmlns:ahyp="http://schemas.microsoft.com/office/drawing/2018/hyperlinkcolor" val="tx"/>
                    </a:ext>
                  </a:extLst>
                </a:hlinkClick>
              </a:rPr>
              <a:t>‘Quantum computing decrypted’</a:t>
            </a:r>
            <a:r>
              <a:rPr kumimoji="0" lang="en-US" sz="1400" b="0" i="0" u="none" strike="noStrike" kern="1200" cap="none" spc="0" normalizeH="0" baseline="0" noProof="0">
                <a:ln>
                  <a:noFill/>
                </a:ln>
                <a:solidFill>
                  <a:srgbClr val="404040"/>
                </a:solidFill>
                <a:effectLst/>
                <a:uLnTx/>
                <a:uFillTx/>
                <a:latin typeface="Knowledge2017" panose="020B0506000000020004" pitchFamily="34" charset="0"/>
                <a:ea typeface="+mn-ea"/>
                <a:cs typeface="+mn-cs"/>
              </a:rPr>
              <a:t> uses animated infographics to explain how major powers like the United States and China are in a race to build quantum computers capable of breaking encryption.</a:t>
            </a:r>
          </a:p>
        </p:txBody>
      </p:sp>
      <p:sp>
        <p:nvSpPr>
          <p:cNvPr id="10" name="TextBox 17">
            <a:extLst>
              <a:ext uri="{FF2B5EF4-FFF2-40B4-BE49-F238E27FC236}">
                <a16:creationId xmlns:a16="http://schemas.microsoft.com/office/drawing/2014/main" id="{FF472283-D56B-4937-091D-979CEF57A4BE}"/>
              </a:ext>
            </a:extLst>
          </p:cNvPr>
          <p:cNvSpPr txBox="1"/>
          <p:nvPr/>
        </p:nvSpPr>
        <p:spPr>
          <a:xfrm>
            <a:off x="4507708" y="1669872"/>
            <a:ext cx="3176581"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47" normalizeH="0" baseline="0" noProof="0">
                <a:ln>
                  <a:noFill/>
                </a:ln>
                <a:solidFill>
                  <a:srgbClr val="404040"/>
                </a:solidFill>
                <a:effectLst/>
                <a:uLnTx/>
                <a:uFillTx/>
                <a:latin typeface="Knowledge2017 Black" panose="020B0503000000020004" pitchFamily="34" charset="0"/>
                <a:ea typeface="+mn-ea"/>
                <a:cs typeface="+mn-cs"/>
              </a:rPr>
              <a:t>S</a:t>
            </a:r>
            <a:r>
              <a:rPr kumimoji="0" lang="en-US" sz="2400" b="0" i="0" u="none" strike="noStrike" kern="1200" cap="none" spc="-47" normalizeH="0" baseline="0" noProof="0" err="1">
                <a:ln>
                  <a:noFill/>
                </a:ln>
                <a:solidFill>
                  <a:srgbClr val="404040"/>
                </a:solidFill>
                <a:effectLst/>
                <a:uLnTx/>
                <a:uFillTx/>
                <a:latin typeface="Knowledge2017 Black" panose="020B0503000000020004" pitchFamily="34" charset="0"/>
                <a:ea typeface="+mn-ea"/>
                <a:cs typeface="+mn-cs"/>
              </a:rPr>
              <a:t>cience</a:t>
            </a:r>
            <a:r>
              <a:rPr kumimoji="0" lang="en-US" sz="2400" b="0" i="0" u="none" strike="noStrike" kern="1200" cap="none" spc="-47" normalizeH="0" baseline="0" noProof="0">
                <a:ln>
                  <a:noFill/>
                </a:ln>
                <a:solidFill>
                  <a:srgbClr val="404040"/>
                </a:solidFill>
                <a:effectLst/>
                <a:uLnTx/>
                <a:uFillTx/>
                <a:latin typeface="Knowledge2017 Black" panose="020B0503000000020004" pitchFamily="34" charset="0"/>
                <a:ea typeface="+mn-ea"/>
                <a:cs typeface="+mn-cs"/>
              </a:rPr>
              <a:t> and Technology</a:t>
            </a:r>
          </a:p>
        </p:txBody>
      </p:sp>
      <p:sp>
        <p:nvSpPr>
          <p:cNvPr id="11" name="TextBox 15">
            <a:extLst>
              <a:ext uri="{FF2B5EF4-FFF2-40B4-BE49-F238E27FC236}">
                <a16:creationId xmlns:a16="http://schemas.microsoft.com/office/drawing/2014/main" id="{7C132A6A-7310-989C-0D4C-96425E9E90FA}"/>
              </a:ext>
            </a:extLst>
          </p:cNvPr>
          <p:cNvSpPr txBox="1"/>
          <p:nvPr/>
        </p:nvSpPr>
        <p:spPr>
          <a:xfrm>
            <a:off x="8445534" y="4608714"/>
            <a:ext cx="3176581" cy="1124475"/>
          </a:xfrm>
          <a:prstGeom prst="rect">
            <a:avLst/>
          </a:prstGeom>
        </p:spPr>
        <p:txBody>
          <a:bodyPr wrap="square" lIns="0" tIns="4680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4040"/>
                </a:solidFill>
                <a:effectLst/>
                <a:uLnTx/>
                <a:uFillTx/>
                <a:latin typeface="Knowledge2017" panose="020B0506000000020004" pitchFamily="34" charset="0"/>
                <a:ea typeface="+mn-ea"/>
                <a:cs typeface="+mn-cs"/>
              </a:rPr>
              <a:t>W</a:t>
            </a:r>
            <a:r>
              <a:rPr kumimoji="0" lang="en-US" sz="1400" b="0" i="0" u="none" strike="noStrike" kern="1200" cap="none" spc="0" normalizeH="0" baseline="0" noProof="0" err="1">
                <a:ln>
                  <a:noFill/>
                </a:ln>
                <a:solidFill>
                  <a:srgbClr val="404040"/>
                </a:solidFill>
                <a:effectLst/>
                <a:uLnTx/>
                <a:uFillTx/>
                <a:latin typeface="Knowledge2017" panose="020B0506000000020004" pitchFamily="34" charset="0"/>
                <a:ea typeface="+mn-ea"/>
                <a:cs typeface="+mn-cs"/>
              </a:rPr>
              <a:t>ith</a:t>
            </a:r>
            <a:r>
              <a:rPr kumimoji="0" lang="en-US" sz="1400" b="0" i="0" u="none" strike="noStrike" kern="1200" cap="none" spc="0" normalizeH="0" baseline="0" noProof="0">
                <a:ln>
                  <a:noFill/>
                </a:ln>
                <a:solidFill>
                  <a:srgbClr val="404040"/>
                </a:solidFill>
                <a:effectLst/>
                <a:uLnTx/>
                <a:uFillTx/>
                <a:latin typeface="Knowledge2017" panose="020B0506000000020004" pitchFamily="34" charset="0"/>
                <a:ea typeface="+mn-ea"/>
                <a:cs typeface="+mn-cs"/>
              </a:rPr>
              <a:t> visually stunning data visualizations and imagery, </a:t>
            </a:r>
            <a:r>
              <a:rPr kumimoji="0" lang="en-US" sz="1400" b="1" i="0" u="none" strike="noStrike" kern="1200" cap="none" spc="0" normalizeH="0" baseline="0" noProof="0">
                <a:ln>
                  <a:noFill/>
                </a:ln>
                <a:solidFill>
                  <a:srgbClr val="404040"/>
                </a:solidFill>
                <a:effectLst/>
                <a:uLnTx/>
                <a:uFillTx/>
                <a:latin typeface="Knowledge2017" panose="020B0506000000020004" pitchFamily="34" charset="0"/>
                <a:ea typeface="+mn-ea"/>
                <a:cs typeface="+mn-cs"/>
                <a:hlinkClick r:id="rId4">
                  <a:extLst>
                    <a:ext uri="{A12FA001-AC4F-418D-AE19-62706E023703}">
                      <ahyp:hlinkClr xmlns:ahyp="http://schemas.microsoft.com/office/drawing/2018/hyperlinkcolor" val="tx"/>
                    </a:ext>
                  </a:extLst>
                </a:hlinkClick>
              </a:rPr>
              <a:t>‘The Hottest Year’</a:t>
            </a:r>
            <a:r>
              <a:rPr kumimoji="0" lang="en-US" sz="1400" b="1" i="0" u="none" strike="noStrike" kern="1200" cap="none" spc="0" normalizeH="0" baseline="0" noProof="0">
                <a:ln>
                  <a:noFill/>
                </a:ln>
                <a:solidFill>
                  <a:srgbClr val="404040"/>
                </a:solidFill>
                <a:effectLst/>
                <a:uLnTx/>
                <a:uFillTx/>
                <a:latin typeface="Knowledge2017" panose="020B0506000000020004" pitchFamily="34" charset="0"/>
                <a:ea typeface="+mn-ea"/>
                <a:cs typeface="+mn-cs"/>
              </a:rPr>
              <a:t> </a:t>
            </a:r>
            <a:r>
              <a:rPr kumimoji="0" lang="en-US" sz="1400" b="0" i="0" u="none" strike="noStrike" kern="1200" cap="none" spc="0" normalizeH="0" baseline="0" noProof="0">
                <a:ln>
                  <a:noFill/>
                </a:ln>
                <a:solidFill>
                  <a:srgbClr val="404040"/>
                </a:solidFill>
                <a:effectLst/>
                <a:uLnTx/>
                <a:uFillTx/>
                <a:latin typeface="Knowledge2017" panose="020B0506000000020004" pitchFamily="34" charset="0"/>
                <a:ea typeface="+mn-ea"/>
                <a:cs typeface="+mn-cs"/>
              </a:rPr>
              <a:t>explored how heat fueled extreme </a:t>
            </a:r>
            <a:r>
              <a:rPr kumimoji="0" lang="en-US" sz="1400" b="0" i="0" u="none" strike="noStrike" kern="1200" cap="none" spc="0" normalizeH="0" baseline="0" noProof="0" err="1">
                <a:ln>
                  <a:noFill/>
                </a:ln>
                <a:solidFill>
                  <a:srgbClr val="404040"/>
                </a:solidFill>
                <a:effectLst/>
                <a:uLnTx/>
                <a:uFillTx/>
                <a:latin typeface="Knowledge2017" panose="020B0506000000020004" pitchFamily="34" charset="0"/>
                <a:ea typeface="+mn-ea"/>
                <a:cs typeface="+mn-cs"/>
              </a:rPr>
              <a:t>weathe</a:t>
            </a:r>
            <a:r>
              <a:rPr lang="en-US" sz="1400">
                <a:solidFill>
                  <a:srgbClr val="404040"/>
                </a:solidFill>
                <a:latin typeface="Knowledge2017" panose="020B0506000000020004" pitchFamily="34" charset="0"/>
              </a:rPr>
              <a:t>r around the world in 2023.</a:t>
            </a:r>
            <a:endParaRPr kumimoji="0" lang="en-US" sz="1400" b="0" i="0" u="none" strike="noStrike" kern="1200" cap="none" spc="0" normalizeH="0" baseline="0" noProof="0">
              <a:ln>
                <a:noFill/>
              </a:ln>
              <a:solidFill>
                <a:srgbClr val="404040"/>
              </a:solidFill>
              <a:effectLst/>
              <a:uLnTx/>
              <a:uFillTx/>
              <a:latin typeface="Knowledge2017" panose="020B0506000000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04040"/>
              </a:solidFill>
              <a:effectLst/>
              <a:uLnTx/>
              <a:uFillTx/>
              <a:latin typeface="Knowledge2017" panose="020B0506000000020004" pitchFamily="34" charset="0"/>
              <a:ea typeface="+mn-ea"/>
              <a:cs typeface="+mn-cs"/>
            </a:endParaRPr>
          </a:p>
        </p:txBody>
      </p:sp>
      <p:sp>
        <p:nvSpPr>
          <p:cNvPr id="12" name="TextBox 17">
            <a:extLst>
              <a:ext uri="{FF2B5EF4-FFF2-40B4-BE49-F238E27FC236}">
                <a16:creationId xmlns:a16="http://schemas.microsoft.com/office/drawing/2014/main" id="{F0B34742-A118-9F1A-1951-EA578DEABDB2}"/>
              </a:ext>
            </a:extLst>
          </p:cNvPr>
          <p:cNvSpPr txBox="1"/>
          <p:nvPr/>
        </p:nvSpPr>
        <p:spPr>
          <a:xfrm>
            <a:off x="8445531" y="1669872"/>
            <a:ext cx="3176581"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47" normalizeH="0" baseline="0" noProof="0">
                <a:ln>
                  <a:noFill/>
                </a:ln>
                <a:solidFill>
                  <a:srgbClr val="404040"/>
                </a:solidFill>
                <a:effectLst/>
                <a:uLnTx/>
                <a:uFillTx/>
                <a:latin typeface="Knowledge2017 Black" panose="020B0503000000020004" pitchFamily="34" charset="0"/>
                <a:ea typeface="+mn-ea"/>
                <a:cs typeface="+mn-cs"/>
              </a:rPr>
              <a:t>E</a:t>
            </a:r>
            <a:r>
              <a:rPr kumimoji="0" lang="en-US" sz="2400" b="0" i="0" u="none" strike="noStrike" kern="1200" cap="none" spc="-47" normalizeH="0" baseline="0" noProof="0">
                <a:ln>
                  <a:noFill/>
                </a:ln>
                <a:solidFill>
                  <a:srgbClr val="404040"/>
                </a:solidFill>
                <a:effectLst/>
                <a:uLnTx/>
                <a:uFillTx/>
                <a:latin typeface="Knowledge2017 Black" panose="020B0503000000020004" pitchFamily="34" charset="0"/>
                <a:ea typeface="+mn-ea"/>
                <a:cs typeface="+mn-cs"/>
              </a:rPr>
              <a:t>nvironment</a:t>
            </a:r>
          </a:p>
        </p:txBody>
      </p:sp>
      <p:sp>
        <p:nvSpPr>
          <p:cNvPr id="2" name="TextBox 1">
            <a:extLst>
              <a:ext uri="{FF2B5EF4-FFF2-40B4-BE49-F238E27FC236}">
                <a16:creationId xmlns:a16="http://schemas.microsoft.com/office/drawing/2014/main" id="{F2292135-A154-7914-44B6-4B3E71C2C782}"/>
              </a:ext>
            </a:extLst>
          </p:cNvPr>
          <p:cNvSpPr txBox="1"/>
          <p:nvPr/>
        </p:nvSpPr>
        <p:spPr>
          <a:xfrm>
            <a:off x="584514" y="-2679"/>
            <a:ext cx="1551876" cy="253916"/>
          </a:xfrm>
          <a:prstGeom prst="rect">
            <a:avLst/>
          </a:prstGeom>
          <a:solidFill>
            <a:srgbClr val="FA6400"/>
          </a:solidFill>
        </p:spPr>
        <p:txBody>
          <a:bodyPr wrap="square" rtlCol="0">
            <a:spAutoFit/>
          </a:bodyPr>
          <a:lstStyle/>
          <a:p>
            <a:pPr algn="ctr"/>
            <a:r>
              <a:rPr lang="en-GB" sz="1050" b="1">
                <a:solidFill>
                  <a:schemeClr val="bg1"/>
                </a:solidFill>
                <a:latin typeface="Knowledge2017" panose="020B0506000000020004" pitchFamily="34" charset="0"/>
              </a:rPr>
              <a:t>REUTERS GRAPHICS</a:t>
            </a:r>
            <a:endParaRPr lang="en-US" sz="1050" b="1">
              <a:solidFill>
                <a:schemeClr val="bg1"/>
              </a:solidFill>
              <a:latin typeface="Knowledge2017" panose="020B0506000000020004" pitchFamily="34" charset="0"/>
            </a:endParaRPr>
          </a:p>
        </p:txBody>
      </p:sp>
      <p:pic>
        <p:nvPicPr>
          <p:cNvPr id="13" name="Picture 12" descr="A computer with a screen showing an airplane on it&#10;&#10;Description automatically generated">
            <a:extLst>
              <a:ext uri="{FF2B5EF4-FFF2-40B4-BE49-F238E27FC236}">
                <a16:creationId xmlns:a16="http://schemas.microsoft.com/office/drawing/2014/main" id="{73EB6095-968D-0C8D-C318-8E339D990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64808"/>
            <a:ext cx="3767150" cy="1917479"/>
          </a:xfrm>
          <a:prstGeom prst="rect">
            <a:avLst/>
          </a:prstGeom>
        </p:spPr>
      </p:pic>
      <p:pic>
        <p:nvPicPr>
          <p:cNvPr id="14" name="Picture 13">
            <a:extLst>
              <a:ext uri="{FF2B5EF4-FFF2-40B4-BE49-F238E27FC236}">
                <a16:creationId xmlns:a16="http://schemas.microsoft.com/office/drawing/2014/main" id="{E408D534-CDB8-5B65-8BE7-9195CE236E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17139" y="2367751"/>
            <a:ext cx="3767149" cy="1917479"/>
          </a:xfrm>
          <a:prstGeom prst="rect">
            <a:avLst/>
          </a:prstGeom>
        </p:spPr>
      </p:pic>
      <p:pic>
        <p:nvPicPr>
          <p:cNvPr id="15" name="Picture 14">
            <a:extLst>
              <a:ext uri="{FF2B5EF4-FFF2-40B4-BE49-F238E27FC236}">
                <a16:creationId xmlns:a16="http://schemas.microsoft.com/office/drawing/2014/main" id="{176D8D62-EAE7-F068-5BD7-9B0889A9B59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854963" y="2364808"/>
            <a:ext cx="3767149" cy="1917478"/>
          </a:xfrm>
          <a:prstGeom prst="rect">
            <a:avLst/>
          </a:prstGeom>
        </p:spPr>
      </p:pic>
    </p:spTree>
    <p:extLst>
      <p:ext uri="{BB962C8B-B14F-4D97-AF65-F5344CB8AC3E}">
        <p14:creationId xmlns:p14="http://schemas.microsoft.com/office/powerpoint/2010/main" val="48418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B6168-297C-A88D-FF8D-AA4B532E0107}"/>
              </a:ext>
            </a:extLst>
          </p:cNvPr>
          <p:cNvPicPr>
            <a:picLocks noChangeAspect="1"/>
          </p:cNvPicPr>
          <p:nvPr/>
        </p:nvPicPr>
        <p:blipFill rotWithShape="1">
          <a:blip r:embed="rId2">
            <a:extLst>
              <a:ext uri="{28A0092B-C50C-407E-A947-70E740481C1C}">
                <a14:useLocalDpi xmlns:a14="http://schemas.microsoft.com/office/drawing/2010/main" val="0"/>
              </a:ext>
            </a:extLst>
          </a:blip>
          <a:srcRect l="18731" r="41533" b="12163"/>
          <a:stretch/>
        </p:blipFill>
        <p:spPr>
          <a:xfrm>
            <a:off x="3041" y="0"/>
            <a:ext cx="4194928" cy="6181790"/>
          </a:xfrm>
          <a:prstGeom prst="rect">
            <a:avLst/>
          </a:prstGeom>
        </p:spPr>
      </p:pic>
      <p:sp>
        <p:nvSpPr>
          <p:cNvPr id="5" name="Rectangle 4">
            <a:extLst>
              <a:ext uri="{FF2B5EF4-FFF2-40B4-BE49-F238E27FC236}">
                <a16:creationId xmlns:a16="http://schemas.microsoft.com/office/drawing/2014/main" id="{D83E2D2F-DA8F-58EB-2B9D-65E726A44791}"/>
              </a:ext>
            </a:extLst>
          </p:cNvPr>
          <p:cNvSpPr/>
          <p:nvPr/>
        </p:nvSpPr>
        <p:spPr>
          <a:xfrm>
            <a:off x="7463626" y="732557"/>
            <a:ext cx="4123884" cy="4716676"/>
          </a:xfrm>
          <a:prstGeom prst="rect">
            <a:avLst/>
          </a:prstGeom>
          <a:noFill/>
        </p:spPr>
        <p:txBody>
          <a:bodyPr wrap="square" lIns="0" tIns="0" rIns="0" bIns="0" anchor="t">
            <a:spAutoFit/>
          </a:bodyPr>
          <a:lstStyle/>
          <a:p>
            <a:pPr>
              <a:lnSpc>
                <a:spcPct val="110000"/>
              </a:lnSpc>
              <a:spcAft>
                <a:spcPts val="1200"/>
              </a:spcAft>
              <a:defRPr/>
            </a:pPr>
            <a:r>
              <a:rPr lang="en-US" sz="2200">
                <a:solidFill>
                  <a:srgbClr val="404040"/>
                </a:solidFill>
                <a:latin typeface="+mj-lt"/>
              </a:rPr>
              <a:t>No matter where, no matter when, Reuters has the global footprint of any news organization, operating in every country—fast and first, wherever the story. </a:t>
            </a:r>
            <a:endParaRPr kumimoji="0" lang="en-US" sz="2200" b="0" i="0" u="none" strike="noStrike" kern="1200" cap="none" spc="0" normalizeH="0" baseline="0" noProof="0">
              <a:ln>
                <a:noFill/>
              </a:ln>
              <a:solidFill>
                <a:srgbClr val="404040"/>
              </a:solidFill>
              <a:effectLst/>
              <a:uLnTx/>
              <a:uFillTx/>
              <a:latin typeface="+mj-lt"/>
              <a:ea typeface="+mn-ea"/>
              <a:cs typeface="+mn-cs"/>
              <a:sym typeface="Knowledge2017TF"/>
            </a:endParaRPr>
          </a:p>
          <a:p>
            <a:pPr algn="l" rtl="0" fontAlgn="base"/>
            <a:r>
              <a:rPr lang="en-US" sz="2200" b="0" i="0" u="none" strike="noStrike">
                <a:solidFill>
                  <a:srgbClr val="404040"/>
                </a:solidFill>
                <a:effectLst/>
                <a:latin typeface="+mj-lt"/>
              </a:rPr>
              <a:t>Professionals need a trusted source that conquers the noise, gets to the ​heart of the story, and delivers ​key facts, fast. </a:t>
            </a:r>
          </a:p>
          <a:p>
            <a:pPr algn="l" rtl="0" fontAlgn="base"/>
            <a:endParaRPr kumimoji="0" lang="en-US" sz="2800" b="0" i="0" u="none" strike="noStrike" kern="1200" cap="none" spc="0" normalizeH="0" baseline="0" noProof="0">
              <a:ln>
                <a:noFill/>
              </a:ln>
              <a:solidFill>
                <a:srgbClr val="FFFFFF"/>
              </a:solidFill>
              <a:effectLst/>
              <a:uLnTx/>
              <a:uFillTx/>
              <a:latin typeface="+mj-lt"/>
              <a:ea typeface="+mn-ea"/>
              <a:cs typeface="+mn-cs"/>
            </a:endParaRP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2800" b="1" i="0" u="none" strike="noStrike" kern="1200" cap="none" spc="0" normalizeH="0" baseline="0" noProof="0">
                <a:ln>
                  <a:noFill/>
                </a:ln>
                <a:solidFill>
                  <a:schemeClr val="accent3"/>
                </a:solidFill>
                <a:effectLst/>
                <a:uLnTx/>
                <a:uFillTx/>
                <a:latin typeface="+mj-lt"/>
                <a:ea typeface="+mn-ea"/>
                <a:cs typeface="+mn-cs"/>
                <a:sym typeface="Knowledge2017TF"/>
              </a:rPr>
              <a:t>REUTERS ANSWERS </a:t>
            </a:r>
            <a:br>
              <a:rPr kumimoji="0" lang="en-US" sz="2800" b="1" i="0" u="none" strike="noStrike" kern="1200" cap="none" spc="0" normalizeH="0" baseline="0" noProof="0">
                <a:ln>
                  <a:noFill/>
                </a:ln>
                <a:solidFill>
                  <a:schemeClr val="accent3"/>
                </a:solidFill>
                <a:effectLst/>
                <a:uLnTx/>
                <a:uFillTx/>
                <a:latin typeface="+mj-lt"/>
                <a:ea typeface="+mn-ea"/>
                <a:cs typeface="+mn-cs"/>
                <a:sym typeface="Knowledge2017TF"/>
              </a:rPr>
            </a:br>
            <a:r>
              <a:rPr kumimoji="0" lang="en-US" sz="2800" b="1" i="0" u="none" strike="noStrike" kern="1200" cap="none" spc="0" normalizeH="0" baseline="0" noProof="0">
                <a:ln>
                  <a:noFill/>
                </a:ln>
                <a:solidFill>
                  <a:schemeClr val="accent3"/>
                </a:solidFill>
                <a:effectLst/>
                <a:uLnTx/>
                <a:uFillTx/>
                <a:latin typeface="+mj-lt"/>
                <a:ea typeface="+mn-ea"/>
                <a:cs typeface="+mn-cs"/>
                <a:sym typeface="Knowledge2017TF"/>
              </a:rPr>
              <a:t>THIS NEED.</a:t>
            </a:r>
          </a:p>
        </p:txBody>
      </p:sp>
      <p:sp>
        <p:nvSpPr>
          <p:cNvPr id="6" name="TextBox 5">
            <a:extLst>
              <a:ext uri="{FF2B5EF4-FFF2-40B4-BE49-F238E27FC236}">
                <a16:creationId xmlns:a16="http://schemas.microsoft.com/office/drawing/2014/main" id="{73D34D60-5B6C-3B93-4562-248E5B7B4AE8}"/>
              </a:ext>
            </a:extLst>
          </p:cNvPr>
          <p:cNvSpPr txBox="1"/>
          <p:nvPr/>
        </p:nvSpPr>
        <p:spPr>
          <a:xfrm rot="10800000">
            <a:off x="2113" y="4370745"/>
            <a:ext cx="307777" cy="1811045"/>
          </a:xfrm>
          <a:prstGeom prst="rect">
            <a:avLst/>
          </a:prstGeom>
          <a:noFill/>
        </p:spPr>
        <p:txBody>
          <a:bodyPr vert="eaVert" wrap="square" tIns="180000" rtlCol="0">
            <a:spAutoFit/>
          </a:bodyPr>
          <a:lstStyle/>
          <a:p>
            <a:r>
              <a:rPr lang="en-US" sz="800">
                <a:solidFill>
                  <a:schemeClr val="bg1"/>
                </a:solidFill>
              </a:rPr>
              <a:t>REUTERS / Eloisa Lopez</a:t>
            </a:r>
          </a:p>
        </p:txBody>
      </p:sp>
      <p:sp>
        <p:nvSpPr>
          <p:cNvPr id="7" name="Rectangle 6">
            <a:extLst>
              <a:ext uri="{FF2B5EF4-FFF2-40B4-BE49-F238E27FC236}">
                <a16:creationId xmlns:a16="http://schemas.microsoft.com/office/drawing/2014/main" id="{9E37A558-85D1-7815-1A4F-E754F36E0D94}"/>
              </a:ext>
            </a:extLst>
          </p:cNvPr>
          <p:cNvSpPr/>
          <p:nvPr/>
        </p:nvSpPr>
        <p:spPr>
          <a:xfrm>
            <a:off x="2497326" y="946401"/>
            <a:ext cx="4320000" cy="4320000"/>
          </a:xfrm>
          <a:prstGeom prst="rect">
            <a:avLst/>
          </a:prstGeom>
          <a:gradFill>
            <a:gsLst>
              <a:gs pos="0">
                <a:srgbClr val="404040"/>
              </a:gs>
              <a:gs pos="100000">
                <a:srgbClr val="666666"/>
              </a:gs>
            </a:gsLst>
            <a:lin ang="3600000" scaled="0"/>
          </a:gradFill>
          <a:ln>
            <a:noFill/>
          </a:ln>
          <a:effectLst>
            <a:outerShdw blurRad="445066" dist="275386" dir="3810368"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EDF958-439A-D85B-22AB-AC6E5B1AFB4B}"/>
              </a:ext>
            </a:extLst>
          </p:cNvPr>
          <p:cNvSpPr txBox="1">
            <a:spLocks/>
          </p:cNvSpPr>
          <p:nvPr/>
        </p:nvSpPr>
        <p:spPr>
          <a:xfrm>
            <a:off x="2497328" y="1323141"/>
            <a:ext cx="4319998" cy="1866328"/>
          </a:xfrm>
          <a:prstGeom prst="rect">
            <a:avLst/>
          </a:prstGeom>
        </p:spPr>
        <p:txBody>
          <a:bodyPr lIns="360000"/>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3600" i="0" u="none" strike="noStrike" kern="1200" cap="none" spc="0" normalizeH="0" baseline="0" noProof="0">
                <a:ln>
                  <a:noFill/>
                </a:ln>
                <a:solidFill>
                  <a:schemeClr val="bg1"/>
                </a:solidFill>
                <a:effectLst/>
                <a:uLnTx/>
                <a:uFillTx/>
                <a:latin typeface="+mj-lt"/>
                <a:ea typeface="+mn-ea"/>
                <a:cs typeface="+mn-cs"/>
                <a:sym typeface="Knowledge2017TF"/>
              </a:rPr>
              <a:t>Today’s world is changing more </a:t>
            </a:r>
            <a:br>
              <a:rPr kumimoji="0" lang="en-US" sz="3600" i="0" u="none" strike="noStrike" kern="1200" cap="none" spc="0" normalizeH="0" baseline="0" noProof="0">
                <a:ln>
                  <a:noFill/>
                </a:ln>
                <a:solidFill>
                  <a:schemeClr val="bg1"/>
                </a:solidFill>
                <a:effectLst/>
                <a:uLnTx/>
                <a:uFillTx/>
                <a:latin typeface="+mj-lt"/>
                <a:ea typeface="+mn-ea"/>
                <a:cs typeface="+mn-cs"/>
                <a:sym typeface="Knowledge2017TF"/>
              </a:rPr>
            </a:br>
            <a:r>
              <a:rPr kumimoji="0" lang="en-US" sz="3600" i="0" u="none" strike="noStrike" kern="1200" cap="none" spc="0" normalizeH="0" baseline="0" noProof="0">
                <a:ln>
                  <a:noFill/>
                </a:ln>
                <a:solidFill>
                  <a:schemeClr val="bg1"/>
                </a:solidFill>
                <a:effectLst/>
                <a:uLnTx/>
                <a:uFillTx/>
                <a:latin typeface="+mj-lt"/>
                <a:ea typeface="+mn-ea"/>
                <a:cs typeface="+mn-cs"/>
                <a:sym typeface="Knowledge2017TF"/>
              </a:rPr>
              <a:t>than ever before. </a:t>
            </a:r>
          </a:p>
        </p:txBody>
      </p:sp>
      <p:sp>
        <p:nvSpPr>
          <p:cNvPr id="9" name="Title 1">
            <a:extLst>
              <a:ext uri="{FF2B5EF4-FFF2-40B4-BE49-F238E27FC236}">
                <a16:creationId xmlns:a16="http://schemas.microsoft.com/office/drawing/2014/main" id="{23654325-8EA4-72B0-0D94-695EB73F6368}"/>
              </a:ext>
            </a:extLst>
          </p:cNvPr>
          <p:cNvSpPr txBox="1">
            <a:spLocks/>
          </p:cNvSpPr>
          <p:nvPr/>
        </p:nvSpPr>
        <p:spPr>
          <a:xfrm>
            <a:off x="2497328" y="3496741"/>
            <a:ext cx="4319998" cy="1429410"/>
          </a:xfrm>
          <a:prstGeom prst="rect">
            <a:avLst/>
          </a:prstGeom>
        </p:spPr>
        <p:txBody>
          <a:bodyPr lIns="360000"/>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Knowledge2017"/>
                <a:ea typeface="+mj-ea"/>
                <a:cs typeface="+mj-cs"/>
              </a:rPr>
              <a:t>In this fast-paced environment, professionals are flooded with news and information.</a:t>
            </a:r>
          </a:p>
        </p:txBody>
      </p:sp>
      <p:sp>
        <p:nvSpPr>
          <p:cNvPr id="2" name="TextBox 1">
            <a:extLst>
              <a:ext uri="{FF2B5EF4-FFF2-40B4-BE49-F238E27FC236}">
                <a16:creationId xmlns:a16="http://schemas.microsoft.com/office/drawing/2014/main" id="{B5872BFE-F2A7-16F1-3F34-89DFF48036B2}"/>
              </a:ext>
            </a:extLst>
          </p:cNvPr>
          <p:cNvSpPr txBox="1"/>
          <p:nvPr/>
        </p:nvSpPr>
        <p:spPr>
          <a:xfrm>
            <a:off x="2497326" y="0"/>
            <a:ext cx="1700643" cy="253916"/>
          </a:xfrm>
          <a:prstGeom prst="rect">
            <a:avLst/>
          </a:prstGeom>
          <a:solidFill>
            <a:srgbClr val="FA6400"/>
          </a:solid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Knowledge2017"/>
                <a:ea typeface="+mn-ea"/>
                <a:cs typeface="+mn-cs"/>
              </a:rPr>
              <a:t>OUR MISSION</a:t>
            </a:r>
          </a:p>
        </p:txBody>
      </p:sp>
    </p:spTree>
    <p:extLst>
      <p:ext uri="{BB962C8B-B14F-4D97-AF65-F5344CB8AC3E}">
        <p14:creationId xmlns:p14="http://schemas.microsoft.com/office/powerpoint/2010/main" val="194159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98C05-A960-41ED-C702-48CA3ADFAC99}"/>
              </a:ext>
            </a:extLst>
          </p:cNvPr>
          <p:cNvPicPr>
            <a:picLocks noChangeAspect="1"/>
          </p:cNvPicPr>
          <p:nvPr/>
        </p:nvPicPr>
        <p:blipFill>
          <a:blip r:embed="rId3"/>
          <a:srcRect/>
          <a:stretch/>
        </p:blipFill>
        <p:spPr>
          <a:xfrm>
            <a:off x="0" y="0"/>
            <a:ext cx="12192000" cy="6858000"/>
          </a:xfrm>
          <a:prstGeom prst="rect">
            <a:avLst/>
          </a:prstGeom>
        </p:spPr>
      </p:pic>
      <p:sp>
        <p:nvSpPr>
          <p:cNvPr id="3" name="Title 3">
            <a:extLst>
              <a:ext uri="{FF2B5EF4-FFF2-40B4-BE49-F238E27FC236}">
                <a16:creationId xmlns:a16="http://schemas.microsoft.com/office/drawing/2014/main" id="{103393F7-2509-7104-4BC2-949CE3DC6419}"/>
              </a:ext>
            </a:extLst>
          </p:cNvPr>
          <p:cNvSpPr txBox="1">
            <a:spLocks/>
          </p:cNvSpPr>
          <p:nvPr/>
        </p:nvSpPr>
        <p:spPr>
          <a:xfrm>
            <a:off x="0" y="2123290"/>
            <a:ext cx="5257800" cy="2611419"/>
          </a:xfrm>
          <a:prstGeom prst="rect">
            <a:avLst/>
          </a:prstGeom>
          <a:noFill/>
          <a:ln>
            <a:noFill/>
          </a:ln>
        </p:spPr>
        <p:txBody>
          <a:bodyPr vert="horz" lIns="720000" tIns="91440" rIns="0" bIns="0" rtlCol="0" anchor="ctr" anchorCtr="0">
            <a:noAutofit/>
          </a:bodyPr>
          <a:lstStyle>
            <a:lvl1pPr algn="l" defTabSz="914400" rtl="0" eaLnBrk="1" latinLnBrk="0" hangingPunct="1">
              <a:lnSpc>
                <a:spcPct val="80000"/>
              </a:lnSpc>
              <a:spcBef>
                <a:spcPct val="0"/>
              </a:spcBef>
              <a:buNone/>
              <a:defRPr sz="3600" b="1" i="0" kern="1200" cap="none" baseline="0">
                <a:solidFill>
                  <a:schemeClr val="bg1"/>
                </a:solidFill>
                <a:latin typeface="+mj-lt"/>
                <a:ea typeface="+mj-ea"/>
                <a:cs typeface="+mj-cs"/>
              </a:defRPr>
            </a:lvl1pPr>
          </a:lstStyle>
          <a:p>
            <a:r>
              <a:rPr lang="en-US" sz="6000"/>
              <a:t>CUSTOM CONTENT</a:t>
            </a:r>
          </a:p>
        </p:txBody>
      </p:sp>
    </p:spTree>
    <p:extLst>
      <p:ext uri="{BB962C8B-B14F-4D97-AF65-F5344CB8AC3E}">
        <p14:creationId xmlns:p14="http://schemas.microsoft.com/office/powerpoint/2010/main" val="1513211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4BD29D1-6951-A938-F6D1-C69340A39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465" y="889360"/>
            <a:ext cx="4855038" cy="2933830"/>
          </a:xfrm>
          <a:prstGeom prst="rect">
            <a:avLst/>
          </a:prstGeom>
        </p:spPr>
      </p:pic>
      <p:pic>
        <p:nvPicPr>
          <p:cNvPr id="3" name="Picture 2">
            <a:extLst>
              <a:ext uri="{FF2B5EF4-FFF2-40B4-BE49-F238E27FC236}">
                <a16:creationId xmlns:a16="http://schemas.microsoft.com/office/drawing/2014/main" id="{455B6168-297C-A88D-FF8D-AA4B532E0107}"/>
              </a:ext>
            </a:extLst>
          </p:cNvPr>
          <p:cNvPicPr>
            <a:picLocks noChangeAspect="1"/>
          </p:cNvPicPr>
          <p:nvPr/>
        </p:nvPicPr>
        <p:blipFill>
          <a:blip r:embed="rId3">
            <a:extLst>
              <a:ext uri="{28A0092B-C50C-407E-A947-70E740481C1C}">
                <a14:useLocalDpi xmlns:a14="http://schemas.microsoft.com/office/drawing/2010/main" val="0"/>
              </a:ext>
            </a:extLst>
          </a:blip>
          <a:srcRect l="25697" r="25697"/>
          <a:stretch/>
        </p:blipFill>
        <p:spPr>
          <a:xfrm>
            <a:off x="-32196" y="-3697"/>
            <a:ext cx="4194928" cy="6181790"/>
          </a:xfrm>
          <a:prstGeom prst="rect">
            <a:avLst/>
          </a:prstGeom>
        </p:spPr>
      </p:pic>
      <p:sp>
        <p:nvSpPr>
          <p:cNvPr id="6" name="TextBox 5">
            <a:extLst>
              <a:ext uri="{FF2B5EF4-FFF2-40B4-BE49-F238E27FC236}">
                <a16:creationId xmlns:a16="http://schemas.microsoft.com/office/drawing/2014/main" id="{73D34D60-5B6C-3B93-4562-248E5B7B4AE8}"/>
              </a:ext>
            </a:extLst>
          </p:cNvPr>
          <p:cNvSpPr txBox="1"/>
          <p:nvPr/>
        </p:nvSpPr>
        <p:spPr>
          <a:xfrm rot="10800000">
            <a:off x="2113" y="4279036"/>
            <a:ext cx="307777" cy="1811045"/>
          </a:xfrm>
          <a:prstGeom prst="rect">
            <a:avLst/>
          </a:prstGeom>
          <a:noFill/>
        </p:spPr>
        <p:txBody>
          <a:bodyPr vert="eaVert" wrap="square" rtlCol="0">
            <a:spAutoFit/>
          </a:bodyPr>
          <a:lstStyle/>
          <a:p>
            <a:r>
              <a:rPr lang="en-US" sz="800">
                <a:solidFill>
                  <a:schemeClr val="bg1"/>
                </a:solidFill>
              </a:rPr>
              <a:t>REUTERS / Kim Kyung-Hoon</a:t>
            </a:r>
          </a:p>
        </p:txBody>
      </p:sp>
      <p:sp>
        <p:nvSpPr>
          <p:cNvPr id="7" name="Rectangle 6">
            <a:extLst>
              <a:ext uri="{FF2B5EF4-FFF2-40B4-BE49-F238E27FC236}">
                <a16:creationId xmlns:a16="http://schemas.microsoft.com/office/drawing/2014/main" id="{9E37A558-85D1-7815-1A4F-E754F36E0D94}"/>
              </a:ext>
            </a:extLst>
          </p:cNvPr>
          <p:cNvSpPr/>
          <p:nvPr/>
        </p:nvSpPr>
        <p:spPr>
          <a:xfrm>
            <a:off x="363712" y="746495"/>
            <a:ext cx="4960693" cy="4939018"/>
          </a:xfrm>
          <a:prstGeom prst="rect">
            <a:avLst/>
          </a:prstGeom>
          <a:gradFill>
            <a:gsLst>
              <a:gs pos="0">
                <a:srgbClr val="404040"/>
              </a:gs>
              <a:gs pos="100000">
                <a:srgbClr val="666666"/>
              </a:gs>
            </a:gsLst>
            <a:lin ang="3600000" scaled="0"/>
          </a:gradFill>
          <a:ln>
            <a:noFill/>
          </a:ln>
          <a:effectLst>
            <a:outerShdw blurRad="445066" dist="275386" dir="3810368"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EDF958-439A-D85B-22AB-AC6E5B1AFB4B}"/>
              </a:ext>
            </a:extLst>
          </p:cNvPr>
          <p:cNvSpPr txBox="1">
            <a:spLocks/>
          </p:cNvSpPr>
          <p:nvPr/>
        </p:nvSpPr>
        <p:spPr>
          <a:xfrm>
            <a:off x="329404" y="915939"/>
            <a:ext cx="4319998" cy="1866328"/>
          </a:xfrm>
          <a:prstGeom prst="rect">
            <a:avLst/>
          </a:prstGeom>
        </p:spPr>
        <p:txBody>
          <a:bodyPr lIns="360000"/>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i="0" u="none" strike="noStrike" kern="1200" cap="none" spc="0" normalizeH="0" baseline="0" noProof="0">
                <a:ln>
                  <a:noFill/>
                </a:ln>
                <a:solidFill>
                  <a:schemeClr val="bg1"/>
                </a:solidFill>
                <a:effectLst/>
                <a:uLnTx/>
                <a:uFillTx/>
                <a:latin typeface="+mj-lt"/>
                <a:ea typeface="+mn-ea"/>
                <a:cs typeface="+mn-cs"/>
                <a:sym typeface="Knowledge2017TF"/>
              </a:rPr>
              <a:t>Reuters Plus:</a:t>
            </a:r>
            <a:br>
              <a:rPr kumimoji="0" lang="en-US" sz="3200" i="0" u="none" strike="noStrike" kern="1200" cap="none" spc="0" normalizeH="0" baseline="0" noProof="0">
                <a:ln>
                  <a:noFill/>
                </a:ln>
                <a:solidFill>
                  <a:schemeClr val="bg1"/>
                </a:solidFill>
                <a:effectLst/>
                <a:uLnTx/>
                <a:uFillTx/>
                <a:latin typeface="+mj-lt"/>
                <a:ea typeface="+mn-ea"/>
                <a:cs typeface="+mn-cs"/>
                <a:sym typeface="Knowledge2017TF"/>
              </a:rPr>
            </a:br>
            <a:r>
              <a:rPr kumimoji="0" lang="en-US" sz="3200" i="0" u="none" strike="noStrike" kern="1200" cap="none" spc="0" normalizeH="0" baseline="0" noProof="0">
                <a:ln>
                  <a:noFill/>
                </a:ln>
                <a:solidFill>
                  <a:srgbClr val="FA6400"/>
                </a:solidFill>
                <a:effectLst/>
                <a:uLnTx/>
                <a:uFillTx/>
                <a:latin typeface="+mj-lt"/>
                <a:ea typeface="+mn-ea"/>
                <a:cs typeface="+mn-cs"/>
                <a:sym typeface="Knowledge2017TF"/>
              </a:rPr>
              <a:t>Tap into the value of</a:t>
            </a:r>
            <a:br>
              <a:rPr kumimoji="0" lang="en-US" sz="3200" i="0" u="none" strike="noStrike" kern="1200" cap="none" spc="0" normalizeH="0" baseline="0" noProof="0">
                <a:ln>
                  <a:noFill/>
                </a:ln>
                <a:solidFill>
                  <a:srgbClr val="FA6400"/>
                </a:solidFill>
                <a:effectLst/>
                <a:uLnTx/>
                <a:uFillTx/>
                <a:latin typeface="+mj-lt"/>
                <a:ea typeface="+mn-ea"/>
                <a:cs typeface="+mn-cs"/>
                <a:sym typeface="Knowledge2017TF"/>
              </a:rPr>
            </a:br>
            <a:r>
              <a:rPr kumimoji="0" lang="en-US" sz="3200" i="0" u="none" strike="noStrike" kern="1200" cap="none" spc="0" normalizeH="0" baseline="0" noProof="0">
                <a:ln>
                  <a:noFill/>
                </a:ln>
                <a:solidFill>
                  <a:srgbClr val="FA6400"/>
                </a:solidFill>
                <a:effectLst/>
                <a:uLnTx/>
                <a:uFillTx/>
                <a:latin typeface="+mj-lt"/>
                <a:ea typeface="+mn-ea"/>
                <a:cs typeface="+mn-cs"/>
                <a:sym typeface="Knowledge2017TF"/>
              </a:rPr>
              <a:t>powerful storytelling</a:t>
            </a:r>
          </a:p>
        </p:txBody>
      </p:sp>
      <p:sp>
        <p:nvSpPr>
          <p:cNvPr id="9" name="Title 1">
            <a:extLst>
              <a:ext uri="{FF2B5EF4-FFF2-40B4-BE49-F238E27FC236}">
                <a16:creationId xmlns:a16="http://schemas.microsoft.com/office/drawing/2014/main" id="{23654325-8EA4-72B0-0D94-695EB73F6368}"/>
              </a:ext>
            </a:extLst>
          </p:cNvPr>
          <p:cNvSpPr txBox="1">
            <a:spLocks/>
          </p:cNvSpPr>
          <p:nvPr/>
        </p:nvSpPr>
        <p:spPr>
          <a:xfrm>
            <a:off x="337904" y="2458575"/>
            <a:ext cx="4742923" cy="3054218"/>
          </a:xfrm>
          <a:prstGeom prst="rect">
            <a:avLst/>
          </a:prstGeom>
        </p:spPr>
        <p:txBody>
          <a:bodyPr lIns="360000"/>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Knowledge2017"/>
                <a:ea typeface="+mn-ea"/>
                <a:cs typeface="+mn-cs"/>
                <a:sym typeface="Knowledge2017TF"/>
              </a:rPr>
              <a:t>Our award-winning Reuters Plus custom content studio combines the authority of the world’s biggest newsroom with the craft and capabilities of a focused creative agency. </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Knowledge2017"/>
                <a:ea typeface="+mn-ea"/>
                <a:cs typeface="+mn-cs"/>
                <a:sym typeface="Knowledge2017TF"/>
              </a:rPr>
              <a:t>Guided by the highest standards of content production and analysis, Reuters Plus is a full-service marketing studio that crafts thought-provoking custom content anchored to global news, events and business priorities relevant to your brand. </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Knowledge2017"/>
                <a:ea typeface="+mn-ea"/>
                <a:cs typeface="+mn-cs"/>
                <a:sym typeface="Knowledge2017TF"/>
              </a:rPr>
              <a:t>When we tell stories for our partners, we create impact and provoke powerful responses.</a:t>
            </a:r>
            <a:endParaRPr kumimoji="0" lang="en-US" sz="1400" b="1" i="0" u="none" strike="noStrike" kern="1200" cap="none" spc="0" normalizeH="0" baseline="0" noProof="0">
              <a:ln>
                <a:noFill/>
              </a:ln>
              <a:solidFill>
                <a:schemeClr val="bg1"/>
              </a:solidFill>
              <a:effectLst/>
              <a:uLnTx/>
              <a:uFillTx/>
              <a:latin typeface="Knowledge2017"/>
              <a:ea typeface="+mj-ea"/>
              <a:cs typeface="+mj-cs"/>
            </a:endParaRPr>
          </a:p>
        </p:txBody>
      </p:sp>
      <p:pic>
        <p:nvPicPr>
          <p:cNvPr id="4" name="Picture 3" descr="A screenshot of a computer&#10;&#10;Description automatically generated with low confidence">
            <a:extLst>
              <a:ext uri="{FF2B5EF4-FFF2-40B4-BE49-F238E27FC236}">
                <a16:creationId xmlns:a16="http://schemas.microsoft.com/office/drawing/2014/main" id="{6A7C16ED-6F11-2A87-0F55-8C5A26C63A6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961686" y="2953871"/>
            <a:ext cx="3786317" cy="2110850"/>
          </a:xfrm>
          <a:prstGeom prst="rect">
            <a:avLst/>
          </a:prstGeom>
        </p:spPr>
      </p:pic>
      <p:sp>
        <p:nvSpPr>
          <p:cNvPr id="12" name="Title 3">
            <a:extLst>
              <a:ext uri="{FF2B5EF4-FFF2-40B4-BE49-F238E27FC236}">
                <a16:creationId xmlns:a16="http://schemas.microsoft.com/office/drawing/2014/main" id="{7351AE80-5CF1-06AE-228A-33C6BC1ED0BC}"/>
              </a:ext>
            </a:extLst>
          </p:cNvPr>
          <p:cNvSpPr txBox="1"/>
          <p:nvPr/>
        </p:nvSpPr>
        <p:spPr>
          <a:xfrm>
            <a:off x="7258709" y="5528637"/>
            <a:ext cx="1286838" cy="2562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nSpc>
                <a:spcPct val="90000"/>
              </a:lnSpc>
              <a:defRPr sz="2400" b="1">
                <a:solidFill>
                  <a:schemeClr val="accent5">
                    <a:lumOff val="-9960"/>
                  </a:schemeClr>
                </a:solidFill>
                <a:latin typeface="Knowledge2017TF"/>
                <a:ea typeface="Knowledge2017TF"/>
                <a:cs typeface="Knowledge2017TF"/>
                <a:sym typeface="Knowledge2017TF"/>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A6400"/>
                </a:solidFill>
                <a:effectLst/>
                <a:uLnTx/>
                <a:uFillTx/>
                <a:latin typeface="+mj-lt"/>
                <a:ea typeface="+mn-ea"/>
                <a:cs typeface="+mn-cs"/>
                <a:sym typeface="Arial"/>
              </a:rPr>
              <a:t>Audio</a:t>
            </a:r>
            <a:endParaRPr kumimoji="0" lang="en-GB" sz="1600" b="0" i="0" u="none" strike="noStrike" kern="1200" cap="none" spc="0" normalizeH="0" baseline="0" noProof="0">
              <a:ln>
                <a:noFill/>
              </a:ln>
              <a:solidFill>
                <a:srgbClr val="FA6400"/>
              </a:solidFill>
              <a:effectLst/>
              <a:uLnTx/>
              <a:uFillTx/>
              <a:latin typeface="+mj-lt"/>
              <a:ea typeface="+mn-ea"/>
              <a:cs typeface="+mn-cs"/>
              <a:sym typeface="Knowledge2017TF"/>
            </a:endParaRPr>
          </a:p>
        </p:txBody>
      </p:sp>
      <p:sp>
        <p:nvSpPr>
          <p:cNvPr id="13" name="Title 3">
            <a:extLst>
              <a:ext uri="{FF2B5EF4-FFF2-40B4-BE49-F238E27FC236}">
                <a16:creationId xmlns:a16="http://schemas.microsoft.com/office/drawing/2014/main" id="{740B5365-A337-1F8E-7B6A-03C7254FA0E7}"/>
              </a:ext>
            </a:extLst>
          </p:cNvPr>
          <p:cNvSpPr txBox="1"/>
          <p:nvPr/>
        </p:nvSpPr>
        <p:spPr>
          <a:xfrm>
            <a:off x="8583065" y="490271"/>
            <a:ext cx="1183838" cy="2562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nSpc>
                <a:spcPct val="90000"/>
              </a:lnSpc>
              <a:defRPr sz="2400" b="1">
                <a:solidFill>
                  <a:schemeClr val="accent5">
                    <a:lumOff val="-9960"/>
                  </a:schemeClr>
                </a:solidFill>
                <a:latin typeface="Knowledge2017TF"/>
                <a:ea typeface="Knowledge2017TF"/>
                <a:cs typeface="Knowledge2017TF"/>
                <a:sym typeface="Knowledge2017TF"/>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A6400"/>
                </a:solidFill>
                <a:effectLst/>
                <a:uLnTx/>
                <a:uFillTx/>
                <a:latin typeface="+mj-lt"/>
                <a:ea typeface="+mn-ea"/>
                <a:cs typeface="+mn-cs"/>
                <a:sym typeface="Arial"/>
              </a:rPr>
              <a:t>Articles</a:t>
            </a:r>
            <a:endParaRPr kumimoji="0" lang="en-GB" sz="1600" b="0" i="0" u="none" strike="noStrike" kern="1200" cap="none" spc="0" normalizeH="0" baseline="0" noProof="0">
              <a:ln>
                <a:noFill/>
              </a:ln>
              <a:solidFill>
                <a:srgbClr val="FA6400"/>
              </a:solidFill>
              <a:effectLst/>
              <a:uLnTx/>
              <a:uFillTx/>
              <a:latin typeface="+mj-lt"/>
              <a:ea typeface="+mn-ea"/>
              <a:cs typeface="+mn-cs"/>
              <a:sym typeface="Knowledge2017TF"/>
            </a:endParaRPr>
          </a:p>
        </p:txBody>
      </p:sp>
      <p:sp>
        <p:nvSpPr>
          <p:cNvPr id="14" name="Title 3">
            <a:extLst>
              <a:ext uri="{FF2B5EF4-FFF2-40B4-BE49-F238E27FC236}">
                <a16:creationId xmlns:a16="http://schemas.microsoft.com/office/drawing/2014/main" id="{2FAD6A4E-DBC4-9730-0D32-24B0C787BC6D}"/>
              </a:ext>
            </a:extLst>
          </p:cNvPr>
          <p:cNvSpPr txBox="1"/>
          <p:nvPr/>
        </p:nvSpPr>
        <p:spPr>
          <a:xfrm>
            <a:off x="8851393" y="5145918"/>
            <a:ext cx="2896610" cy="2523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nSpc>
                <a:spcPct val="90000"/>
              </a:lnSpc>
              <a:defRPr sz="2400" b="1">
                <a:solidFill>
                  <a:schemeClr val="accent5">
                    <a:lumOff val="-9960"/>
                  </a:schemeClr>
                </a:solidFill>
                <a:latin typeface="Knowledge2017TF"/>
                <a:ea typeface="Knowledge2017TF"/>
                <a:cs typeface="Knowledge2017TF"/>
                <a:sym typeface="Knowledge2017TF"/>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A6400"/>
                </a:solidFill>
                <a:effectLst/>
                <a:uLnTx/>
                <a:uFillTx/>
                <a:latin typeface="+mj-lt"/>
                <a:ea typeface="+mn-ea"/>
                <a:cs typeface="+mn-cs"/>
                <a:sym typeface="Arial"/>
              </a:rPr>
              <a:t>Video</a:t>
            </a:r>
            <a:endParaRPr kumimoji="0" lang="en-GB" sz="1600" b="0" i="0" u="none" strike="noStrike" kern="1200" cap="none" spc="0" normalizeH="0" baseline="0" noProof="0">
              <a:ln>
                <a:noFill/>
              </a:ln>
              <a:solidFill>
                <a:srgbClr val="FA6400"/>
              </a:solidFill>
              <a:effectLst/>
              <a:uLnTx/>
              <a:uFillTx/>
              <a:latin typeface="+mj-lt"/>
              <a:ea typeface="+mn-ea"/>
              <a:cs typeface="+mn-cs"/>
              <a:sym typeface="Knowledge2017TF"/>
            </a:endParaRPr>
          </a:p>
        </p:txBody>
      </p:sp>
      <p:sp>
        <p:nvSpPr>
          <p:cNvPr id="2" name="TextBox 1">
            <a:extLst>
              <a:ext uri="{FF2B5EF4-FFF2-40B4-BE49-F238E27FC236}">
                <a16:creationId xmlns:a16="http://schemas.microsoft.com/office/drawing/2014/main" id="{C14D46A3-8C94-F4B5-DEDE-60F24D8D4A34}"/>
              </a:ext>
            </a:extLst>
          </p:cNvPr>
          <p:cNvSpPr txBox="1"/>
          <p:nvPr/>
        </p:nvSpPr>
        <p:spPr>
          <a:xfrm>
            <a:off x="363712" y="0"/>
            <a:ext cx="1240236" cy="253916"/>
          </a:xfrm>
          <a:prstGeom prst="rect">
            <a:avLst/>
          </a:prstGeom>
          <a:solidFill>
            <a:schemeClr val="accent3"/>
          </a:solidFill>
        </p:spPr>
        <p:txBody>
          <a:bodyPr wrap="square" rtlCol="0">
            <a:spAutoFit/>
          </a:bodyPr>
          <a:lstStyle/>
          <a:p>
            <a:pPr algn="ctr"/>
            <a:r>
              <a:rPr lang="en-GB" sz="1050" b="1">
                <a:solidFill>
                  <a:schemeClr val="bg1"/>
                </a:solidFill>
                <a:latin typeface="+mj-lt"/>
              </a:rPr>
              <a:t>REUTERS PLUS</a:t>
            </a:r>
            <a:endParaRPr lang="en-US" sz="1050" b="1">
              <a:solidFill>
                <a:schemeClr val="bg1"/>
              </a:solidFill>
              <a:latin typeface="+mj-lt"/>
            </a:endParaRPr>
          </a:p>
        </p:txBody>
      </p:sp>
      <p:sp>
        <p:nvSpPr>
          <p:cNvPr id="11" name="Title 3">
            <a:extLst>
              <a:ext uri="{FF2B5EF4-FFF2-40B4-BE49-F238E27FC236}">
                <a16:creationId xmlns:a16="http://schemas.microsoft.com/office/drawing/2014/main" id="{06CC1BE1-E04F-FDD7-48D9-C514D8D1D494}"/>
              </a:ext>
            </a:extLst>
          </p:cNvPr>
          <p:cNvSpPr txBox="1"/>
          <p:nvPr/>
        </p:nvSpPr>
        <p:spPr>
          <a:xfrm>
            <a:off x="5961889" y="4545859"/>
            <a:ext cx="1408176" cy="2562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nSpc>
                <a:spcPct val="90000"/>
              </a:lnSpc>
              <a:defRPr sz="2400" b="1">
                <a:solidFill>
                  <a:schemeClr val="accent5">
                    <a:lumOff val="-9960"/>
                  </a:schemeClr>
                </a:solidFill>
                <a:latin typeface="Knowledge2017TF"/>
                <a:ea typeface="Knowledge2017TF"/>
                <a:cs typeface="Knowledge2017TF"/>
                <a:sym typeface="Knowledge2017TF"/>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A6400"/>
                </a:solidFill>
                <a:effectLst/>
                <a:uLnTx/>
                <a:uFillTx/>
                <a:latin typeface="+mj-lt"/>
                <a:ea typeface="+mn-ea"/>
                <a:cs typeface="+mn-cs"/>
                <a:sym typeface="Arial"/>
              </a:rPr>
              <a:t>Graphics</a:t>
            </a:r>
            <a:endParaRPr kumimoji="0" lang="en-GB" sz="1600" b="0" i="0" u="none" strike="noStrike" kern="1200" cap="none" spc="0" normalizeH="0" baseline="0" noProof="0">
              <a:ln>
                <a:noFill/>
              </a:ln>
              <a:solidFill>
                <a:srgbClr val="FA6400"/>
              </a:solidFill>
              <a:effectLst/>
              <a:uLnTx/>
              <a:uFillTx/>
              <a:latin typeface="+mj-lt"/>
              <a:ea typeface="+mn-ea"/>
              <a:cs typeface="+mn-cs"/>
              <a:sym typeface="Knowledge2017TF"/>
            </a:endParaRPr>
          </a:p>
        </p:txBody>
      </p:sp>
      <p:grpSp>
        <p:nvGrpSpPr>
          <p:cNvPr id="15" name="Group 14">
            <a:extLst>
              <a:ext uri="{FF2B5EF4-FFF2-40B4-BE49-F238E27FC236}">
                <a16:creationId xmlns:a16="http://schemas.microsoft.com/office/drawing/2014/main" id="{AF514685-236E-1E80-DF82-F385FDF03AC8}"/>
              </a:ext>
            </a:extLst>
          </p:cNvPr>
          <p:cNvGrpSpPr/>
          <p:nvPr/>
        </p:nvGrpSpPr>
        <p:grpSpPr>
          <a:xfrm>
            <a:off x="5327293" y="1832344"/>
            <a:ext cx="2422666" cy="2609669"/>
            <a:chOff x="3832873" y="2313353"/>
            <a:chExt cx="2820862" cy="2881836"/>
          </a:xfrm>
        </p:grpSpPr>
        <p:pic>
          <p:nvPicPr>
            <p:cNvPr id="16" name="Picture 15" descr="A picture containing text, screenshot, meter&#10;&#10;Description automatically generated">
              <a:extLst>
                <a:ext uri="{FF2B5EF4-FFF2-40B4-BE49-F238E27FC236}">
                  <a16:creationId xmlns:a16="http://schemas.microsoft.com/office/drawing/2014/main" id="{9EC13E1A-3A22-4FB9-3809-9771F42D8F5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832873" y="2313353"/>
              <a:ext cx="2820862" cy="2881836"/>
            </a:xfrm>
            <a:prstGeom prst="rect">
              <a:avLst/>
            </a:prstGeom>
          </p:spPr>
        </p:pic>
        <p:pic>
          <p:nvPicPr>
            <p:cNvPr id="17" name="Picture 16">
              <a:extLst>
                <a:ext uri="{FF2B5EF4-FFF2-40B4-BE49-F238E27FC236}">
                  <a16:creationId xmlns:a16="http://schemas.microsoft.com/office/drawing/2014/main" id="{B5C97822-34BB-DEB5-115E-805A5E07CE12}"/>
                </a:ext>
              </a:extLst>
            </p:cNvPr>
            <p:cNvPicPr>
              <a:picLocks noChangeAspect="1"/>
            </p:cNvPicPr>
            <p:nvPr/>
          </p:nvPicPr>
          <p:blipFill rotWithShape="1">
            <a:blip r:embed="rId6"/>
            <a:srcRect b="5873"/>
            <a:stretch/>
          </p:blipFill>
          <p:spPr>
            <a:xfrm>
              <a:off x="4688433" y="2401117"/>
              <a:ext cx="1867775" cy="2669380"/>
            </a:xfrm>
            <a:prstGeom prst="roundRect">
              <a:avLst>
                <a:gd name="adj" fmla="val 2030"/>
              </a:avLst>
            </a:prstGeom>
          </p:spPr>
        </p:pic>
      </p:grpSp>
      <p:pic>
        <p:nvPicPr>
          <p:cNvPr id="10" name="Picture 9" descr="A picture containing text, monitor, phone, cellphone&#10;&#10;Description automatically generated">
            <a:extLst>
              <a:ext uri="{FF2B5EF4-FFF2-40B4-BE49-F238E27FC236}">
                <a16:creationId xmlns:a16="http://schemas.microsoft.com/office/drawing/2014/main" id="{3D6BA5CE-0ECA-61C4-40A5-428434909FC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6000" y="3339175"/>
            <a:ext cx="2352896" cy="2150687"/>
          </a:xfrm>
          <a:prstGeom prst="rect">
            <a:avLst/>
          </a:prstGeom>
        </p:spPr>
      </p:pic>
    </p:spTree>
    <p:extLst>
      <p:ext uri="{BB962C8B-B14F-4D97-AF65-F5344CB8AC3E}">
        <p14:creationId xmlns:p14="http://schemas.microsoft.com/office/powerpoint/2010/main" val="284258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FC0D2-2D5D-760C-3D30-5C3F834B7912}"/>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52194431-DD6D-FFDB-3610-E2F4D66E3EB6}"/>
              </a:ext>
            </a:extLst>
          </p:cNvPr>
          <p:cNvSpPr txBox="1"/>
          <p:nvPr/>
        </p:nvSpPr>
        <p:spPr>
          <a:xfrm>
            <a:off x="0" y="350145"/>
            <a:ext cx="6186791" cy="598565"/>
          </a:xfrm>
          <a:prstGeom prst="rect">
            <a:avLst/>
          </a:prstGeom>
          <a:noFill/>
        </p:spPr>
        <p:txBody>
          <a:bodyPr wrap="square" lIns="540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04040"/>
                </a:solidFill>
                <a:effectLst/>
                <a:uLnTx/>
                <a:uFillTx/>
                <a:latin typeface="Knowledge2017"/>
                <a:ea typeface="+mn-ea"/>
                <a:cs typeface="+mn-cs"/>
              </a:rPr>
              <a:t>BRANDED ARTICLES</a:t>
            </a:r>
          </a:p>
        </p:txBody>
      </p:sp>
      <p:sp>
        <p:nvSpPr>
          <p:cNvPr id="6" name="Rectangle 5">
            <a:extLst>
              <a:ext uri="{FF2B5EF4-FFF2-40B4-BE49-F238E27FC236}">
                <a16:creationId xmlns:a16="http://schemas.microsoft.com/office/drawing/2014/main" id="{175E3B89-17E6-D202-0BAC-1A6288A1541B}"/>
              </a:ext>
            </a:extLst>
          </p:cNvPr>
          <p:cNvSpPr/>
          <p:nvPr/>
        </p:nvSpPr>
        <p:spPr>
          <a:xfrm>
            <a:off x="6096000" y="0"/>
            <a:ext cx="6096001" cy="6192000"/>
          </a:xfrm>
          <a:prstGeom prst="rect">
            <a:avLst/>
          </a:prstGeom>
          <a:gradFill>
            <a:gsLst>
              <a:gs pos="0">
                <a:srgbClr val="FA6400"/>
              </a:gs>
              <a:gs pos="100000">
                <a:srgbClr val="FFA100"/>
              </a:gs>
            </a:gsLst>
            <a:lin ang="3600000" scaled="0"/>
          </a:gradFill>
          <a:ln>
            <a:noFill/>
          </a:ln>
          <a:effectLst>
            <a:outerShdw blurRad="445066" dist="50800" dir="3810368"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10" name="Title 1">
            <a:extLst>
              <a:ext uri="{FF2B5EF4-FFF2-40B4-BE49-F238E27FC236}">
                <a16:creationId xmlns:a16="http://schemas.microsoft.com/office/drawing/2014/main" id="{ECDC51AB-9EDC-732F-4FE1-FD5D9ACED235}"/>
              </a:ext>
            </a:extLst>
          </p:cNvPr>
          <p:cNvSpPr txBox="1">
            <a:spLocks/>
          </p:cNvSpPr>
          <p:nvPr/>
        </p:nvSpPr>
        <p:spPr>
          <a:xfrm>
            <a:off x="6096000" y="4378282"/>
            <a:ext cx="5580743" cy="1631286"/>
          </a:xfrm>
          <a:prstGeom prst="rect">
            <a:avLst/>
          </a:prstGeom>
          <a:ln>
            <a:noFill/>
          </a:ln>
        </p:spPr>
        <p:txBody>
          <a:bodyPr lIns="540000" tIns="0" rIns="0" bIns="0">
            <a:noAutofit/>
          </a:bodyPr>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Knowledge2017" panose="020B0506000000020004" pitchFamily="34" charset="0"/>
                <a:ea typeface="+mn-ea"/>
                <a:cs typeface="+mn-cs"/>
              </a:rPr>
              <a:t>A well-designed visualization that tells a comprehensive story based on up to 5 data points. These data points can be provided by the client, extracted from a poll etc. Ideal format for distilling information and conveying it in a clear, engaging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a:solidFill>
                <a:schemeClr val="bg1"/>
              </a:solidFill>
              <a:latin typeface="Knowledge2017" panose="020B05060000000200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Knowledge2017" panose="020B0506000000020004" pitchFamily="34" charset="0"/>
                <a:ea typeface="+mn-ea"/>
                <a:cs typeface="+mn-cs"/>
              </a:rPr>
              <a:t>Production: 8-10 weeks, available for: 1 year</a:t>
            </a:r>
          </a:p>
          <a:p>
            <a:pPr marL="171450" marR="0" lvl="0" indent="-17145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Knowledge2017" panose="020B0506000000020004" pitchFamily="34" charset="0"/>
                <a:ea typeface="+mn-ea"/>
                <a:cs typeface="+mn-cs"/>
              </a:rPr>
              <a:t>Production time may vary with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Knowledge2017" panose="020B0506000000020004" pitchFamily="34" charset="0"/>
              <a:ea typeface="+mn-ea"/>
              <a:cs typeface="+mn-cs"/>
            </a:endParaRPr>
          </a:p>
        </p:txBody>
      </p:sp>
      <p:sp>
        <p:nvSpPr>
          <p:cNvPr id="3" name="TextBox 2">
            <a:extLst>
              <a:ext uri="{FF2B5EF4-FFF2-40B4-BE49-F238E27FC236}">
                <a16:creationId xmlns:a16="http://schemas.microsoft.com/office/drawing/2014/main" id="{27EAD23F-659B-32F5-52CC-65C581B6DA3A}"/>
              </a:ext>
            </a:extLst>
          </p:cNvPr>
          <p:cNvSpPr txBox="1"/>
          <p:nvPr/>
        </p:nvSpPr>
        <p:spPr>
          <a:xfrm>
            <a:off x="0" y="4328258"/>
            <a:ext cx="5829573" cy="1384995"/>
          </a:xfrm>
          <a:prstGeom prst="rect">
            <a:avLst/>
          </a:prstGeom>
          <a:noFill/>
        </p:spPr>
        <p:txBody>
          <a:bodyPr wrap="square" lIns="54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53535"/>
                </a:solidFill>
                <a:effectLst/>
                <a:uLnTx/>
                <a:uFillTx/>
                <a:latin typeface="Knowledge2017"/>
                <a:ea typeface="+mn-ea"/>
                <a:cs typeface="+mn-cs"/>
              </a:rPr>
              <a:t>Branded Articles are multimedia destinations that can </a:t>
            </a:r>
            <a:br>
              <a:rPr kumimoji="0" lang="en-US" sz="1400" b="0" i="0" u="none" strike="noStrike" kern="1200" cap="none" spc="0" normalizeH="0" baseline="0" noProof="0">
                <a:ln>
                  <a:noFill/>
                </a:ln>
                <a:solidFill>
                  <a:srgbClr val="353535"/>
                </a:solidFill>
                <a:effectLst/>
                <a:uLnTx/>
                <a:uFillTx/>
                <a:latin typeface="Knowledge2017"/>
                <a:ea typeface="+mn-ea"/>
                <a:cs typeface="+mn-cs"/>
              </a:rPr>
            </a:br>
            <a:r>
              <a:rPr kumimoji="0" lang="en-US" sz="1400" b="0" i="0" u="none" strike="noStrike" kern="1200" cap="none" spc="0" normalizeH="0" baseline="0" noProof="0">
                <a:ln>
                  <a:noFill/>
                </a:ln>
                <a:solidFill>
                  <a:srgbClr val="353535"/>
                </a:solidFill>
                <a:effectLst/>
                <a:uLnTx/>
                <a:uFillTx/>
                <a:latin typeface="Knowledge2017"/>
                <a:ea typeface="+mn-ea"/>
                <a:cs typeface="+mn-cs"/>
              </a:rPr>
              <a:t>combine text, client-provided graphics, photography and video.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353535"/>
              </a:solidFill>
              <a:latin typeface="Knowledge2017"/>
            </a:endParaRPr>
          </a:p>
          <a:p>
            <a:pPr marL="171450" marR="0" lvl="0" indent="-171450" algn="l" defTabSz="914400" rtl="0" eaLnBrk="1" fontAlgn="auto" latinLnBrk="0" hangingPunct="1">
              <a:lnSpc>
                <a:spcPct val="100000"/>
              </a:lnSpc>
              <a:spcBef>
                <a:spcPts val="0"/>
              </a:spcBef>
              <a:spcAft>
                <a:spcPts val="0"/>
              </a:spcAft>
              <a:buClr>
                <a:srgbClr val="FA6400"/>
              </a:buClr>
              <a:buSzTx/>
              <a:buFont typeface="Arial" panose="020B0604020202020204" pitchFamily="34" charset="0"/>
              <a:buChar char="•"/>
              <a:tabLst/>
              <a:defRPr/>
            </a:pPr>
            <a:r>
              <a:rPr kumimoji="0" lang="en-US" sz="1400" b="0" i="0" u="none" strike="noStrike" kern="1200" cap="none" spc="0" normalizeH="0" baseline="0" noProof="0">
                <a:ln>
                  <a:noFill/>
                </a:ln>
                <a:solidFill>
                  <a:srgbClr val="353535"/>
                </a:solidFill>
                <a:effectLst/>
                <a:uLnTx/>
                <a:uFillTx/>
                <a:latin typeface="Knowledge2017" panose="020B0506000000020004" pitchFamily="34" charset="0"/>
                <a:ea typeface="+mn-ea"/>
                <a:cs typeface="+mn-cs"/>
              </a:rPr>
              <a:t>Available in native or customized format</a:t>
            </a:r>
          </a:p>
          <a:p>
            <a:pPr marL="171450" marR="0" lvl="0" indent="-171450" algn="l" defTabSz="914400" rtl="0" eaLnBrk="1" fontAlgn="auto" latinLnBrk="0" hangingPunct="1">
              <a:lnSpc>
                <a:spcPct val="100000"/>
              </a:lnSpc>
              <a:spcBef>
                <a:spcPts val="0"/>
              </a:spcBef>
              <a:spcAft>
                <a:spcPts val="0"/>
              </a:spcAft>
              <a:buClr>
                <a:srgbClr val="FA6400"/>
              </a:buClr>
              <a:buSzTx/>
              <a:buFont typeface="Arial" panose="020B0604020202020204" pitchFamily="34" charset="0"/>
              <a:buChar char="•"/>
              <a:tabLst/>
              <a:defRPr/>
            </a:pPr>
            <a:r>
              <a:rPr kumimoji="0" lang="en-US" sz="1400" b="0" i="0" u="none" strike="noStrike" kern="1200" cap="none" spc="0" normalizeH="0" baseline="0" noProof="0">
                <a:ln>
                  <a:noFill/>
                </a:ln>
                <a:solidFill>
                  <a:srgbClr val="353535"/>
                </a:solidFill>
                <a:effectLst/>
                <a:uLnTx/>
                <a:uFillTx/>
                <a:latin typeface="Knowledge2017" panose="020B0506000000020004" pitchFamily="34" charset="0"/>
                <a:ea typeface="+mn-ea"/>
                <a:cs typeface="+mn-cs"/>
              </a:rPr>
              <a:t>Production: 4-8 weeks, available for: 1 year</a:t>
            </a:r>
          </a:p>
          <a:p>
            <a:pPr marL="171450" marR="0" lvl="0" indent="-171450" algn="l" defTabSz="914400" rtl="0" eaLnBrk="1" fontAlgn="auto" latinLnBrk="0" hangingPunct="1">
              <a:lnSpc>
                <a:spcPct val="100000"/>
              </a:lnSpc>
              <a:spcBef>
                <a:spcPts val="0"/>
              </a:spcBef>
              <a:spcAft>
                <a:spcPts val="0"/>
              </a:spcAft>
              <a:buClr>
                <a:srgbClr val="FA6400"/>
              </a:buClr>
              <a:buSzTx/>
              <a:buFont typeface="Arial" panose="020B0604020202020204" pitchFamily="34" charset="0"/>
              <a:buChar char="•"/>
              <a:tabLst/>
              <a:defRPr/>
            </a:pPr>
            <a:r>
              <a:rPr kumimoji="0" lang="en-US" sz="1400" b="0" i="0" u="none" strike="noStrike" kern="1200" cap="none" spc="0" normalizeH="0" baseline="0" noProof="0">
                <a:ln>
                  <a:noFill/>
                </a:ln>
                <a:solidFill>
                  <a:srgbClr val="353535"/>
                </a:solidFill>
                <a:effectLst/>
                <a:uLnTx/>
                <a:uFillTx/>
                <a:latin typeface="Knowledge2017" panose="020B0506000000020004" pitchFamily="34" charset="0"/>
                <a:ea typeface="+mn-ea"/>
                <a:cs typeface="+mn-cs"/>
              </a:rPr>
              <a:t>Production time may vary with content design</a:t>
            </a:r>
          </a:p>
        </p:txBody>
      </p:sp>
      <p:sp>
        <p:nvSpPr>
          <p:cNvPr id="8" name="TextBox 7">
            <a:extLst>
              <a:ext uri="{FF2B5EF4-FFF2-40B4-BE49-F238E27FC236}">
                <a16:creationId xmlns:a16="http://schemas.microsoft.com/office/drawing/2014/main" id="{B4B78788-FEBC-B7ED-9D9F-4627352D31F5}"/>
              </a:ext>
            </a:extLst>
          </p:cNvPr>
          <p:cNvSpPr txBox="1"/>
          <p:nvPr/>
        </p:nvSpPr>
        <p:spPr>
          <a:xfrm>
            <a:off x="6096000" y="350145"/>
            <a:ext cx="4997302" cy="598565"/>
          </a:xfrm>
          <a:prstGeom prst="rect">
            <a:avLst/>
          </a:prstGeom>
          <a:noFill/>
        </p:spPr>
        <p:txBody>
          <a:bodyPr wrap="square" lIns="540000">
            <a:noAutofit/>
          </a:bodyPr>
          <a:lstStyle/>
          <a:p>
            <a:pPr marL="12700" marR="0" lvl="0" indent="0" defTabSz="914400" rtl="0" eaLnBrk="1" fontAlgn="auto" latinLnBrk="0" hangingPunct="1">
              <a:lnSpc>
                <a:spcPct val="100000"/>
              </a:lnSpc>
              <a:spcBef>
                <a:spcPts val="665"/>
              </a:spcBef>
              <a:spcAft>
                <a:spcPts val="0"/>
              </a:spcAft>
              <a:buClrTx/>
              <a:buSzTx/>
              <a:buFontTx/>
              <a:buNone/>
              <a:tabLst/>
              <a:defRPr/>
            </a:pPr>
            <a:r>
              <a:rPr kumimoji="0" lang="en-US" sz="2400" b="1" u="none" strike="noStrike" kern="1200" cap="none" spc="-10" normalizeH="0" baseline="0" noProof="0">
                <a:ln>
                  <a:noFill/>
                </a:ln>
                <a:solidFill>
                  <a:srgbClr val="FFFFFF"/>
                </a:solidFill>
                <a:effectLst/>
                <a:uLnTx/>
                <a:uFillTx/>
                <a:latin typeface="Knowledge2017"/>
                <a:ea typeface="+mn-ea"/>
                <a:cs typeface="Knowledge2017"/>
              </a:rPr>
              <a:t>CUSTOM INFOGRAPHICS</a:t>
            </a:r>
          </a:p>
        </p:txBody>
      </p:sp>
      <p:sp>
        <p:nvSpPr>
          <p:cNvPr id="31" name="TextBox 30">
            <a:extLst>
              <a:ext uri="{FF2B5EF4-FFF2-40B4-BE49-F238E27FC236}">
                <a16:creationId xmlns:a16="http://schemas.microsoft.com/office/drawing/2014/main" id="{F716FE22-6EF0-E9B5-413F-CA7E5AAFFC87}"/>
              </a:ext>
            </a:extLst>
          </p:cNvPr>
          <p:cNvSpPr txBox="1"/>
          <p:nvPr/>
        </p:nvSpPr>
        <p:spPr>
          <a:xfrm>
            <a:off x="1190170" y="3954189"/>
            <a:ext cx="3708401" cy="246221"/>
          </a:xfrm>
          <a:prstGeom prst="rect">
            <a:avLst/>
          </a:prstGeom>
          <a:noFill/>
        </p:spPr>
        <p:txBody>
          <a:bodyPr wrap="square" rtlCol="0">
            <a:spAutoFit/>
          </a:bodyPr>
          <a:lstStyle/>
          <a:p>
            <a:pPr algn="ctr"/>
            <a:r>
              <a:rPr lang="en-US" sz="1000" b="1">
                <a:solidFill>
                  <a:srgbClr val="FA6400"/>
                </a:solidFill>
                <a:latin typeface="+mj-lt"/>
                <a:hlinkClick r:id="rId3">
                  <a:extLst>
                    <a:ext uri="{A12FA001-AC4F-418D-AE19-62706E023703}">
                      <ahyp:hlinkClr xmlns:ahyp="http://schemas.microsoft.com/office/drawing/2018/hyperlinkcolor" val="tx"/>
                    </a:ext>
                  </a:extLst>
                </a:hlinkClick>
              </a:rPr>
              <a:t>CLICK HERE FOR EXAMPLE</a:t>
            </a:r>
            <a:endParaRPr lang="en-US" sz="1000" b="1">
              <a:solidFill>
                <a:srgbClr val="FA6400"/>
              </a:solidFill>
              <a:latin typeface="+mj-lt"/>
            </a:endParaRPr>
          </a:p>
        </p:txBody>
      </p:sp>
      <p:sp>
        <p:nvSpPr>
          <p:cNvPr id="32" name="TextBox 31">
            <a:extLst>
              <a:ext uri="{FF2B5EF4-FFF2-40B4-BE49-F238E27FC236}">
                <a16:creationId xmlns:a16="http://schemas.microsoft.com/office/drawing/2014/main" id="{2EEB36F0-9E58-AB28-3DAA-FFC2B8F89CDD}"/>
              </a:ext>
            </a:extLst>
          </p:cNvPr>
          <p:cNvSpPr txBox="1"/>
          <p:nvPr/>
        </p:nvSpPr>
        <p:spPr>
          <a:xfrm>
            <a:off x="8164287" y="3954189"/>
            <a:ext cx="1959794" cy="246221"/>
          </a:xfrm>
          <a:prstGeom prst="rect">
            <a:avLst/>
          </a:prstGeom>
          <a:noFill/>
        </p:spPr>
        <p:txBody>
          <a:bodyPr wrap="square" rtlCol="0">
            <a:spAutoFit/>
          </a:bodyPr>
          <a:lstStyle/>
          <a:p>
            <a:pPr algn="ctr"/>
            <a:r>
              <a:rPr lang="en-US" sz="1000" b="1">
                <a:solidFill>
                  <a:schemeClr val="bg1"/>
                </a:solidFill>
                <a:latin typeface="+mj-lt"/>
                <a:hlinkClick r:id="rId4">
                  <a:extLst>
                    <a:ext uri="{A12FA001-AC4F-418D-AE19-62706E023703}">
                      <ahyp:hlinkClr xmlns:ahyp="http://schemas.microsoft.com/office/drawing/2018/hyperlinkcolor" val="tx"/>
                    </a:ext>
                  </a:extLst>
                </a:hlinkClick>
              </a:rPr>
              <a:t>CLICK HERE FOR EXAMPLE</a:t>
            </a:r>
            <a:endParaRPr lang="en-US" sz="1000" b="1">
              <a:solidFill>
                <a:schemeClr val="bg1"/>
              </a:solidFill>
              <a:latin typeface="+mj-lt"/>
            </a:endParaRPr>
          </a:p>
        </p:txBody>
      </p:sp>
      <p:sp>
        <p:nvSpPr>
          <p:cNvPr id="4" name="TextBox 3">
            <a:extLst>
              <a:ext uri="{FF2B5EF4-FFF2-40B4-BE49-F238E27FC236}">
                <a16:creationId xmlns:a16="http://schemas.microsoft.com/office/drawing/2014/main" id="{F1DEF285-1146-2A8D-370D-D9A7F04EDCAC}"/>
              </a:ext>
            </a:extLst>
          </p:cNvPr>
          <p:cNvSpPr txBox="1"/>
          <p:nvPr/>
        </p:nvSpPr>
        <p:spPr>
          <a:xfrm>
            <a:off x="557317" y="0"/>
            <a:ext cx="2200398" cy="253916"/>
          </a:xfrm>
          <a:prstGeom prst="rect">
            <a:avLst/>
          </a:prstGeom>
          <a:solidFill>
            <a:schemeClr val="accent3"/>
          </a:solidFill>
        </p:spPr>
        <p:txBody>
          <a:bodyPr wrap="square" rtlCol="0">
            <a:spAutoFit/>
          </a:bodyPr>
          <a:lstStyle/>
          <a:p>
            <a:pPr algn="ctr"/>
            <a:r>
              <a:rPr lang="en-GB" sz="1050" b="1">
                <a:solidFill>
                  <a:schemeClr val="bg1"/>
                </a:solidFill>
                <a:latin typeface="+mj-lt"/>
              </a:rPr>
              <a:t>CUSTOM CONTENT EXECUTIONS</a:t>
            </a:r>
            <a:endParaRPr lang="en-US" sz="1050" b="1">
              <a:solidFill>
                <a:schemeClr val="bg1"/>
              </a:solidFill>
              <a:latin typeface="+mj-lt"/>
            </a:endParaRPr>
          </a:p>
        </p:txBody>
      </p:sp>
      <p:pic>
        <p:nvPicPr>
          <p:cNvPr id="9" name="Picture 8" descr="A computer with a screen showing a website&#10;&#10;Description automatically generated">
            <a:extLst>
              <a:ext uri="{FF2B5EF4-FFF2-40B4-BE49-F238E27FC236}">
                <a16:creationId xmlns:a16="http://schemas.microsoft.com/office/drawing/2014/main" id="{26744A0C-6948-9970-1984-C51DC9F7B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41" y="1144747"/>
            <a:ext cx="5376260" cy="2736516"/>
          </a:xfrm>
          <a:prstGeom prst="rect">
            <a:avLst/>
          </a:prstGeom>
        </p:spPr>
      </p:pic>
      <p:pic>
        <p:nvPicPr>
          <p:cNvPr id="12" name="Picture 11" descr="A tablet with a screen showing a road with cars and a map&#10;&#10;Description automatically generated">
            <a:extLst>
              <a:ext uri="{FF2B5EF4-FFF2-40B4-BE49-F238E27FC236}">
                <a16:creationId xmlns:a16="http://schemas.microsoft.com/office/drawing/2014/main" id="{319E7E6D-6109-629B-A375-DAF7F0547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5464" y="1144747"/>
            <a:ext cx="2678617" cy="2736516"/>
          </a:xfrm>
          <a:prstGeom prst="rect">
            <a:avLst/>
          </a:prstGeom>
        </p:spPr>
      </p:pic>
    </p:spTree>
    <p:extLst>
      <p:ext uri="{BB962C8B-B14F-4D97-AF65-F5344CB8AC3E}">
        <p14:creationId xmlns:p14="http://schemas.microsoft.com/office/powerpoint/2010/main" val="170247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FC0D2-2D5D-760C-3D30-5C3F834B791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9D74E27-0D17-2467-E253-70BFE225F19B}"/>
              </a:ext>
            </a:extLst>
          </p:cNvPr>
          <p:cNvSpPr/>
          <p:nvPr/>
        </p:nvSpPr>
        <p:spPr>
          <a:xfrm>
            <a:off x="2593" y="1799"/>
            <a:ext cx="6101313" cy="6192000"/>
          </a:xfrm>
          <a:prstGeom prst="rect">
            <a:avLst/>
          </a:prstGeom>
          <a:gradFill>
            <a:gsLst>
              <a:gs pos="0">
                <a:srgbClr val="404040"/>
              </a:gs>
              <a:gs pos="100000">
                <a:srgbClr val="666666"/>
              </a:gs>
            </a:gsLst>
            <a:lin ang="36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2194431-DD6D-FFDB-3610-E2F4D66E3EB6}"/>
              </a:ext>
            </a:extLst>
          </p:cNvPr>
          <p:cNvSpPr txBox="1"/>
          <p:nvPr/>
        </p:nvSpPr>
        <p:spPr>
          <a:xfrm>
            <a:off x="0" y="350145"/>
            <a:ext cx="6186791" cy="537235"/>
          </a:xfrm>
          <a:prstGeom prst="rect">
            <a:avLst/>
          </a:prstGeom>
          <a:noFill/>
        </p:spPr>
        <p:txBody>
          <a:bodyPr wrap="square" lIns="540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Knowledge2017"/>
                <a:ea typeface="+mn-ea"/>
                <a:cs typeface="+mn-cs"/>
              </a:rPr>
              <a:t>VIDEO PRODUCTION</a:t>
            </a:r>
          </a:p>
        </p:txBody>
      </p:sp>
      <p:sp>
        <p:nvSpPr>
          <p:cNvPr id="3" name="TextBox 2">
            <a:extLst>
              <a:ext uri="{FF2B5EF4-FFF2-40B4-BE49-F238E27FC236}">
                <a16:creationId xmlns:a16="http://schemas.microsoft.com/office/drawing/2014/main" id="{27EAD23F-659B-32F5-52CC-65C581B6DA3A}"/>
              </a:ext>
            </a:extLst>
          </p:cNvPr>
          <p:cNvSpPr txBox="1"/>
          <p:nvPr/>
        </p:nvSpPr>
        <p:spPr>
          <a:xfrm>
            <a:off x="0" y="3961056"/>
            <a:ext cx="5733144" cy="2031325"/>
          </a:xfrm>
          <a:prstGeom prst="rect">
            <a:avLst/>
          </a:prstGeom>
          <a:noFill/>
        </p:spPr>
        <p:txBody>
          <a:bodyPr wrap="square" lIns="54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Knowledge2017" panose="020B0506000000020004" pitchFamily="34" charset="0"/>
                <a:ea typeface="+mn-ea"/>
                <a:cs typeface="+mn-cs"/>
              </a:rPr>
              <a:t>Reuters Plus can produce a variety of video content to exemplify thought leadership and drive brand awareness. Ranging from digestible fast </a:t>
            </a:r>
            <a:r>
              <a:rPr lang="en-US" sz="1400">
                <a:solidFill>
                  <a:schemeClr val="bg1"/>
                </a:solidFill>
                <a:latin typeface="Knowledge2017" panose="020B0506000000020004" pitchFamily="34" charset="0"/>
              </a:rPr>
              <a:t>f</a:t>
            </a:r>
            <a:r>
              <a:rPr kumimoji="0" lang="en-US" sz="1400" b="0" i="0" u="none" strike="noStrike" kern="1200" cap="none" spc="0" normalizeH="0" baseline="0" noProof="0">
                <a:ln>
                  <a:noFill/>
                </a:ln>
                <a:solidFill>
                  <a:schemeClr val="bg1"/>
                </a:solidFill>
                <a:effectLst/>
                <a:uLnTx/>
                <a:uFillTx/>
                <a:latin typeface="Knowledge2017" panose="020B0506000000020004" pitchFamily="34" charset="0"/>
                <a:ea typeface="+mn-ea"/>
                <a:cs typeface="+mn-cs"/>
              </a:rPr>
              <a:t>acts videos to infographic animations and longer thought leadership interview videos, Reuters Plus will recommend the content best fit for your brand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Knowledge2017" panose="020B05060000000200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FA6400"/>
              </a:buClr>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Knowledge2017" panose="020B0506000000020004" pitchFamily="34" charset="0"/>
                <a:ea typeface="+mn-ea"/>
                <a:cs typeface="+mn-cs"/>
              </a:rPr>
              <a:t>Production: 4-12 weeks, available for: 1 year</a:t>
            </a:r>
          </a:p>
          <a:p>
            <a:pPr marL="171450" marR="0" lvl="0" indent="-171450" algn="l" defTabSz="914400" rtl="0" eaLnBrk="1" fontAlgn="auto" latinLnBrk="0" hangingPunct="1">
              <a:lnSpc>
                <a:spcPct val="100000"/>
              </a:lnSpc>
              <a:spcBef>
                <a:spcPts val="0"/>
              </a:spcBef>
              <a:spcAft>
                <a:spcPts val="0"/>
              </a:spcAft>
              <a:buClr>
                <a:srgbClr val="FA6400"/>
              </a:buClr>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Knowledge2017" panose="020B0506000000020004" pitchFamily="34" charset="0"/>
                <a:ea typeface="+mn-ea"/>
                <a:cs typeface="+mn-cs"/>
              </a:rPr>
              <a:t>Production time may vary with content and travel to destinations </a:t>
            </a:r>
          </a:p>
          <a:p>
            <a:pPr marL="171450" marR="0" lvl="0" indent="-171450" algn="l" defTabSz="914400" rtl="0" eaLnBrk="1" fontAlgn="auto" latinLnBrk="0" hangingPunct="1">
              <a:lnSpc>
                <a:spcPct val="100000"/>
              </a:lnSpc>
              <a:spcBef>
                <a:spcPts val="0"/>
              </a:spcBef>
              <a:spcAft>
                <a:spcPts val="0"/>
              </a:spcAft>
              <a:buClr>
                <a:srgbClr val="FA6400"/>
              </a:buClr>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Knowledge2017" panose="020B0506000000020004" pitchFamily="34" charset="0"/>
                <a:ea typeface="+mn-ea"/>
                <a:cs typeface="+mn-cs"/>
              </a:rPr>
              <a:t>We recommend creating :15s, :30s cutdowns</a:t>
            </a:r>
          </a:p>
        </p:txBody>
      </p:sp>
      <p:sp>
        <p:nvSpPr>
          <p:cNvPr id="8" name="TextBox 7">
            <a:extLst>
              <a:ext uri="{FF2B5EF4-FFF2-40B4-BE49-F238E27FC236}">
                <a16:creationId xmlns:a16="http://schemas.microsoft.com/office/drawing/2014/main" id="{B4B78788-FEBC-B7ED-9D9F-4627352D31F5}"/>
              </a:ext>
            </a:extLst>
          </p:cNvPr>
          <p:cNvSpPr txBox="1"/>
          <p:nvPr/>
        </p:nvSpPr>
        <p:spPr>
          <a:xfrm>
            <a:off x="6090567" y="341504"/>
            <a:ext cx="5553208" cy="598565"/>
          </a:xfrm>
          <a:prstGeom prst="rect">
            <a:avLst/>
          </a:prstGeom>
          <a:noFill/>
        </p:spPr>
        <p:txBody>
          <a:bodyPr wrap="square" lIns="540000">
            <a:noAutofit/>
          </a:bodyPr>
          <a:lstStyle/>
          <a:p>
            <a:pPr marL="12700" marR="0" lvl="0" indent="0" defTabSz="914400" rtl="0" eaLnBrk="1" fontAlgn="auto" latinLnBrk="0" hangingPunct="1">
              <a:lnSpc>
                <a:spcPct val="100000"/>
              </a:lnSpc>
              <a:spcBef>
                <a:spcPts val="665"/>
              </a:spcBef>
              <a:spcAft>
                <a:spcPts val="0"/>
              </a:spcAft>
              <a:buClrTx/>
              <a:buSzTx/>
              <a:buFontTx/>
              <a:buNone/>
              <a:tabLst/>
              <a:defRPr/>
            </a:pPr>
            <a:r>
              <a:rPr kumimoji="0" lang="en-US" sz="2400" b="1" u="none" strike="noStrike" kern="1200" cap="none" spc="-10" normalizeH="0" baseline="0" noProof="0">
                <a:ln>
                  <a:noFill/>
                </a:ln>
                <a:solidFill>
                  <a:srgbClr val="404040"/>
                </a:solidFill>
                <a:effectLst/>
                <a:uLnTx/>
                <a:uFillTx/>
                <a:latin typeface="Knowledge2017"/>
                <a:ea typeface="+mn-ea"/>
                <a:cs typeface="Knowledge2017"/>
              </a:rPr>
              <a:t>PODCAST/VODCAST PRODUCTION</a:t>
            </a:r>
          </a:p>
        </p:txBody>
      </p:sp>
      <p:pic>
        <p:nvPicPr>
          <p:cNvPr id="17" name="Picture 16">
            <a:extLst>
              <a:ext uri="{FF2B5EF4-FFF2-40B4-BE49-F238E27FC236}">
                <a16:creationId xmlns:a16="http://schemas.microsoft.com/office/drawing/2014/main" id="{2E607F57-B7AA-9DD3-D971-49E2A7A6D4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41" y="1145284"/>
            <a:ext cx="5376260" cy="2735441"/>
          </a:xfrm>
          <a:prstGeom prst="rect">
            <a:avLst/>
          </a:prstGeom>
        </p:spPr>
      </p:pic>
      <p:sp>
        <p:nvSpPr>
          <p:cNvPr id="32" name="TextBox 31">
            <a:extLst>
              <a:ext uri="{FF2B5EF4-FFF2-40B4-BE49-F238E27FC236}">
                <a16:creationId xmlns:a16="http://schemas.microsoft.com/office/drawing/2014/main" id="{2EEB36F0-9E58-AB28-3DAA-FFC2B8F89CDD}"/>
              </a:ext>
            </a:extLst>
          </p:cNvPr>
          <p:cNvSpPr txBox="1"/>
          <p:nvPr/>
        </p:nvSpPr>
        <p:spPr>
          <a:xfrm>
            <a:off x="7587049" y="3763953"/>
            <a:ext cx="3162783" cy="246221"/>
          </a:xfrm>
          <a:prstGeom prst="rect">
            <a:avLst/>
          </a:prstGeom>
          <a:noFill/>
        </p:spPr>
        <p:txBody>
          <a:bodyPr wrap="square" rtlCol="0">
            <a:spAutoFit/>
          </a:bodyPr>
          <a:lstStyle/>
          <a:p>
            <a:pPr algn="ctr"/>
            <a:r>
              <a:rPr lang="en-US" sz="1000" b="1">
                <a:solidFill>
                  <a:srgbClr val="FA6400"/>
                </a:solidFill>
                <a:latin typeface="+mj-lt"/>
                <a:hlinkClick r:id="rId4">
                  <a:extLst>
                    <a:ext uri="{A12FA001-AC4F-418D-AE19-62706E023703}">
                      <ahyp:hlinkClr xmlns:ahyp="http://schemas.microsoft.com/office/drawing/2018/hyperlinkcolor" val="tx"/>
                    </a:ext>
                  </a:extLst>
                </a:hlinkClick>
              </a:rPr>
              <a:t>CLICK HERE FOR EXAMPLE</a:t>
            </a:r>
            <a:endParaRPr lang="en-US" sz="1000" b="1">
              <a:solidFill>
                <a:srgbClr val="FA6400"/>
              </a:solidFill>
              <a:latin typeface="+mj-lt"/>
            </a:endParaRPr>
          </a:p>
        </p:txBody>
      </p:sp>
      <p:sp>
        <p:nvSpPr>
          <p:cNvPr id="4" name="TextBox 15">
            <a:extLst>
              <a:ext uri="{FF2B5EF4-FFF2-40B4-BE49-F238E27FC236}">
                <a16:creationId xmlns:a16="http://schemas.microsoft.com/office/drawing/2014/main" id="{FBBB3865-3620-8475-4BAB-64240D74AFE2}"/>
              </a:ext>
            </a:extLst>
          </p:cNvPr>
          <p:cNvSpPr txBox="1"/>
          <p:nvPr/>
        </p:nvSpPr>
        <p:spPr>
          <a:xfrm>
            <a:off x="6103906" y="4152664"/>
            <a:ext cx="5553208" cy="1723549"/>
          </a:xfrm>
          <a:prstGeom prst="rect">
            <a:avLst/>
          </a:prstGeom>
        </p:spPr>
        <p:txBody>
          <a:bodyPr wrap="square" lIns="54000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Knowledge2017" panose="020B0506000000020004" pitchFamily="34" charset="0"/>
                <a:ea typeface="+mn-ea"/>
                <a:cs typeface="+mn-cs"/>
              </a:rPr>
              <a:t>Reach a global audience wherever they are with a customized podcast or vodcast series that showcases your brand. Reuters Plus custom podcasts are streamed on popular platforms like Apple Podcast, Spotify, Google Podcast, Amazon Music and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04040"/>
              </a:solidFill>
              <a:effectLst/>
              <a:uLnTx/>
              <a:uFillTx/>
              <a:latin typeface="Knowledge2017" panose="020B05060000000200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FA6400"/>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Knowledge2017" panose="020B0506000000020004" pitchFamily="34" charset="0"/>
                <a:ea typeface="+mn-ea"/>
                <a:cs typeface="+mn-cs"/>
              </a:rPr>
              <a:t>Production: 8-12 weeks, available for: 1 year</a:t>
            </a:r>
          </a:p>
          <a:p>
            <a:pPr marL="171450" marR="0" lvl="0" indent="-171450" algn="l" defTabSz="914400" rtl="0" eaLnBrk="1" fontAlgn="auto" latinLnBrk="0" hangingPunct="1">
              <a:lnSpc>
                <a:spcPct val="100000"/>
              </a:lnSpc>
              <a:spcBef>
                <a:spcPts val="0"/>
              </a:spcBef>
              <a:spcAft>
                <a:spcPts val="0"/>
              </a:spcAft>
              <a:buClr>
                <a:srgbClr val="FA6400"/>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Knowledge2017" panose="020B0506000000020004" pitchFamily="34" charset="0"/>
                <a:ea typeface="+mn-ea"/>
                <a:cs typeface="+mn-cs"/>
              </a:rPr>
              <a:t>Production time may vary with number of episodes and content</a:t>
            </a:r>
          </a:p>
          <a:p>
            <a:pPr marL="171450" marR="0" lvl="0" indent="-171450" algn="l" defTabSz="914400" rtl="0" eaLnBrk="1" fontAlgn="auto" latinLnBrk="0" hangingPunct="1">
              <a:lnSpc>
                <a:spcPct val="100000"/>
              </a:lnSpc>
              <a:spcBef>
                <a:spcPts val="0"/>
              </a:spcBef>
              <a:spcAft>
                <a:spcPts val="0"/>
              </a:spcAft>
              <a:buClr>
                <a:srgbClr val="FA6400"/>
              </a:buClr>
              <a:buSzTx/>
              <a:buFont typeface="Arial" panose="020B0604020202020204" pitchFamily="34" charset="0"/>
              <a:buChar char="•"/>
              <a:tabLst/>
              <a:defRPr/>
            </a:pPr>
            <a:r>
              <a:rPr kumimoji="0" lang="en-US" sz="1400" b="0" i="0" u="none" strike="noStrike" kern="1200" cap="none" spc="0" normalizeH="0" baseline="0" noProof="0">
                <a:ln>
                  <a:noFill/>
                </a:ln>
                <a:solidFill>
                  <a:srgbClr val="404040"/>
                </a:solidFill>
                <a:effectLst/>
                <a:uLnTx/>
                <a:uFillTx/>
                <a:latin typeface="Knowledge2017" panose="020B0506000000020004" pitchFamily="34" charset="0"/>
                <a:ea typeface="+mn-ea"/>
                <a:cs typeface="+mn-cs"/>
              </a:rPr>
              <a:t>Content hub to house podcasts recommended</a:t>
            </a:r>
          </a:p>
        </p:txBody>
      </p:sp>
      <p:grpSp>
        <p:nvGrpSpPr>
          <p:cNvPr id="14" name="Group 13">
            <a:extLst>
              <a:ext uri="{FF2B5EF4-FFF2-40B4-BE49-F238E27FC236}">
                <a16:creationId xmlns:a16="http://schemas.microsoft.com/office/drawing/2014/main" id="{A3F25141-685B-D335-0FBD-7787129B6903}"/>
              </a:ext>
            </a:extLst>
          </p:cNvPr>
          <p:cNvGrpSpPr/>
          <p:nvPr/>
        </p:nvGrpSpPr>
        <p:grpSpPr>
          <a:xfrm>
            <a:off x="4243696" y="924127"/>
            <a:ext cx="1320756" cy="1260000"/>
            <a:chOff x="331549" y="2447088"/>
            <a:chExt cx="1320756" cy="1260000"/>
          </a:xfrm>
        </p:grpSpPr>
        <p:sp>
          <p:nvSpPr>
            <p:cNvPr id="5" name="Oval 4">
              <a:extLst>
                <a:ext uri="{FF2B5EF4-FFF2-40B4-BE49-F238E27FC236}">
                  <a16:creationId xmlns:a16="http://schemas.microsoft.com/office/drawing/2014/main" id="{9FD62B0E-2CCA-5CFC-A6AF-695D6EE06854}"/>
                </a:ext>
              </a:extLst>
            </p:cNvPr>
            <p:cNvSpPr/>
            <p:nvPr/>
          </p:nvSpPr>
          <p:spPr>
            <a:xfrm>
              <a:off x="355803" y="2447088"/>
              <a:ext cx="1260000" cy="1260000"/>
            </a:xfrm>
            <a:prstGeom prst="ellipse">
              <a:avLst/>
            </a:prstGeom>
            <a:solidFill>
              <a:srgbClr val="FA64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9" name="TextBox 8">
              <a:extLst>
                <a:ext uri="{FF2B5EF4-FFF2-40B4-BE49-F238E27FC236}">
                  <a16:creationId xmlns:a16="http://schemas.microsoft.com/office/drawing/2014/main" id="{55C70B8F-1E4C-0BBA-6C74-9A106A6D1324}"/>
                </a:ext>
              </a:extLst>
            </p:cNvPr>
            <p:cNvSpPr txBox="1"/>
            <p:nvPr/>
          </p:nvSpPr>
          <p:spPr>
            <a:xfrm>
              <a:off x="331549" y="2589815"/>
              <a:ext cx="132075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Knowledge2017"/>
                  <a:ea typeface="+mn-ea"/>
                  <a:cs typeface="+mn-cs"/>
                </a:rPr>
                <a:t>58% </a:t>
              </a:r>
              <a:br>
                <a:rPr kumimoji="0" lang="en-US" sz="1800" b="1" i="0" u="none" strike="noStrike" kern="1200" cap="none" spc="0" normalizeH="0" baseline="0" noProof="0">
                  <a:ln>
                    <a:noFill/>
                  </a:ln>
                  <a:solidFill>
                    <a:schemeClr val="bg1"/>
                  </a:solidFill>
                  <a:effectLst/>
                  <a:uLnTx/>
                  <a:uFillTx/>
                  <a:latin typeface="Knowledge2017"/>
                  <a:ea typeface="+mn-ea"/>
                  <a:cs typeface="+mn-cs"/>
                </a:rPr>
              </a:br>
              <a:r>
                <a:rPr kumimoji="0" lang="en-US" sz="1200" b="1" i="0" u="none" strike="noStrike" kern="1200" cap="none" spc="0" normalizeH="0" baseline="0" noProof="0">
                  <a:ln>
                    <a:noFill/>
                  </a:ln>
                  <a:solidFill>
                    <a:srgbClr val="FFFFFF"/>
                  </a:solidFill>
                  <a:effectLst/>
                  <a:uLnTx/>
                  <a:uFillTx/>
                  <a:latin typeface="Knowledge2017"/>
                  <a:ea typeface="+mn-ea"/>
                  <a:cs typeface="+mn-cs"/>
                </a:rPr>
                <a:t>stream videos </a:t>
              </a:r>
              <a:br>
                <a:rPr kumimoji="0" lang="en-US" sz="1200" b="1" i="0" u="none" strike="noStrike" kern="1200" cap="none" spc="0" normalizeH="0" baseline="0" noProof="0">
                  <a:ln>
                    <a:noFill/>
                  </a:ln>
                  <a:solidFill>
                    <a:srgbClr val="FFFFFF"/>
                  </a:solidFill>
                  <a:effectLst/>
                  <a:uLnTx/>
                  <a:uFillTx/>
                  <a:latin typeface="Knowledge2017"/>
                  <a:ea typeface="+mn-ea"/>
                  <a:cs typeface="+mn-cs"/>
                </a:rPr>
              </a:br>
              <a:r>
                <a:rPr kumimoji="0" lang="en-US" sz="1200" b="1" i="0" u="none" strike="noStrike" kern="1200" cap="none" spc="0" normalizeH="0" baseline="0" noProof="0">
                  <a:ln>
                    <a:noFill/>
                  </a:ln>
                  <a:solidFill>
                    <a:srgbClr val="FFFFFF"/>
                  </a:solidFill>
                  <a:effectLst/>
                  <a:uLnTx/>
                  <a:uFillTx/>
                  <a:latin typeface="Knowledge2017"/>
                  <a:ea typeface="+mn-ea"/>
                  <a:cs typeface="+mn-cs"/>
                </a:rPr>
                <a:t>on a </a:t>
              </a:r>
              <a:br>
                <a:rPr kumimoji="0" lang="en-US" sz="1200" b="1" i="0" u="none" strike="noStrike" kern="1200" cap="none" spc="0" normalizeH="0" baseline="0" noProof="0">
                  <a:ln>
                    <a:noFill/>
                  </a:ln>
                  <a:solidFill>
                    <a:srgbClr val="FFFFFF"/>
                  </a:solidFill>
                  <a:effectLst/>
                  <a:uLnTx/>
                  <a:uFillTx/>
                  <a:latin typeface="Knowledge2017"/>
                  <a:ea typeface="+mn-ea"/>
                  <a:cs typeface="+mn-cs"/>
                </a:rPr>
              </a:br>
              <a:r>
                <a:rPr kumimoji="0" lang="en-US" sz="1200" b="1" i="0" u="none" strike="noStrike" kern="1200" cap="none" spc="0" normalizeH="0" baseline="0" noProof="0">
                  <a:ln>
                    <a:noFill/>
                  </a:ln>
                  <a:solidFill>
                    <a:srgbClr val="FFFFFF"/>
                  </a:solidFill>
                  <a:effectLst/>
                  <a:uLnTx/>
                  <a:uFillTx/>
                  <a:latin typeface="Knowledge2017"/>
                  <a:ea typeface="+mn-ea"/>
                  <a:cs typeface="+mn-cs"/>
                </a:rPr>
                <a:t>daily basis</a:t>
              </a:r>
            </a:p>
          </p:txBody>
        </p:sp>
      </p:grpSp>
      <p:sp>
        <p:nvSpPr>
          <p:cNvPr id="21" name="Rectangle 20">
            <a:extLst>
              <a:ext uri="{FF2B5EF4-FFF2-40B4-BE49-F238E27FC236}">
                <a16:creationId xmlns:a16="http://schemas.microsoft.com/office/drawing/2014/main" id="{10A02702-C26A-C764-46EC-87511BC94A24}"/>
              </a:ext>
            </a:extLst>
          </p:cNvPr>
          <p:cNvSpPr/>
          <p:nvPr/>
        </p:nvSpPr>
        <p:spPr>
          <a:xfrm>
            <a:off x="541147" y="3157544"/>
            <a:ext cx="1855819" cy="260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716FE22-6EF0-E9B5-413F-CA7E5AAFFC87}"/>
              </a:ext>
            </a:extLst>
          </p:cNvPr>
          <p:cNvSpPr txBox="1"/>
          <p:nvPr/>
        </p:nvSpPr>
        <p:spPr>
          <a:xfrm>
            <a:off x="541147" y="3164780"/>
            <a:ext cx="1855820" cy="246221"/>
          </a:xfrm>
          <a:prstGeom prst="rect">
            <a:avLst/>
          </a:prstGeom>
          <a:noFill/>
        </p:spPr>
        <p:txBody>
          <a:bodyPr wrap="square" rtlCol="0">
            <a:spAutoFit/>
          </a:bodyPr>
          <a:lstStyle/>
          <a:p>
            <a:pPr algn="ctr"/>
            <a:r>
              <a:rPr lang="en-US" sz="1000" b="1">
                <a:solidFill>
                  <a:srgbClr val="FA6400"/>
                </a:solidFill>
                <a:latin typeface="+mj-lt"/>
                <a:hlinkClick r:id="rId5">
                  <a:extLst>
                    <a:ext uri="{A12FA001-AC4F-418D-AE19-62706E023703}">
                      <ahyp:hlinkClr xmlns:ahyp="http://schemas.microsoft.com/office/drawing/2018/hyperlinkcolor" val="tx"/>
                    </a:ext>
                  </a:extLst>
                </a:hlinkClick>
              </a:rPr>
              <a:t>CLICK HERE FOR EXAMPLE</a:t>
            </a:r>
            <a:endParaRPr lang="en-US" sz="1000" b="1">
              <a:solidFill>
                <a:srgbClr val="FA6400"/>
              </a:solidFill>
              <a:latin typeface="+mj-lt"/>
            </a:endParaRPr>
          </a:p>
        </p:txBody>
      </p:sp>
      <p:sp>
        <p:nvSpPr>
          <p:cNvPr id="27" name="TextBox 1">
            <a:extLst>
              <a:ext uri="{FF2B5EF4-FFF2-40B4-BE49-F238E27FC236}">
                <a16:creationId xmlns:a16="http://schemas.microsoft.com/office/drawing/2014/main" id="{2943163E-5AC2-911B-A037-C747D0229A18}"/>
              </a:ext>
            </a:extLst>
          </p:cNvPr>
          <p:cNvSpPr txBox="1"/>
          <p:nvPr/>
        </p:nvSpPr>
        <p:spPr>
          <a:xfrm>
            <a:off x="9915070" y="6422751"/>
            <a:ext cx="1734138" cy="2154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accent1">
                    <a:lumMod val="75000"/>
                  </a:schemeClr>
                </a:solidFill>
                <a:latin typeface="Knowledge2017" panose="020B0506000000020004" pitchFamily="34" charset="0"/>
              </a:rPr>
              <a:t>Source: GWI, August Zeitgeist 2023</a:t>
            </a:r>
          </a:p>
        </p:txBody>
      </p:sp>
      <p:sp>
        <p:nvSpPr>
          <p:cNvPr id="10" name="TextBox 9">
            <a:extLst>
              <a:ext uri="{FF2B5EF4-FFF2-40B4-BE49-F238E27FC236}">
                <a16:creationId xmlns:a16="http://schemas.microsoft.com/office/drawing/2014/main" id="{2F5D172F-93F2-655B-52BE-064DD2FC3F0A}"/>
              </a:ext>
            </a:extLst>
          </p:cNvPr>
          <p:cNvSpPr txBox="1"/>
          <p:nvPr/>
        </p:nvSpPr>
        <p:spPr>
          <a:xfrm>
            <a:off x="541147" y="0"/>
            <a:ext cx="2243242" cy="253916"/>
          </a:xfrm>
          <a:prstGeom prst="rect">
            <a:avLst/>
          </a:prstGeom>
          <a:solidFill>
            <a:schemeClr val="accent3"/>
          </a:solidFill>
        </p:spPr>
        <p:txBody>
          <a:bodyPr wrap="square" rtlCol="0">
            <a:spAutoFit/>
          </a:bodyPr>
          <a:lstStyle/>
          <a:p>
            <a:pPr algn="ctr"/>
            <a:r>
              <a:rPr lang="en-GB" sz="1050" b="1">
                <a:solidFill>
                  <a:schemeClr val="bg1"/>
                </a:solidFill>
                <a:latin typeface="+mj-lt"/>
              </a:rPr>
              <a:t>CUSTOM CONTENT EXECUTIONS</a:t>
            </a:r>
            <a:endParaRPr lang="en-US" sz="1050" b="1">
              <a:solidFill>
                <a:schemeClr val="bg1"/>
              </a:solidFill>
              <a:latin typeface="+mj-lt"/>
            </a:endParaRPr>
          </a:p>
        </p:txBody>
      </p:sp>
      <p:pic>
        <p:nvPicPr>
          <p:cNvPr id="23" name="Picture 22" descr="A screen shot of a tablet&#10;&#10;Description automatically generated">
            <a:extLst>
              <a:ext uri="{FF2B5EF4-FFF2-40B4-BE49-F238E27FC236}">
                <a16:creationId xmlns:a16="http://schemas.microsoft.com/office/drawing/2014/main" id="{97C45DF2-9C4E-7305-C179-547E42E608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3644" y="990522"/>
            <a:ext cx="2649378" cy="2706781"/>
          </a:xfrm>
          <a:prstGeom prst="rect">
            <a:avLst/>
          </a:prstGeom>
        </p:spPr>
      </p:pic>
      <p:pic>
        <p:nvPicPr>
          <p:cNvPr id="28" name="Picture 27" descr="A phone with a screen showing a book&#10;&#10;Description automatically generated">
            <a:extLst>
              <a:ext uri="{FF2B5EF4-FFF2-40B4-BE49-F238E27FC236}">
                <a16:creationId xmlns:a16="http://schemas.microsoft.com/office/drawing/2014/main" id="{E5A7B67E-3DF2-6C5F-8B2A-2E8785098C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6734" y="1636976"/>
            <a:ext cx="2283098" cy="2086888"/>
          </a:xfrm>
          <a:prstGeom prst="rect">
            <a:avLst/>
          </a:prstGeom>
        </p:spPr>
      </p:pic>
    </p:spTree>
    <p:extLst>
      <p:ext uri="{BB962C8B-B14F-4D97-AF65-F5344CB8AC3E}">
        <p14:creationId xmlns:p14="http://schemas.microsoft.com/office/powerpoint/2010/main" val="46981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98C05-A960-41ED-C702-48CA3ADFAC99}"/>
              </a:ext>
            </a:extLst>
          </p:cNvPr>
          <p:cNvPicPr>
            <a:picLocks noChangeAspect="1"/>
          </p:cNvPicPr>
          <p:nvPr/>
        </p:nvPicPr>
        <p:blipFill>
          <a:blip r:embed="rId3"/>
          <a:srcRect/>
          <a:stretch/>
        </p:blipFill>
        <p:spPr>
          <a:xfrm>
            <a:off x="0" y="0"/>
            <a:ext cx="12192000" cy="6858000"/>
          </a:xfrm>
          <a:prstGeom prst="rect">
            <a:avLst/>
          </a:prstGeom>
        </p:spPr>
      </p:pic>
      <p:sp>
        <p:nvSpPr>
          <p:cNvPr id="3" name="Title 3">
            <a:extLst>
              <a:ext uri="{FF2B5EF4-FFF2-40B4-BE49-F238E27FC236}">
                <a16:creationId xmlns:a16="http://schemas.microsoft.com/office/drawing/2014/main" id="{103393F7-2509-7104-4BC2-949CE3DC6419}"/>
              </a:ext>
            </a:extLst>
          </p:cNvPr>
          <p:cNvSpPr txBox="1">
            <a:spLocks/>
          </p:cNvSpPr>
          <p:nvPr/>
        </p:nvSpPr>
        <p:spPr>
          <a:xfrm>
            <a:off x="0" y="2429544"/>
            <a:ext cx="6944885" cy="1998911"/>
          </a:xfrm>
          <a:prstGeom prst="rect">
            <a:avLst/>
          </a:prstGeom>
          <a:noFill/>
          <a:ln>
            <a:noFill/>
          </a:ln>
        </p:spPr>
        <p:txBody>
          <a:bodyPr vert="horz" lIns="720000" tIns="91440" rIns="0" bIns="0" rtlCol="0" anchor="ctr" anchorCtr="0">
            <a:noAutofit/>
          </a:bodyPr>
          <a:lstStyle>
            <a:lvl1pPr algn="l" defTabSz="914400" rtl="0" eaLnBrk="1" latinLnBrk="0" hangingPunct="1">
              <a:lnSpc>
                <a:spcPct val="80000"/>
              </a:lnSpc>
              <a:spcBef>
                <a:spcPct val="0"/>
              </a:spcBef>
              <a:buNone/>
              <a:defRPr sz="3600" b="1" i="0" kern="1200" cap="none" baseline="0">
                <a:solidFill>
                  <a:schemeClr val="bg1"/>
                </a:solidFill>
                <a:latin typeface="+mj-lt"/>
                <a:ea typeface="+mj-ea"/>
                <a:cs typeface="+mj-cs"/>
              </a:defRPr>
            </a:lvl1pPr>
          </a:lstStyle>
          <a:p>
            <a:r>
              <a:rPr lang="en-US" sz="6000"/>
              <a:t>TARGETED, HIGH-IMPACT DISPLAY, PROGRAMMATIC,  ATTRIBUTION</a:t>
            </a:r>
          </a:p>
        </p:txBody>
      </p:sp>
    </p:spTree>
    <p:extLst>
      <p:ext uri="{BB962C8B-B14F-4D97-AF65-F5344CB8AC3E}">
        <p14:creationId xmlns:p14="http://schemas.microsoft.com/office/powerpoint/2010/main" val="1026696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76949-1615-1792-5222-F9B51B5C6BE9}"/>
              </a:ext>
            </a:extLst>
          </p:cNvPr>
          <p:cNvSpPr/>
          <p:nvPr/>
        </p:nvSpPr>
        <p:spPr>
          <a:xfrm>
            <a:off x="0" y="0"/>
            <a:ext cx="12192000" cy="3832412"/>
          </a:xfrm>
          <a:prstGeom prst="rect">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32" name="TextBox 31">
            <a:extLst>
              <a:ext uri="{FF2B5EF4-FFF2-40B4-BE49-F238E27FC236}">
                <a16:creationId xmlns:a16="http://schemas.microsoft.com/office/drawing/2014/main" id="{86A80B43-C4C4-2F7E-480A-EF6E09EED39A}"/>
              </a:ext>
            </a:extLst>
          </p:cNvPr>
          <p:cNvSpPr txBox="1"/>
          <p:nvPr/>
        </p:nvSpPr>
        <p:spPr>
          <a:xfrm>
            <a:off x="9125857" y="0"/>
            <a:ext cx="2536440" cy="253916"/>
          </a:xfrm>
          <a:prstGeom prst="rect">
            <a:avLst/>
          </a:prstGeom>
          <a:solidFill>
            <a:srgbClr val="FA6400"/>
          </a:solidFill>
          <a:ln>
            <a:noFill/>
          </a:ln>
          <a:effectLst/>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Knowledge2017"/>
                <a:ea typeface="+mn-ea"/>
                <a:cs typeface="+mn-cs"/>
              </a:rPr>
              <a:t>ALL-NEW TARGETING CAPABILITIES</a:t>
            </a:r>
          </a:p>
        </p:txBody>
      </p:sp>
      <p:sp>
        <p:nvSpPr>
          <p:cNvPr id="6" name="Title 1">
            <a:extLst>
              <a:ext uri="{FF2B5EF4-FFF2-40B4-BE49-F238E27FC236}">
                <a16:creationId xmlns:a16="http://schemas.microsoft.com/office/drawing/2014/main" id="{6A0B91F2-9FFE-D1E7-F9D3-745D8CBB2133}"/>
              </a:ext>
            </a:extLst>
          </p:cNvPr>
          <p:cNvSpPr>
            <a:spLocks noGrp="1"/>
          </p:cNvSpPr>
          <p:nvPr>
            <p:ph type="title"/>
          </p:nvPr>
        </p:nvSpPr>
        <p:spPr>
          <a:xfrm>
            <a:off x="0" y="537514"/>
            <a:ext cx="8948057" cy="820800"/>
          </a:xfrm>
        </p:spPr>
        <p:txBody>
          <a:bodyPr lIns="529200"/>
          <a:lstStyle/>
          <a:p>
            <a:pPr algn="l" defTabSz="914126">
              <a:defRPr/>
            </a:pPr>
            <a:r>
              <a:rPr lang="en-US" sz="3000"/>
              <a:t>All-New Audience Targeting Offering: </a:t>
            </a:r>
            <a:br>
              <a:rPr lang="en-US" sz="3000"/>
            </a:br>
            <a:r>
              <a:rPr lang="en-US" sz="3000" i="1">
                <a:solidFill>
                  <a:schemeClr val="accent3"/>
                </a:solidFill>
              </a:rPr>
              <a:t>Reuters Select</a:t>
            </a:r>
            <a:endParaRPr lang="en-GB" sz="3000" i="1">
              <a:solidFill>
                <a:schemeClr val="accent3"/>
              </a:solidFill>
            </a:endParaRPr>
          </a:p>
        </p:txBody>
      </p:sp>
      <p:sp>
        <p:nvSpPr>
          <p:cNvPr id="13" name="TextBox 12">
            <a:extLst>
              <a:ext uri="{FF2B5EF4-FFF2-40B4-BE49-F238E27FC236}">
                <a16:creationId xmlns:a16="http://schemas.microsoft.com/office/drawing/2014/main" id="{1111C8DB-2E19-2744-1221-4D67CD3291DC}"/>
              </a:ext>
            </a:extLst>
          </p:cNvPr>
          <p:cNvSpPr txBox="1"/>
          <p:nvPr/>
        </p:nvSpPr>
        <p:spPr>
          <a:xfrm>
            <a:off x="0" y="1520138"/>
            <a:ext cx="11105457" cy="1969770"/>
          </a:xfrm>
          <a:prstGeom prst="rect">
            <a:avLst/>
          </a:prstGeom>
          <a:noFill/>
        </p:spPr>
        <p:txBody>
          <a:bodyPr wrap="square" lIns="52920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A6400"/>
                </a:solidFill>
                <a:effectLst/>
                <a:uLnTx/>
                <a:uFillTx/>
                <a:latin typeface="Knowledge2017"/>
                <a:ea typeface="+mn-ea"/>
                <a:cs typeface="+mn-cs"/>
              </a:rPr>
              <a:t>Reuters 1</a:t>
            </a:r>
            <a:r>
              <a:rPr kumimoji="0" lang="en-US" sz="2200" b="1" i="0" u="none" strike="noStrike" kern="1200" cap="none" spc="0" normalizeH="0" baseline="30000" noProof="0">
                <a:ln>
                  <a:noFill/>
                </a:ln>
                <a:solidFill>
                  <a:srgbClr val="FA6400"/>
                </a:solidFill>
                <a:effectLst/>
                <a:uLnTx/>
                <a:uFillTx/>
                <a:latin typeface="Knowledge2017"/>
                <a:ea typeface="+mn-ea"/>
                <a:cs typeface="+mn-cs"/>
              </a:rPr>
              <a:t>st</a:t>
            </a:r>
            <a:r>
              <a:rPr kumimoji="0" lang="en-US" sz="2200" b="1" i="0" u="none" strike="noStrike" kern="1200" cap="none" spc="0" normalizeH="0" baseline="0" noProof="0">
                <a:ln>
                  <a:noFill/>
                </a:ln>
                <a:solidFill>
                  <a:srgbClr val="FA6400"/>
                </a:solidFill>
                <a:effectLst/>
                <a:uLnTx/>
                <a:uFillTx/>
                <a:latin typeface="Knowledge2017"/>
                <a:ea typeface="+mn-ea"/>
                <a:cs typeface="+mn-cs"/>
              </a:rPr>
              <a:t> Party Targeting Capabilities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Knowledge Light" panose="020B0506040000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Knowledge2017"/>
                <a:ea typeface="+mn-ea"/>
                <a:cs typeface="+mn-cs"/>
              </a:rPr>
              <a:t>Our exclusive targeting capability combines premium first-party data sources, such as self-declared Professional user data and robust professional cohort engagement data. We enhance this data using our proprietary Expand-to-Match machine learning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Knowledge201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Knowledge2017"/>
                <a:ea typeface="+mn-ea"/>
                <a:cs typeface="+mn-cs"/>
              </a:rPr>
              <a:t>These highly scalable, precision audiences enable us to help inform our partners' marketing, product and business strategies. Our partners can reach their target audience with confidence &amp; futureproof their targeting strategies. </a:t>
            </a:r>
            <a:endParaRPr kumimoji="0" lang="en-US" sz="1400" b="1" i="0" u="none" strike="noStrike" kern="1200" cap="none" spc="0" normalizeH="0" baseline="0" noProof="0">
              <a:ln>
                <a:noFill/>
              </a:ln>
              <a:solidFill>
                <a:srgbClr val="FFFFFF"/>
              </a:solidFill>
              <a:effectLst/>
              <a:uLnTx/>
              <a:uFillTx/>
              <a:latin typeface="Knowledge201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Knowledge201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Knowledge2017"/>
                <a:ea typeface="+mn-ea"/>
                <a:cs typeface="+mn-cs"/>
              </a:rPr>
              <a:t>These audiences, compiled in accordance with our privacy-first approach enables: </a:t>
            </a:r>
          </a:p>
        </p:txBody>
      </p:sp>
      <p:sp>
        <p:nvSpPr>
          <p:cNvPr id="22" name="Rectangle 21">
            <a:extLst>
              <a:ext uri="{FF2B5EF4-FFF2-40B4-BE49-F238E27FC236}">
                <a16:creationId xmlns:a16="http://schemas.microsoft.com/office/drawing/2014/main" id="{EFD7DAC7-F007-2992-72B8-2A67C695D983}"/>
              </a:ext>
            </a:extLst>
          </p:cNvPr>
          <p:cNvSpPr/>
          <p:nvPr/>
        </p:nvSpPr>
        <p:spPr>
          <a:xfrm>
            <a:off x="4260811" y="4268635"/>
            <a:ext cx="720000" cy="7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pic>
        <p:nvPicPr>
          <p:cNvPr id="23" name="Picture 22">
            <a:extLst>
              <a:ext uri="{FF2B5EF4-FFF2-40B4-BE49-F238E27FC236}">
                <a16:creationId xmlns:a16="http://schemas.microsoft.com/office/drawing/2014/main" id="{6181E13C-9964-B484-0251-0EE6ABEB8DA6}"/>
              </a:ext>
            </a:extLst>
          </p:cNvPr>
          <p:cNvPicPr>
            <a:picLocks noChangeAspect="1"/>
          </p:cNvPicPr>
          <p:nvPr/>
        </p:nvPicPr>
        <p:blipFill rotWithShape="1">
          <a:blip r:embed="rId3"/>
          <a:srcRect l="-18984" r="-19851"/>
          <a:stretch/>
        </p:blipFill>
        <p:spPr>
          <a:xfrm>
            <a:off x="4260810" y="4429623"/>
            <a:ext cx="716889" cy="398024"/>
          </a:xfrm>
          <a:prstGeom prst="rect">
            <a:avLst/>
          </a:prstGeom>
        </p:spPr>
      </p:pic>
      <p:sp>
        <p:nvSpPr>
          <p:cNvPr id="25" name="Rectangle 24">
            <a:extLst>
              <a:ext uri="{FF2B5EF4-FFF2-40B4-BE49-F238E27FC236}">
                <a16:creationId xmlns:a16="http://schemas.microsoft.com/office/drawing/2014/main" id="{CC837F9C-5BE6-5503-6510-EE8E8F96DF87}"/>
              </a:ext>
            </a:extLst>
          </p:cNvPr>
          <p:cNvSpPr/>
          <p:nvPr/>
        </p:nvSpPr>
        <p:spPr>
          <a:xfrm>
            <a:off x="8033841" y="4265481"/>
            <a:ext cx="720000" cy="7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pic>
        <p:nvPicPr>
          <p:cNvPr id="27" name="Picture 26">
            <a:extLst>
              <a:ext uri="{FF2B5EF4-FFF2-40B4-BE49-F238E27FC236}">
                <a16:creationId xmlns:a16="http://schemas.microsoft.com/office/drawing/2014/main" id="{24AC352E-D17A-0BE9-B759-B60C94F8AF91}"/>
              </a:ext>
            </a:extLst>
          </p:cNvPr>
          <p:cNvPicPr>
            <a:picLocks noChangeAspect="1"/>
          </p:cNvPicPr>
          <p:nvPr/>
        </p:nvPicPr>
        <p:blipFill rotWithShape="1">
          <a:blip r:embed="rId4"/>
          <a:srcRect l="-3100" r="-1766"/>
          <a:stretch/>
        </p:blipFill>
        <p:spPr>
          <a:xfrm>
            <a:off x="8098551" y="4439806"/>
            <a:ext cx="571327" cy="351856"/>
          </a:xfrm>
          <a:prstGeom prst="rect">
            <a:avLst/>
          </a:prstGeom>
        </p:spPr>
      </p:pic>
      <p:sp>
        <p:nvSpPr>
          <p:cNvPr id="30" name="TextBox 29">
            <a:extLst>
              <a:ext uri="{FF2B5EF4-FFF2-40B4-BE49-F238E27FC236}">
                <a16:creationId xmlns:a16="http://schemas.microsoft.com/office/drawing/2014/main" id="{EB553B32-8312-5F15-943C-1203BB95B109}"/>
              </a:ext>
            </a:extLst>
          </p:cNvPr>
          <p:cNvSpPr txBox="1"/>
          <p:nvPr/>
        </p:nvSpPr>
        <p:spPr>
          <a:xfrm>
            <a:off x="1434801" y="4196760"/>
            <a:ext cx="2210608"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04040"/>
                </a:solidFill>
                <a:effectLst/>
                <a:uLnTx/>
                <a:uFillTx/>
                <a:latin typeface="Knowledge2017"/>
                <a:ea typeface="+mn-ea"/>
                <a:cs typeface="+mn-cs"/>
              </a:rPr>
              <a:t>ACCURACY</a:t>
            </a:r>
            <a:br>
              <a:rPr kumimoji="0" lang="en-US" sz="1400" b="1" i="0" u="none" strike="noStrike" kern="1200" cap="none" spc="0" normalizeH="0" baseline="0" noProof="0">
                <a:ln>
                  <a:noFill/>
                </a:ln>
                <a:solidFill>
                  <a:srgbClr val="404040"/>
                </a:solidFill>
                <a:effectLst/>
                <a:uLnTx/>
                <a:uFillTx/>
                <a:latin typeface="Knowledge2017"/>
                <a:ea typeface="+mn-ea"/>
                <a:cs typeface="+mn-cs"/>
              </a:rPr>
            </a:br>
            <a:r>
              <a:rPr kumimoji="0" lang="en-US" sz="1400" b="0" i="0" u="none" strike="noStrike" kern="1200" cap="none" spc="0" normalizeH="0" baseline="0" noProof="0">
                <a:ln>
                  <a:noFill/>
                </a:ln>
                <a:solidFill>
                  <a:srgbClr val="404040"/>
                </a:solidFill>
                <a:effectLst/>
                <a:uLnTx/>
                <a:uFillTx/>
                <a:latin typeface="Knowledge2017"/>
                <a:ea typeface="+mn-ea"/>
                <a:cs typeface="+mn-cs"/>
              </a:rPr>
              <a:t>Improved execution by ensuring campaign messaging is reaching </a:t>
            </a:r>
            <a:r>
              <a:rPr kumimoji="0" lang="en-US" sz="1400" b="1" i="1" u="none" strike="noStrike" kern="1200" cap="none" spc="0" normalizeH="0" baseline="0" noProof="0">
                <a:ln>
                  <a:noFill/>
                </a:ln>
                <a:solidFill>
                  <a:srgbClr val="404040"/>
                </a:solidFill>
                <a:effectLst/>
                <a:uLnTx/>
                <a:uFillTx/>
                <a:latin typeface="Knowledge2017"/>
                <a:ea typeface="+mn-ea"/>
                <a:cs typeface="+mn-cs"/>
              </a:rPr>
              <a:t>only</a:t>
            </a:r>
            <a:r>
              <a:rPr kumimoji="0" lang="en-US" sz="1400" b="0" i="0" u="none" strike="noStrike" kern="1200" cap="none" spc="0" normalizeH="0" baseline="0" noProof="0">
                <a:ln>
                  <a:noFill/>
                </a:ln>
                <a:solidFill>
                  <a:srgbClr val="404040"/>
                </a:solidFill>
                <a:effectLst/>
                <a:uLnTx/>
                <a:uFillTx/>
                <a:latin typeface="Knowledge2017"/>
                <a:ea typeface="+mn-ea"/>
                <a:cs typeface="+mn-cs"/>
              </a:rPr>
              <a:t> the intended audiences [when compared to use of some 3</a:t>
            </a:r>
            <a:r>
              <a:rPr kumimoji="0" lang="en-US" sz="1400" b="0" i="0" u="none" strike="noStrike" kern="1200" cap="none" spc="0" normalizeH="0" baseline="30000" noProof="0">
                <a:ln>
                  <a:noFill/>
                </a:ln>
                <a:solidFill>
                  <a:srgbClr val="404040"/>
                </a:solidFill>
                <a:effectLst/>
                <a:uLnTx/>
                <a:uFillTx/>
                <a:latin typeface="Knowledge2017"/>
                <a:ea typeface="+mn-ea"/>
                <a:cs typeface="+mn-cs"/>
              </a:rPr>
              <a:t>rd</a:t>
            </a:r>
            <a:r>
              <a:rPr kumimoji="0" lang="en-US" sz="1400" b="0" i="0" u="none" strike="noStrike" kern="1200" cap="none" spc="0" normalizeH="0" baseline="0" noProof="0">
                <a:ln>
                  <a:noFill/>
                </a:ln>
                <a:solidFill>
                  <a:srgbClr val="404040"/>
                </a:solidFill>
                <a:effectLst/>
                <a:uLnTx/>
                <a:uFillTx/>
                <a:latin typeface="Knowledge2017"/>
                <a:ea typeface="+mn-ea"/>
                <a:cs typeface="+mn-cs"/>
              </a:rPr>
              <a:t> Party providers]</a:t>
            </a:r>
          </a:p>
        </p:txBody>
      </p:sp>
      <p:sp>
        <p:nvSpPr>
          <p:cNvPr id="33" name="TextBox 32">
            <a:extLst>
              <a:ext uri="{FF2B5EF4-FFF2-40B4-BE49-F238E27FC236}">
                <a16:creationId xmlns:a16="http://schemas.microsoft.com/office/drawing/2014/main" id="{F1B9C317-E971-B2C4-13A4-4DEBB8BF964B}"/>
              </a:ext>
            </a:extLst>
          </p:cNvPr>
          <p:cNvSpPr txBox="1"/>
          <p:nvPr/>
        </p:nvSpPr>
        <p:spPr>
          <a:xfrm>
            <a:off x="5161941" y="4196760"/>
            <a:ext cx="232241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04040"/>
                </a:solidFill>
                <a:effectLst/>
                <a:uLnTx/>
                <a:uFillTx/>
                <a:latin typeface="Knowledge2017"/>
                <a:ea typeface="+mn-ea"/>
                <a:cs typeface="+mn-cs"/>
              </a:rPr>
              <a:t>ACTIVATION</a:t>
            </a:r>
            <a:br>
              <a:rPr kumimoji="0" lang="en-US" sz="1400" b="1" i="0" u="none" strike="noStrike" kern="1200" cap="none" spc="0" normalizeH="0" baseline="0" noProof="0">
                <a:ln>
                  <a:noFill/>
                </a:ln>
                <a:solidFill>
                  <a:srgbClr val="404040"/>
                </a:solidFill>
                <a:effectLst/>
                <a:uLnTx/>
                <a:uFillTx/>
                <a:latin typeface="Knowledge2017"/>
                <a:ea typeface="+mn-ea"/>
                <a:cs typeface="+mn-cs"/>
              </a:rPr>
            </a:br>
            <a:r>
              <a:rPr kumimoji="0" lang="en-US" sz="1400" b="0" i="0" u="none" strike="noStrike" kern="1200" cap="none" spc="0" normalizeH="0" baseline="0" noProof="0">
                <a:ln>
                  <a:noFill/>
                </a:ln>
                <a:solidFill>
                  <a:srgbClr val="404040"/>
                </a:solidFill>
                <a:effectLst/>
                <a:uLnTx/>
                <a:uFillTx/>
                <a:latin typeface="Knowledge2017"/>
                <a:ea typeface="+mn-ea"/>
                <a:cs typeface="+mn-cs"/>
              </a:rPr>
              <a:t>Enhanced targeting capabilities to reach the right professional with the most relevant message</a:t>
            </a:r>
          </a:p>
        </p:txBody>
      </p:sp>
      <p:sp>
        <p:nvSpPr>
          <p:cNvPr id="34" name="TextBox 33">
            <a:extLst>
              <a:ext uri="{FF2B5EF4-FFF2-40B4-BE49-F238E27FC236}">
                <a16:creationId xmlns:a16="http://schemas.microsoft.com/office/drawing/2014/main" id="{67479338-2230-4199-BD1E-D090DACCBAD4}"/>
              </a:ext>
            </a:extLst>
          </p:cNvPr>
          <p:cNvSpPr txBox="1"/>
          <p:nvPr/>
        </p:nvSpPr>
        <p:spPr>
          <a:xfrm>
            <a:off x="8943323" y="4196760"/>
            <a:ext cx="257491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04040"/>
                </a:solidFill>
                <a:effectLst/>
                <a:uLnTx/>
                <a:uFillTx/>
                <a:latin typeface="Knowledge2017"/>
                <a:ea typeface="+mn-ea"/>
                <a:cs typeface="+mn-cs"/>
              </a:rPr>
              <a:t>PERFORMANCE</a:t>
            </a:r>
            <a:br>
              <a:rPr kumimoji="0" lang="en-US" sz="1400" b="1" i="0" u="none" strike="noStrike" kern="1200" cap="none" spc="0" normalizeH="0" baseline="0" noProof="0">
                <a:ln>
                  <a:noFill/>
                </a:ln>
                <a:solidFill>
                  <a:srgbClr val="404040"/>
                </a:solidFill>
                <a:effectLst/>
                <a:uLnTx/>
                <a:uFillTx/>
                <a:latin typeface="Knowledge2017"/>
                <a:ea typeface="+mn-ea"/>
                <a:cs typeface="+mn-cs"/>
              </a:rPr>
            </a:br>
            <a:r>
              <a:rPr kumimoji="0" lang="en-US" sz="1400" b="0" i="0" u="none" strike="noStrike" kern="1200" cap="none" spc="0" normalizeH="0" baseline="0" noProof="0">
                <a:ln>
                  <a:noFill/>
                </a:ln>
                <a:solidFill>
                  <a:srgbClr val="404040"/>
                </a:solidFill>
                <a:effectLst/>
                <a:uLnTx/>
                <a:uFillTx/>
                <a:latin typeface="Knowledge2017"/>
                <a:ea typeface="+mn-ea"/>
                <a:cs typeface="+mn-cs"/>
              </a:rPr>
              <a:t>Proven to outperform 3rd party data segments and drive successful business outcomes for advertisers</a:t>
            </a:r>
          </a:p>
        </p:txBody>
      </p:sp>
      <p:sp>
        <p:nvSpPr>
          <p:cNvPr id="7" name="Rectangle 6">
            <a:extLst>
              <a:ext uri="{FF2B5EF4-FFF2-40B4-BE49-F238E27FC236}">
                <a16:creationId xmlns:a16="http://schemas.microsoft.com/office/drawing/2014/main" id="{B6C97A28-039F-85F6-94B8-7AD7F453AD9F}"/>
              </a:ext>
            </a:extLst>
          </p:cNvPr>
          <p:cNvSpPr/>
          <p:nvPr/>
        </p:nvSpPr>
        <p:spPr>
          <a:xfrm>
            <a:off x="517966" y="4268635"/>
            <a:ext cx="720000" cy="7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pic>
        <p:nvPicPr>
          <p:cNvPr id="9" name="Picture 8">
            <a:extLst>
              <a:ext uri="{FF2B5EF4-FFF2-40B4-BE49-F238E27FC236}">
                <a16:creationId xmlns:a16="http://schemas.microsoft.com/office/drawing/2014/main" id="{7B52C272-DDE0-9CE0-1DC1-A2B282236A3C}"/>
              </a:ext>
            </a:extLst>
          </p:cNvPr>
          <p:cNvPicPr>
            <a:picLocks noChangeAspect="1"/>
          </p:cNvPicPr>
          <p:nvPr/>
        </p:nvPicPr>
        <p:blipFill>
          <a:blip r:embed="rId5"/>
          <a:stretch>
            <a:fillRect/>
          </a:stretch>
        </p:blipFill>
        <p:spPr>
          <a:xfrm>
            <a:off x="629829" y="4377344"/>
            <a:ext cx="496273" cy="496273"/>
          </a:xfrm>
          <a:prstGeom prst="rect">
            <a:avLst/>
          </a:prstGeom>
        </p:spPr>
      </p:pic>
    </p:spTree>
    <p:extLst>
      <p:ext uri="{BB962C8B-B14F-4D97-AF65-F5344CB8AC3E}">
        <p14:creationId xmlns:p14="http://schemas.microsoft.com/office/powerpoint/2010/main" val="391780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6A80B43-C4C4-2F7E-480A-EF6E09EED39A}"/>
              </a:ext>
            </a:extLst>
          </p:cNvPr>
          <p:cNvSpPr txBox="1"/>
          <p:nvPr/>
        </p:nvSpPr>
        <p:spPr>
          <a:xfrm>
            <a:off x="9496799" y="-1"/>
            <a:ext cx="2165498" cy="253916"/>
          </a:xfrm>
          <a:prstGeom prst="rect">
            <a:avLst/>
          </a:prstGeom>
          <a:solidFill>
            <a:srgbClr val="FA6400"/>
          </a:solidFill>
          <a:ln>
            <a:noFill/>
          </a:ln>
          <a:effectLst/>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Knowledge2017"/>
                <a:ea typeface="+mn-ea"/>
                <a:cs typeface="+mn-cs"/>
              </a:rPr>
              <a:t>REUTERS PREMIUM AUDIENCES</a:t>
            </a:r>
          </a:p>
        </p:txBody>
      </p:sp>
      <p:pic>
        <p:nvPicPr>
          <p:cNvPr id="25" name="Picture 24" descr="Looking up view of tall buildings&#10;&#10;Description automatically generated">
            <a:extLst>
              <a:ext uri="{FF2B5EF4-FFF2-40B4-BE49-F238E27FC236}">
                <a16:creationId xmlns:a16="http://schemas.microsoft.com/office/drawing/2014/main" id="{A1D91688-7219-B15D-067F-D638439BB7EC}"/>
              </a:ext>
            </a:extLst>
          </p:cNvPr>
          <p:cNvPicPr>
            <a:picLocks noChangeAspect="1"/>
          </p:cNvPicPr>
          <p:nvPr/>
        </p:nvPicPr>
        <p:blipFill rotWithShape="1">
          <a:blip r:embed="rId3">
            <a:extLst>
              <a:ext uri="{28A0092B-C50C-407E-A947-70E740481C1C}">
                <a14:useLocalDpi xmlns:a14="http://schemas.microsoft.com/office/drawing/2010/main" val="0"/>
              </a:ext>
            </a:extLst>
          </a:blip>
          <a:srcRect l="30098" t="9675" r="34363" b="9315"/>
          <a:stretch/>
        </p:blipFill>
        <p:spPr>
          <a:xfrm>
            <a:off x="-1" y="0"/>
            <a:ext cx="4064001" cy="6173821"/>
          </a:xfrm>
          <a:prstGeom prst="rect">
            <a:avLst/>
          </a:prstGeom>
        </p:spPr>
      </p:pic>
      <p:sp>
        <p:nvSpPr>
          <p:cNvPr id="26" name="Rectangle 25">
            <a:extLst>
              <a:ext uri="{FF2B5EF4-FFF2-40B4-BE49-F238E27FC236}">
                <a16:creationId xmlns:a16="http://schemas.microsoft.com/office/drawing/2014/main" id="{1E1DD9F7-B19E-D38D-FC0C-0DA573000136}"/>
              </a:ext>
            </a:extLst>
          </p:cNvPr>
          <p:cNvSpPr/>
          <p:nvPr/>
        </p:nvSpPr>
        <p:spPr>
          <a:xfrm>
            <a:off x="-1" y="-1457"/>
            <a:ext cx="4064001" cy="6160131"/>
          </a:xfrm>
          <a:prstGeom prst="rect">
            <a:avLst/>
          </a:prstGeom>
          <a:solidFill>
            <a:schemeClr val="tx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27" name="TextBox 26">
            <a:extLst>
              <a:ext uri="{FF2B5EF4-FFF2-40B4-BE49-F238E27FC236}">
                <a16:creationId xmlns:a16="http://schemas.microsoft.com/office/drawing/2014/main" id="{5D9A9D7E-6D25-044B-A0CA-BF92E9F144B4}"/>
              </a:ext>
            </a:extLst>
          </p:cNvPr>
          <p:cNvSpPr txBox="1"/>
          <p:nvPr/>
        </p:nvSpPr>
        <p:spPr>
          <a:xfrm>
            <a:off x="3903888" y="815304"/>
            <a:ext cx="8124707" cy="5909310"/>
          </a:xfrm>
          <a:prstGeom prst="rect">
            <a:avLst/>
          </a:prstGeom>
          <a:noFill/>
        </p:spPr>
        <p:txBody>
          <a:bodyPr wrap="square" lIns="529200" tIns="45720" rIns="91440" bIns="45720" numCol="2" spcCol="182880" rtlCol="0" anchor="t">
            <a:spAutoFit/>
          </a:bodyPr>
          <a:lstStyle/>
          <a:p>
            <a:pPr marL="285750" marR="0" lvl="0" indent="-285750" algn="l" defTabSz="914400" rtl="0" eaLnBrk="1" fontAlgn="auto" latinLnBrk="0" hangingPunct="1">
              <a:lnSpc>
                <a:spcPct val="100000"/>
              </a:lnSpc>
              <a:spcBef>
                <a:spcPts val="0"/>
              </a:spcBef>
              <a:spcAft>
                <a:spcPts val="0"/>
              </a:spcAft>
              <a:buClrTx/>
              <a:buSzTx/>
              <a:buBlip>
                <a:blip r:embed="rId4"/>
              </a:buBlip>
              <a:tabLst/>
              <a:defRPr/>
            </a:pPr>
            <a:r>
              <a:rPr lang="en-US" sz="1400" b="1" dirty="0">
                <a:solidFill>
                  <a:srgbClr val="404040"/>
                </a:solidFill>
                <a:latin typeface="Knowledge2017"/>
              </a:rPr>
              <a:t>C-SUITE</a:t>
            </a:r>
          </a:p>
          <a:p>
            <a:pPr marL="742950" lvl="1" indent="-285750">
              <a:buFont typeface="Courier New" panose="02070309020205020404" pitchFamily="49" charset="0"/>
              <a:buChar char="o"/>
              <a:defRPr/>
            </a:pPr>
            <a:r>
              <a:rPr lang="en-US" sz="1400" dirty="0">
                <a:solidFill>
                  <a:srgbClr val="404040"/>
                </a:solidFill>
                <a:latin typeface="Knowledge2017" panose="020B0506000000020004" pitchFamily="34" charset="0"/>
              </a:rPr>
              <a:t>E</a:t>
            </a:r>
            <a:r>
              <a:rPr kumimoji="0" lang="en-US" sz="1400" b="0" i="0" u="none" strike="noStrike" kern="1200" cap="none" spc="0" normalizeH="0" baseline="0" noProof="0" dirty="0" err="1">
                <a:ln>
                  <a:noFill/>
                </a:ln>
                <a:solidFill>
                  <a:srgbClr val="404040"/>
                </a:solidFill>
                <a:effectLst/>
                <a:uLnTx/>
                <a:uFillTx/>
                <a:latin typeface="Knowledge2017" panose="020B0506000000020004" pitchFamily="34" charset="0"/>
                <a:ea typeface="+mn-ea"/>
                <a:cs typeface="+mn-cs"/>
              </a:rPr>
              <a:t>xecutive</a:t>
            </a:r>
            <a:r>
              <a:rPr kumimoji="0" lang="en-US" sz="1400" b="0" i="0" u="none" strike="noStrike" kern="1200" cap="none" spc="0" normalizeH="0" baseline="0" noProof="0" dirty="0">
                <a:ln>
                  <a:noFill/>
                </a:ln>
                <a:solidFill>
                  <a:srgbClr val="404040"/>
                </a:solidFill>
                <a:effectLst/>
                <a:uLnTx/>
                <a:uFillTx/>
                <a:latin typeface="Knowledge2017" panose="020B0506000000020004" pitchFamily="34" charset="0"/>
                <a:ea typeface="+mn-ea"/>
                <a:cs typeface="+mn-cs"/>
              </a:rPr>
              <a:t>-level management in an organization. </a:t>
            </a:r>
            <a:endParaRPr lang="en-US" sz="1400" b="1" dirty="0">
              <a:solidFill>
                <a:srgbClr val="404040"/>
              </a:solidFill>
              <a:latin typeface="Knowledge2017"/>
            </a:endParaRPr>
          </a:p>
          <a:p>
            <a:pPr marL="285750" marR="0" lvl="0" indent="-285750" algn="l" defTabSz="914400" rtl="0" eaLnBrk="1" fontAlgn="auto" latinLnBrk="0" hangingPunct="1">
              <a:lnSpc>
                <a:spcPct val="100000"/>
              </a:lnSpc>
              <a:spcBef>
                <a:spcPts val="0"/>
              </a:spcBef>
              <a:spcAft>
                <a:spcPts val="0"/>
              </a:spcAft>
              <a:buClrTx/>
              <a:buSzTx/>
              <a:buBlip>
                <a:blip r:embed="rId4"/>
              </a:buBlip>
              <a:tabLst/>
              <a:defRPr/>
            </a:pPr>
            <a:r>
              <a:rPr lang="en-US" sz="1400" b="1" dirty="0">
                <a:solidFill>
                  <a:srgbClr val="404040"/>
                </a:solidFill>
                <a:latin typeface="Knowledge2017"/>
              </a:rPr>
              <a:t>BUSINESS DECISION MAKERS</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srgbClr val="404040"/>
                </a:solidFill>
                <a:effectLst/>
                <a:uLnTx/>
                <a:uFillTx/>
                <a:latin typeface="Knowledge2017" panose="020B0506000000020004" pitchFamily="34" charset="0"/>
                <a:ea typeface="+mn-ea"/>
                <a:cs typeface="+mn-cs"/>
              </a:rPr>
              <a:t>Professionals responsible for decisions that drive the company forward.</a:t>
            </a:r>
          </a:p>
          <a:p>
            <a:pPr marL="285750" indent="-285750">
              <a:buBlip>
                <a:blip r:embed="rId4"/>
              </a:buBlip>
              <a:defRPr/>
            </a:pPr>
            <a:r>
              <a:rPr lang="en-US" sz="1400" b="1" dirty="0">
                <a:solidFill>
                  <a:srgbClr val="404040"/>
                </a:solidFill>
                <a:latin typeface="Knowledge2017"/>
              </a:rPr>
              <a:t>ENERGY/GAS PROFESSIONALS</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srgbClr val="404040"/>
                </a:solidFill>
                <a:effectLst/>
                <a:uLnTx/>
                <a:uFillTx/>
                <a:latin typeface="Knowledge2017" panose="020B0506000000020004" pitchFamily="34" charset="0"/>
                <a:ea typeface="+mn-ea"/>
                <a:cs typeface="+mn-cs"/>
              </a:rPr>
              <a:t>Professionals responsible for making sure that energy is efficiently produced, distributed, and consumed.  </a:t>
            </a:r>
            <a:endParaRPr lang="en-US" sz="1400" b="1" dirty="0">
              <a:solidFill>
                <a:srgbClr val="404040"/>
              </a:solidFill>
              <a:latin typeface="Knowledge2017"/>
            </a:endParaRPr>
          </a:p>
          <a:p>
            <a:pPr marL="285750" marR="0" lvl="0" indent="-285750" algn="l" defTabSz="914400" rtl="0" eaLnBrk="1" fontAlgn="auto" latinLnBrk="0" hangingPunct="1">
              <a:lnSpc>
                <a:spcPct val="100000"/>
              </a:lnSpc>
              <a:spcBef>
                <a:spcPts val="0"/>
              </a:spcBef>
              <a:spcAft>
                <a:spcPts val="0"/>
              </a:spcAft>
              <a:buClrTx/>
              <a:buSzTx/>
              <a:buBlip>
                <a:blip r:embed="rId4"/>
              </a:buBlip>
              <a:tabLst/>
              <a:defRPr/>
            </a:pPr>
            <a:r>
              <a:rPr lang="en-US" sz="1400" b="1" dirty="0">
                <a:solidFill>
                  <a:srgbClr val="404040"/>
                </a:solidFill>
                <a:latin typeface="Knowledge2017"/>
              </a:rPr>
              <a:t>FINANCE BUSINESS DECISION MAKERS</a:t>
            </a:r>
          </a:p>
          <a:p>
            <a:pPr marL="742950" lvl="1" indent="-285750">
              <a:buFont typeface="Courier New" panose="02070309020205020404" pitchFamily="49" charset="0"/>
              <a:buChar char="o"/>
              <a:defRPr/>
            </a:pPr>
            <a:r>
              <a:rPr lang="en-US" sz="1400" dirty="0">
                <a:solidFill>
                  <a:srgbClr val="404040"/>
                </a:solidFill>
                <a:latin typeface="Knowledge2017"/>
              </a:rPr>
              <a:t>Decision makers in financial institutions.</a:t>
            </a:r>
          </a:p>
          <a:p>
            <a:pPr marL="285750" marR="0" lvl="0" indent="-285750" algn="l" defTabSz="914400" rtl="0" eaLnBrk="1" fontAlgn="auto" latinLnBrk="0" hangingPunct="1">
              <a:lnSpc>
                <a:spcPct val="100000"/>
              </a:lnSpc>
              <a:spcBef>
                <a:spcPts val="0"/>
              </a:spcBef>
              <a:spcAft>
                <a:spcPts val="0"/>
              </a:spcAft>
              <a:buClrTx/>
              <a:buSzTx/>
              <a:buBlip>
                <a:blip r:embed="rId4"/>
              </a:buBlip>
              <a:tabLst/>
              <a:defRPr/>
            </a:pPr>
            <a:r>
              <a:rPr lang="en-US" sz="1400" b="1" dirty="0">
                <a:solidFill>
                  <a:srgbClr val="404040"/>
                </a:solidFill>
                <a:latin typeface="Knowledge2017"/>
              </a:rPr>
              <a:t>FINANCE PROFESSIONALS </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srgbClr val="404040"/>
                </a:solidFill>
                <a:effectLst/>
                <a:uLnTx/>
                <a:uFillTx/>
                <a:latin typeface="Knowledge2017" panose="020B0506000000020004" pitchFamily="34" charset="0"/>
                <a:ea typeface="+mn-ea"/>
                <a:cs typeface="+mn-cs"/>
              </a:rPr>
              <a:t>Financial Analysts, Portfolio Managers, Financial Advisors, Investment Bankers, Insurance Underwriters, Private Equity Managers etc. </a:t>
            </a:r>
            <a:r>
              <a:rPr kumimoji="0" lang="en-US" sz="1400" b="0" i="0" u="none" strike="noStrike" kern="1200" cap="none" spc="0" normalizeH="0" baseline="0" noProof="0" dirty="0">
                <a:ln>
                  <a:noFill/>
                </a:ln>
                <a:solidFill>
                  <a:srgbClr val="404040"/>
                </a:solidFill>
                <a:effectLst/>
                <a:uLnTx/>
                <a:uFillTx/>
                <a:latin typeface="Knowledge Medium" panose="020B0603050000020004" pitchFamily="34" charset="0"/>
                <a:ea typeface="+mn-ea"/>
                <a:cs typeface="+mn-cs"/>
              </a:rPr>
              <a:t> </a:t>
            </a:r>
            <a:endParaRPr lang="en-US" sz="1400" b="1" dirty="0">
              <a:solidFill>
                <a:srgbClr val="404040"/>
              </a:solidFill>
              <a:latin typeface="Knowledge2017"/>
            </a:endParaRPr>
          </a:p>
          <a:p>
            <a:pPr marL="285750" marR="0" lvl="0" indent="-285750" algn="l" defTabSz="914400" rtl="0" eaLnBrk="1" fontAlgn="auto" latinLnBrk="0" hangingPunct="1">
              <a:lnSpc>
                <a:spcPct val="100000"/>
              </a:lnSpc>
              <a:spcBef>
                <a:spcPts val="0"/>
              </a:spcBef>
              <a:spcAft>
                <a:spcPts val="0"/>
              </a:spcAft>
              <a:buClrTx/>
              <a:buSzTx/>
              <a:buBlip>
                <a:blip r:embed="rId4"/>
              </a:buBlip>
              <a:tabLst/>
              <a:defRPr/>
            </a:pPr>
            <a:r>
              <a:rPr lang="en-US" sz="1400" b="1" dirty="0">
                <a:solidFill>
                  <a:srgbClr val="404040"/>
                </a:solidFill>
                <a:latin typeface="Knowledge2017"/>
              </a:rPr>
              <a:t>FINANCIAL ADVISORS</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srgbClr val="404040"/>
                </a:solidFill>
                <a:effectLst/>
                <a:uLnTx/>
                <a:uFillTx/>
                <a:latin typeface="Knowledge2017" panose="020B0506000000020004" pitchFamily="34" charset="0"/>
                <a:ea typeface="+mn-ea"/>
                <a:cs typeface="+mn-cs"/>
              </a:rPr>
              <a:t>Advisors that help individuals and organizations navigate the complexities of finance, investing, and planning for the future.</a:t>
            </a:r>
          </a:p>
          <a:p>
            <a:pPr lvl="1">
              <a:defRPr/>
            </a:pPr>
            <a:endParaRPr lang="en-US" sz="1400" b="1" dirty="0">
              <a:solidFill>
                <a:srgbClr val="404040"/>
              </a:solidFill>
              <a:latin typeface="Knowledge2017"/>
            </a:endParaRPr>
          </a:p>
          <a:p>
            <a:pPr lvl="1">
              <a:defRPr/>
            </a:pPr>
            <a:endParaRPr lang="en-US" sz="1400" b="1" dirty="0">
              <a:solidFill>
                <a:srgbClr val="404040"/>
              </a:solidFill>
              <a:latin typeface="Knowledge2017"/>
            </a:endParaRPr>
          </a:p>
          <a:p>
            <a:pPr lvl="1">
              <a:defRPr/>
            </a:pPr>
            <a:endParaRPr lang="en-US" sz="1400" b="1" dirty="0">
              <a:solidFill>
                <a:srgbClr val="404040"/>
              </a:solidFill>
              <a:latin typeface="Knowledge2017"/>
            </a:endParaRPr>
          </a:p>
          <a:p>
            <a:pPr lvl="1">
              <a:defRPr/>
            </a:pPr>
            <a:endParaRPr lang="en-US" sz="1400" b="1" dirty="0">
              <a:solidFill>
                <a:srgbClr val="404040"/>
              </a:solidFill>
              <a:latin typeface="Knowledge2017"/>
            </a:endParaRPr>
          </a:p>
          <a:p>
            <a:pPr marL="285750" marR="0" lvl="0" indent="-285750" algn="l" defTabSz="914400" rtl="0" eaLnBrk="1" fontAlgn="auto" latinLnBrk="0" hangingPunct="1">
              <a:lnSpc>
                <a:spcPct val="100000"/>
              </a:lnSpc>
              <a:spcBef>
                <a:spcPts val="0"/>
              </a:spcBef>
              <a:spcAft>
                <a:spcPts val="0"/>
              </a:spcAft>
              <a:buClrTx/>
              <a:buSzTx/>
              <a:buBlip>
                <a:blip r:embed="rId4"/>
              </a:buBlip>
              <a:tabLst/>
              <a:defRPr/>
            </a:pPr>
            <a:r>
              <a:rPr lang="en-US" sz="1400" b="1" dirty="0">
                <a:solidFill>
                  <a:srgbClr val="404040"/>
                </a:solidFill>
                <a:latin typeface="Knowledge2017"/>
              </a:rPr>
              <a:t>INVESTORS</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srgbClr val="404040"/>
                </a:solidFill>
                <a:effectLst/>
                <a:uLnTx/>
                <a:uFillTx/>
                <a:latin typeface="Knowledge2017" panose="020B0506000000020004" pitchFamily="34" charset="0"/>
                <a:ea typeface="+mn-ea"/>
                <a:cs typeface="+mn-cs"/>
              </a:rPr>
              <a:t>Professionals who allocate capital to pursue high returns.</a:t>
            </a:r>
            <a:endParaRPr lang="en-US" sz="1400" b="1" dirty="0">
              <a:solidFill>
                <a:srgbClr val="404040"/>
              </a:solidFill>
              <a:latin typeface="Knowledge2017"/>
            </a:endParaRPr>
          </a:p>
          <a:p>
            <a:pPr marL="285750" marR="0" lvl="0" indent="-285750" algn="l" defTabSz="914400" rtl="0" eaLnBrk="1" fontAlgn="auto" latinLnBrk="0" hangingPunct="1">
              <a:lnSpc>
                <a:spcPct val="100000"/>
              </a:lnSpc>
              <a:spcBef>
                <a:spcPts val="0"/>
              </a:spcBef>
              <a:spcAft>
                <a:spcPts val="0"/>
              </a:spcAft>
              <a:buClrTx/>
              <a:buSzTx/>
              <a:buBlip>
                <a:blip r:embed="rId4"/>
              </a:buBlip>
              <a:tabLst/>
              <a:defRPr/>
            </a:pPr>
            <a:r>
              <a:rPr lang="en-US" sz="1400" b="1" dirty="0">
                <a:solidFill>
                  <a:srgbClr val="404040"/>
                </a:solidFill>
                <a:latin typeface="Knowledge2017"/>
              </a:rPr>
              <a:t>IT DECISION MAKERS</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srgbClr val="404040"/>
                </a:solidFill>
                <a:effectLst/>
                <a:uLnTx/>
                <a:uFillTx/>
                <a:latin typeface="Knowledge2017" panose="020B0506000000020004" pitchFamily="34" charset="0"/>
                <a:ea typeface="+mn-ea"/>
                <a:cs typeface="+mn-cs"/>
              </a:rPr>
              <a:t>Business Decision Makers in Technology/IT roles of a business.</a:t>
            </a:r>
            <a:endParaRPr lang="en-US" sz="1400" b="1" dirty="0">
              <a:solidFill>
                <a:srgbClr val="404040"/>
              </a:solidFill>
              <a:latin typeface="Knowledge2017"/>
            </a:endParaRPr>
          </a:p>
          <a:p>
            <a:pPr marL="285750" marR="0" lvl="0" indent="-285750" algn="l" defTabSz="914400" rtl="0" eaLnBrk="1" fontAlgn="auto" latinLnBrk="0" hangingPunct="1">
              <a:lnSpc>
                <a:spcPct val="100000"/>
              </a:lnSpc>
              <a:spcBef>
                <a:spcPts val="0"/>
              </a:spcBef>
              <a:spcAft>
                <a:spcPts val="0"/>
              </a:spcAft>
              <a:buClrTx/>
              <a:buSzTx/>
              <a:buBlip>
                <a:blip r:embed="rId4"/>
              </a:buBlip>
              <a:tabLst/>
              <a:defRPr/>
            </a:pPr>
            <a:r>
              <a:rPr lang="en-US" sz="1400" b="1" dirty="0">
                <a:solidFill>
                  <a:srgbClr val="404040"/>
                </a:solidFill>
                <a:latin typeface="Knowledge2017"/>
              </a:rPr>
              <a:t>TECHNOLOGY/IT PROFESSIONALS</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srgbClr val="404040"/>
                </a:solidFill>
                <a:effectLst/>
                <a:uLnTx/>
                <a:uFillTx/>
                <a:latin typeface="Knowledge2017" panose="020B0506000000020004" pitchFamily="34" charset="0"/>
                <a:ea typeface="+mn-ea"/>
                <a:cs typeface="+mn-cs"/>
              </a:rPr>
              <a:t>Architects of digital infrastructure, solving technical problems, and ensuring that everything runs smoothly in business technology systems.</a:t>
            </a:r>
            <a:endParaRPr lang="en-US" sz="1400" b="1" dirty="0">
              <a:solidFill>
                <a:srgbClr val="404040"/>
              </a:solidFill>
              <a:latin typeface="Knowledge2017"/>
            </a:endParaRPr>
          </a:p>
          <a:p>
            <a:pPr marL="285750" marR="0" lvl="0" indent="-285750" algn="l" defTabSz="914400" rtl="0" eaLnBrk="1" fontAlgn="auto" latinLnBrk="0" hangingPunct="1">
              <a:lnSpc>
                <a:spcPct val="100000"/>
              </a:lnSpc>
              <a:spcBef>
                <a:spcPts val="0"/>
              </a:spcBef>
              <a:spcAft>
                <a:spcPts val="0"/>
              </a:spcAft>
              <a:buClrTx/>
              <a:buSzTx/>
              <a:buBlip>
                <a:blip r:embed="rId4"/>
              </a:buBlip>
              <a:tabLst/>
              <a:defRPr/>
            </a:pPr>
            <a:r>
              <a:rPr lang="en-US" sz="1400" b="1" dirty="0">
                <a:solidFill>
                  <a:srgbClr val="404040"/>
                </a:solidFill>
                <a:latin typeface="Knowledge2017"/>
              </a:rPr>
              <a:t>LEGAL SERVICES BUSINESS DECISION MAKERS</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srgbClr val="404040"/>
                </a:solidFill>
                <a:effectLst/>
                <a:uLnTx/>
                <a:uFillTx/>
                <a:latin typeface="Knowledge2017" panose="020B0506000000020004" pitchFamily="34" charset="0"/>
                <a:ea typeface="+mn-ea"/>
                <a:cs typeface="+mn-cs"/>
              </a:rPr>
              <a:t>Individuals that are critical in helping organizations navigate the complex legal landscape and protect their rights and interests.</a:t>
            </a:r>
            <a:endParaRPr lang="en-US" sz="1400" b="1" dirty="0">
              <a:solidFill>
                <a:srgbClr val="404040"/>
              </a:solidFill>
              <a:latin typeface="Knowledge2017"/>
            </a:endParaRPr>
          </a:p>
          <a:p>
            <a:pPr marL="285750" marR="0" lvl="0" indent="-285750" algn="l" defTabSz="914400" rtl="0" eaLnBrk="1" fontAlgn="auto" latinLnBrk="0" hangingPunct="1">
              <a:lnSpc>
                <a:spcPct val="100000"/>
              </a:lnSpc>
              <a:spcBef>
                <a:spcPts val="0"/>
              </a:spcBef>
              <a:spcAft>
                <a:spcPts val="0"/>
              </a:spcAft>
              <a:buClrTx/>
              <a:buSzTx/>
              <a:buBlip>
                <a:blip r:embed="rId4"/>
              </a:buBlip>
              <a:tabLst/>
              <a:defRPr/>
            </a:pPr>
            <a:r>
              <a:rPr lang="en-US" sz="1400" b="1" dirty="0">
                <a:solidFill>
                  <a:srgbClr val="404040"/>
                </a:solidFill>
                <a:latin typeface="Knowledge2017"/>
              </a:rPr>
              <a:t>HEALTHCARE BUSINESS DECISION MAKERS</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srgbClr val="404040"/>
                </a:solidFill>
                <a:effectLst/>
                <a:uLnTx/>
                <a:uFillTx/>
                <a:latin typeface="Knowledge2017" panose="020B0506000000020004" pitchFamily="34" charset="0"/>
                <a:ea typeface="+mn-ea"/>
                <a:cs typeface="+mn-cs"/>
              </a:rPr>
              <a:t>Decision-makers that shape the future of healthcare that balance health outcomes, financial considerations, and policy implications.</a:t>
            </a:r>
            <a:endParaRPr lang="en-US" sz="1400" b="1" dirty="0">
              <a:solidFill>
                <a:srgbClr val="404040"/>
              </a:solidFill>
              <a:latin typeface="Knowledge2017"/>
            </a:endParaRPr>
          </a:p>
          <a:p>
            <a:pPr marL="742950" lvl="1" indent="-285750">
              <a:buFont typeface="Courier New" panose="02070309020205020404" pitchFamily="49" charset="0"/>
              <a:buChar char="o"/>
              <a:defRPr/>
            </a:pPr>
            <a:endParaRPr lang="en-US" sz="1400" b="1" dirty="0">
              <a:solidFill>
                <a:srgbClr val="404040"/>
              </a:solidFill>
              <a:latin typeface="Knowledge2017"/>
            </a:endParaRPr>
          </a:p>
        </p:txBody>
      </p:sp>
      <p:sp>
        <p:nvSpPr>
          <p:cNvPr id="42" name="TextBox 41">
            <a:extLst>
              <a:ext uri="{FF2B5EF4-FFF2-40B4-BE49-F238E27FC236}">
                <a16:creationId xmlns:a16="http://schemas.microsoft.com/office/drawing/2014/main" id="{2A7CCDC8-7F33-F466-097D-8BF21C6EB356}"/>
              </a:ext>
            </a:extLst>
          </p:cNvPr>
          <p:cNvSpPr txBox="1"/>
          <p:nvPr/>
        </p:nvSpPr>
        <p:spPr>
          <a:xfrm>
            <a:off x="4352018" y="380721"/>
            <a:ext cx="653369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04040"/>
                </a:solidFill>
                <a:effectLst/>
                <a:uLnTx/>
                <a:uFillTx/>
                <a:latin typeface="Knowledge2017"/>
                <a:ea typeface="+mn-ea"/>
                <a:cs typeface="+mn-cs"/>
              </a:rPr>
              <a:t>Premium business audiences that can be targeted through Reuters </a:t>
            </a:r>
            <a:r>
              <a:rPr lang="en-US" sz="1400" b="1">
                <a:solidFill>
                  <a:srgbClr val="404040"/>
                </a:solidFill>
                <a:latin typeface="Knowledge2017"/>
              </a:rPr>
              <a:t>Select include:</a:t>
            </a:r>
          </a:p>
        </p:txBody>
      </p:sp>
      <p:sp>
        <p:nvSpPr>
          <p:cNvPr id="6" name="TextBox 5">
            <a:extLst>
              <a:ext uri="{FF2B5EF4-FFF2-40B4-BE49-F238E27FC236}">
                <a16:creationId xmlns:a16="http://schemas.microsoft.com/office/drawing/2014/main" id="{3C1908A2-72D2-79D4-2917-858559C254FC}"/>
              </a:ext>
            </a:extLst>
          </p:cNvPr>
          <p:cNvSpPr txBox="1"/>
          <p:nvPr/>
        </p:nvSpPr>
        <p:spPr>
          <a:xfrm>
            <a:off x="-1" y="3657600"/>
            <a:ext cx="3855942" cy="1477328"/>
          </a:xfrm>
          <a:prstGeom prst="rect">
            <a:avLst/>
          </a:prstGeom>
          <a:noFill/>
        </p:spPr>
        <p:txBody>
          <a:bodyPr wrap="square" lIns="54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chemeClr val="bg1"/>
                </a:solidFill>
                <a:effectLst/>
                <a:uLnTx/>
                <a:uFillTx/>
                <a:latin typeface="Knowledge2017"/>
                <a:ea typeface="+mn-ea"/>
                <a:cs typeface="+mn-cs"/>
              </a:rPr>
              <a:t>Reuters Exclusive </a:t>
            </a:r>
            <a:br>
              <a:rPr kumimoji="0" lang="en-US" sz="3000" b="1" i="0" u="none" strike="noStrike" kern="1200" cap="none" spc="0" normalizeH="0" baseline="0" noProof="0">
                <a:ln>
                  <a:noFill/>
                </a:ln>
                <a:solidFill>
                  <a:schemeClr val="bg1"/>
                </a:solidFill>
                <a:effectLst/>
                <a:uLnTx/>
                <a:uFillTx/>
                <a:latin typeface="Knowledge2017"/>
                <a:ea typeface="+mn-ea"/>
                <a:cs typeface="+mn-cs"/>
              </a:rPr>
            </a:br>
            <a:r>
              <a:rPr kumimoji="0" lang="en-US" sz="3000" b="1" i="0" u="none" strike="noStrike" kern="1200" cap="none" spc="0" normalizeH="0" baseline="0" noProof="0">
                <a:ln>
                  <a:noFill/>
                </a:ln>
                <a:solidFill>
                  <a:schemeClr val="bg1"/>
                </a:solidFill>
                <a:effectLst/>
                <a:uLnTx/>
                <a:uFillTx/>
                <a:latin typeface="Knowledge2017"/>
                <a:ea typeface="+mn-ea"/>
                <a:cs typeface="+mn-cs"/>
              </a:rPr>
              <a:t>1</a:t>
            </a:r>
            <a:r>
              <a:rPr kumimoji="0" lang="en-US" sz="3000" b="1" i="0" u="none" strike="noStrike" kern="1200" cap="none" spc="0" normalizeH="0" baseline="30000" noProof="0">
                <a:ln>
                  <a:noFill/>
                </a:ln>
                <a:solidFill>
                  <a:schemeClr val="bg1"/>
                </a:solidFill>
                <a:effectLst/>
                <a:uLnTx/>
                <a:uFillTx/>
                <a:latin typeface="Knowledge2017"/>
                <a:ea typeface="+mn-ea"/>
                <a:cs typeface="+mn-cs"/>
              </a:rPr>
              <a:t>st</a:t>
            </a:r>
            <a:r>
              <a:rPr kumimoji="0" lang="en-US" sz="3000" b="1" i="0" u="none" strike="noStrike" kern="1200" cap="none" spc="0" normalizeH="0" baseline="0" noProof="0">
                <a:ln>
                  <a:noFill/>
                </a:ln>
                <a:solidFill>
                  <a:schemeClr val="bg1"/>
                </a:solidFill>
                <a:effectLst/>
                <a:uLnTx/>
                <a:uFillTx/>
                <a:latin typeface="Knowledge2017"/>
                <a:ea typeface="+mn-ea"/>
                <a:cs typeface="+mn-cs"/>
              </a:rPr>
              <a:t> Party Premium Audiences </a:t>
            </a:r>
          </a:p>
        </p:txBody>
      </p:sp>
    </p:spTree>
    <p:extLst>
      <p:ext uri="{BB962C8B-B14F-4D97-AF65-F5344CB8AC3E}">
        <p14:creationId xmlns:p14="http://schemas.microsoft.com/office/powerpoint/2010/main" val="199918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53535"/>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4538FCF-DEC7-5104-5F49-713CA7F2ECAD}"/>
              </a:ext>
            </a:extLst>
          </p:cNvPr>
          <p:cNvSpPr/>
          <p:nvPr/>
        </p:nvSpPr>
        <p:spPr>
          <a:xfrm>
            <a:off x="2593" y="1799"/>
            <a:ext cx="6559176" cy="6192000"/>
          </a:xfrm>
          <a:prstGeom prst="rect">
            <a:avLst/>
          </a:prstGeom>
          <a:gradFill>
            <a:gsLst>
              <a:gs pos="0">
                <a:srgbClr val="404040"/>
              </a:gs>
              <a:gs pos="100000">
                <a:srgbClr val="666666"/>
              </a:gs>
            </a:gsLst>
            <a:lin ang="36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ABB22D1-48D5-4A0A-9F76-0F8589116BBC}"/>
              </a:ext>
            </a:extLst>
          </p:cNvPr>
          <p:cNvSpPr txBox="1">
            <a:spLocks/>
          </p:cNvSpPr>
          <p:nvPr/>
        </p:nvSpPr>
        <p:spPr>
          <a:xfrm>
            <a:off x="0" y="395528"/>
            <a:ext cx="5743178" cy="662396"/>
          </a:xfrm>
          <a:prstGeom prst="rect">
            <a:avLst/>
          </a:prstGeom>
          <a:ln>
            <a:noFill/>
          </a:ln>
        </p:spPr>
        <p:txBody>
          <a:bodyPr lIns="540000">
            <a:noAutofit/>
          </a:bodyPr>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A6400"/>
                </a:solidFill>
                <a:effectLst/>
                <a:uLnTx/>
                <a:uFillTx/>
                <a:latin typeface="Knowledge2017"/>
                <a:ea typeface="+mj-ea"/>
                <a:cs typeface="+mj-cs"/>
              </a:rPr>
              <a:t>Promote campaign messaging </a:t>
            </a:r>
            <a:r>
              <a:rPr kumimoji="0" lang="en-US" sz="2400" b="1" i="0" u="none" strike="noStrike" kern="1200" cap="none" spc="0" normalizeH="0" baseline="0" noProof="0">
                <a:ln>
                  <a:noFill/>
                </a:ln>
                <a:solidFill>
                  <a:srgbClr val="FFFFFF"/>
                </a:solidFill>
                <a:effectLst/>
                <a:uLnTx/>
                <a:uFillTx/>
                <a:latin typeface="Knowledge2017"/>
                <a:ea typeface="+mj-ea"/>
                <a:cs typeface="+mj-cs"/>
              </a:rPr>
              <a:t>across the Reuters ecosystem </a:t>
            </a:r>
            <a:br>
              <a:rPr kumimoji="0" lang="en-CA" sz="2400" b="1" i="0" u="none" strike="noStrike" kern="1200" cap="none" spc="0" normalizeH="0" baseline="0" noProof="0">
                <a:ln>
                  <a:noFill/>
                </a:ln>
                <a:solidFill>
                  <a:srgbClr val="FFFFFF"/>
                </a:solidFill>
                <a:effectLst/>
                <a:uLnTx/>
                <a:uFillTx/>
                <a:latin typeface="Knowledge2017"/>
                <a:ea typeface="+mj-ea"/>
                <a:cs typeface="+mj-cs"/>
              </a:rPr>
            </a:br>
            <a:r>
              <a:rPr kumimoji="0" lang="en-CA" sz="2000" b="1" i="0" u="none" strike="noStrike" kern="1200" cap="none" spc="0" normalizeH="0" baseline="0" noProof="0">
                <a:ln>
                  <a:noFill/>
                </a:ln>
                <a:solidFill>
                  <a:srgbClr val="404040"/>
                </a:solidFill>
                <a:effectLst/>
                <a:uLnTx/>
                <a:uFillTx/>
                <a:latin typeface="Knowledge2017"/>
                <a:ea typeface="+mj-ea"/>
                <a:cs typeface="+mj-cs"/>
              </a:rPr>
              <a:t> </a:t>
            </a:r>
            <a:endParaRPr kumimoji="0" lang="en-CA" sz="2000" b="0" i="0" u="none" strike="noStrike" kern="1200" cap="none" spc="0" normalizeH="0" baseline="0" noProof="0">
              <a:ln>
                <a:noFill/>
              </a:ln>
              <a:solidFill>
                <a:srgbClr val="404040"/>
              </a:solidFill>
              <a:effectLst/>
              <a:uLnTx/>
              <a:uFillTx/>
              <a:latin typeface="Knowledge2017"/>
              <a:ea typeface="+mj-lt"/>
              <a:cs typeface="+mj-lt"/>
            </a:endParaRPr>
          </a:p>
        </p:txBody>
      </p:sp>
      <p:graphicFrame>
        <p:nvGraphicFramePr>
          <p:cNvPr id="4" name="Table 2">
            <a:extLst>
              <a:ext uri="{FF2B5EF4-FFF2-40B4-BE49-F238E27FC236}">
                <a16:creationId xmlns:a16="http://schemas.microsoft.com/office/drawing/2014/main" id="{41CFC738-D21F-6129-B66B-C27F169169F0}"/>
              </a:ext>
            </a:extLst>
          </p:cNvPr>
          <p:cNvGraphicFramePr>
            <a:graphicFrameLocks noGrp="1"/>
          </p:cNvGraphicFramePr>
          <p:nvPr>
            <p:extLst>
              <p:ext uri="{D42A27DB-BD31-4B8C-83A1-F6EECF244321}">
                <p14:modId xmlns:p14="http://schemas.microsoft.com/office/powerpoint/2010/main" val="410123605"/>
              </p:ext>
            </p:extLst>
          </p:nvPr>
        </p:nvGraphicFramePr>
        <p:xfrm>
          <a:off x="468616" y="1199363"/>
          <a:ext cx="5762623" cy="4667484"/>
        </p:xfrm>
        <a:graphic>
          <a:graphicData uri="http://schemas.openxmlformats.org/drawingml/2006/table">
            <a:tbl>
              <a:tblPr firstRow="1" bandRow="1">
                <a:tableStyleId>{5C22544A-7EE6-4342-B048-85BDC9FD1C3A}</a:tableStyleId>
              </a:tblPr>
              <a:tblGrid>
                <a:gridCol w="1808627">
                  <a:extLst>
                    <a:ext uri="{9D8B030D-6E8A-4147-A177-3AD203B41FA5}">
                      <a16:colId xmlns:a16="http://schemas.microsoft.com/office/drawing/2014/main" val="4077590850"/>
                    </a:ext>
                  </a:extLst>
                </a:gridCol>
                <a:gridCol w="1662367">
                  <a:extLst>
                    <a:ext uri="{9D8B030D-6E8A-4147-A177-3AD203B41FA5}">
                      <a16:colId xmlns:a16="http://schemas.microsoft.com/office/drawing/2014/main" val="460459938"/>
                    </a:ext>
                  </a:extLst>
                </a:gridCol>
                <a:gridCol w="2291629">
                  <a:extLst>
                    <a:ext uri="{9D8B030D-6E8A-4147-A177-3AD203B41FA5}">
                      <a16:colId xmlns:a16="http://schemas.microsoft.com/office/drawing/2014/main" val="1758998423"/>
                    </a:ext>
                  </a:extLst>
                </a:gridCol>
              </a:tblGrid>
              <a:tr h="395858">
                <a:tc>
                  <a:txBody>
                    <a:bodyPr/>
                    <a:lstStyle/>
                    <a:p>
                      <a:r>
                        <a:rPr lang="en-US" sz="1200" b="1" i="0">
                          <a:solidFill>
                            <a:schemeClr val="accent3"/>
                          </a:solidFill>
                          <a:latin typeface="+mj-lt"/>
                        </a:rPr>
                        <a:t>UNIT</a:t>
                      </a:r>
                    </a:p>
                  </a:txBody>
                  <a:tcPr anchor="b">
                    <a:lnL w="12700" cmpd="sng">
                      <a:noFill/>
                    </a:lnL>
                    <a:lnR w="12700" cmpd="sng">
                      <a:noFill/>
                    </a:lnR>
                    <a:lnT w="12700" cmpd="sng">
                      <a:noFill/>
                    </a:lnT>
                    <a:lnB w="19050" cap="flat" cmpd="sng" algn="ctr">
                      <a:solidFill>
                        <a:srgbClr val="FA64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1" i="0">
                          <a:solidFill>
                            <a:schemeClr val="accent3"/>
                          </a:solidFill>
                          <a:latin typeface="+mj-lt"/>
                        </a:rPr>
                        <a:t>SIZE</a:t>
                      </a:r>
                      <a:endParaRPr lang="en-US" sz="1200" b="1" i="0">
                        <a:solidFill>
                          <a:schemeClr val="accent3"/>
                        </a:solidFill>
                        <a:latin typeface="+mj-lt"/>
                      </a:endParaRPr>
                    </a:p>
                  </a:txBody>
                  <a:tcPr anchor="b">
                    <a:lnL w="12700" cmpd="sng">
                      <a:noFill/>
                    </a:lnL>
                    <a:lnR w="12700" cmpd="sng">
                      <a:noFill/>
                    </a:lnR>
                    <a:lnT w="12700" cmpd="sng">
                      <a:noFill/>
                    </a:lnT>
                    <a:lnB w="19050" cap="flat" cmpd="sng" algn="ctr">
                      <a:solidFill>
                        <a:srgbClr val="FA64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1" i="0">
                          <a:solidFill>
                            <a:schemeClr val="accent3"/>
                          </a:solidFill>
                          <a:latin typeface="+mj-lt"/>
                        </a:rPr>
                        <a:t>PLATFORM</a:t>
                      </a:r>
                      <a:endParaRPr lang="en-US" sz="1200" b="1" i="0">
                        <a:solidFill>
                          <a:schemeClr val="accent3"/>
                        </a:solidFill>
                        <a:latin typeface="+mj-lt"/>
                      </a:endParaRPr>
                    </a:p>
                  </a:txBody>
                  <a:tcPr anchor="b">
                    <a:lnL w="12700" cmpd="sng">
                      <a:noFill/>
                    </a:lnL>
                    <a:lnR w="12700" cmpd="sng">
                      <a:noFill/>
                    </a:lnR>
                    <a:lnT w="12700" cmpd="sng">
                      <a:noFill/>
                    </a:lnT>
                    <a:lnB w="19050" cap="flat" cmpd="sng" algn="ctr">
                      <a:solidFill>
                        <a:srgbClr val="FA64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24568"/>
                  </a:ext>
                </a:extLst>
              </a:tr>
              <a:tr h="306513">
                <a:tc>
                  <a:txBody>
                    <a:bodyPr/>
                    <a:lstStyle/>
                    <a:p>
                      <a:r>
                        <a:rPr lang="en-GB" sz="1200" b="1" i="0">
                          <a:solidFill>
                            <a:schemeClr val="bg1"/>
                          </a:solidFill>
                          <a:latin typeface="+mj-lt"/>
                        </a:rPr>
                        <a:t>LEADERBOARD</a:t>
                      </a:r>
                      <a:endParaRPr lang="en-US" sz="1200" b="1" i="0">
                        <a:solidFill>
                          <a:schemeClr val="bg1"/>
                        </a:solidFill>
                        <a:latin typeface="+mj-lt"/>
                      </a:endParaRPr>
                    </a:p>
                  </a:txBody>
                  <a:tcPr>
                    <a:lnL w="12700" cmpd="sng">
                      <a:noFill/>
                    </a:lnL>
                    <a:lnR w="12700" cmpd="sng">
                      <a:noFill/>
                    </a:lnR>
                    <a:lnT w="19050" cap="flat" cmpd="sng" algn="ctr">
                      <a:solidFill>
                        <a:srgbClr val="FA64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728x90</a:t>
                      </a:r>
                      <a:endParaRPr lang="en-US" sz="1200" b="0" i="0">
                        <a:solidFill>
                          <a:schemeClr val="bg1"/>
                        </a:solidFill>
                        <a:latin typeface="+mj-lt"/>
                      </a:endParaRPr>
                    </a:p>
                  </a:txBody>
                  <a:tcPr>
                    <a:lnL w="12700" cmpd="sng">
                      <a:noFill/>
                    </a:lnL>
                    <a:lnR w="12700" cmpd="sng">
                      <a:noFill/>
                    </a:lnR>
                    <a:lnT w="19050" cap="flat" cmpd="sng" algn="ctr">
                      <a:solidFill>
                        <a:srgbClr val="FA64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Desktop, tablet </a:t>
                      </a:r>
                      <a:endParaRPr lang="en-US" sz="1200" b="0" i="0">
                        <a:solidFill>
                          <a:schemeClr val="bg1"/>
                        </a:solidFill>
                        <a:latin typeface="+mj-lt"/>
                      </a:endParaRPr>
                    </a:p>
                  </a:txBody>
                  <a:tcPr>
                    <a:lnL w="12700" cmpd="sng">
                      <a:noFill/>
                    </a:lnL>
                    <a:lnR w="12700" cmpd="sng">
                      <a:noFill/>
                    </a:lnR>
                    <a:lnT w="19050" cap="flat" cmpd="sng" algn="ctr">
                      <a:solidFill>
                        <a:srgbClr val="FA64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9307267"/>
                  </a:ext>
                </a:extLst>
              </a:tr>
              <a:tr h="306513">
                <a:tc>
                  <a:txBody>
                    <a:bodyPr/>
                    <a:lstStyle/>
                    <a:p>
                      <a:r>
                        <a:rPr lang="en-GB" sz="1200" b="1" i="0">
                          <a:solidFill>
                            <a:schemeClr val="bg1"/>
                          </a:solidFill>
                          <a:latin typeface="+mj-lt"/>
                        </a:rPr>
                        <a:t>BILLBOARD </a:t>
                      </a:r>
                      <a:endParaRPr lang="en-US" sz="1200" b="1"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970x250</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Desktop, tablet</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6913198"/>
                  </a:ext>
                </a:extLst>
              </a:tr>
              <a:tr h="480351">
                <a:tc>
                  <a:txBody>
                    <a:bodyPr/>
                    <a:lstStyle/>
                    <a:p>
                      <a:r>
                        <a:rPr lang="en-GB" sz="1200" b="1" i="0">
                          <a:solidFill>
                            <a:schemeClr val="bg1"/>
                          </a:solidFill>
                          <a:latin typeface="+mj-lt"/>
                        </a:rPr>
                        <a:t>MPU</a:t>
                      </a:r>
                      <a:endParaRPr lang="en-US" sz="1200" b="1"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300x250</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Desktop, mobile web, tablet</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6844975"/>
                  </a:ext>
                </a:extLst>
              </a:tr>
              <a:tr h="306513">
                <a:tc>
                  <a:txBody>
                    <a:bodyPr/>
                    <a:lstStyle/>
                    <a:p>
                      <a:r>
                        <a:rPr lang="en-GB" sz="1200" b="1" i="0">
                          <a:solidFill>
                            <a:schemeClr val="bg1"/>
                          </a:solidFill>
                          <a:latin typeface="+mj-lt"/>
                        </a:rPr>
                        <a:t>MOBILE APP MPU</a:t>
                      </a:r>
                      <a:endParaRPr lang="en-US" sz="1200" b="1"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300x250</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Mobile app </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58094981"/>
                  </a:ext>
                </a:extLst>
              </a:tr>
              <a:tr h="306513">
                <a:tc>
                  <a:txBody>
                    <a:bodyPr/>
                    <a:lstStyle/>
                    <a:p>
                      <a:r>
                        <a:rPr lang="en-GB" sz="1200" b="1" i="0">
                          <a:solidFill>
                            <a:schemeClr val="bg1"/>
                          </a:solidFill>
                          <a:latin typeface="+mj-lt"/>
                        </a:rPr>
                        <a:t>DOUBLE MPU/ HPU</a:t>
                      </a:r>
                      <a:endParaRPr lang="en-US" sz="1200" b="1"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300x600</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Desktop, tablet</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0912365"/>
                  </a:ext>
                </a:extLst>
              </a:tr>
              <a:tr h="691285">
                <a:tc>
                  <a:txBody>
                    <a:bodyPr/>
                    <a:lstStyle/>
                    <a:p>
                      <a:r>
                        <a:rPr lang="en-GB" sz="1200" b="1" i="0">
                          <a:solidFill>
                            <a:schemeClr val="bg1"/>
                          </a:solidFill>
                          <a:latin typeface="+mj-lt"/>
                        </a:rPr>
                        <a:t>HOMEPAGE TAKEOVER + VIDEO</a:t>
                      </a:r>
                      <a:endParaRPr lang="en-US" sz="1200" b="1"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970x250 or 728x90; </a:t>
                      </a:r>
                    </a:p>
                    <a:p>
                      <a:r>
                        <a:rPr lang="en-GB" sz="1200" b="0" i="0">
                          <a:solidFill>
                            <a:schemeClr val="bg1"/>
                          </a:solidFill>
                          <a:latin typeface="+mj-lt"/>
                        </a:rPr>
                        <a:t>300x250 or 300x600; 320x50</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Desktop, mobile </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9088015"/>
                  </a:ext>
                </a:extLst>
              </a:tr>
              <a:tr h="319103">
                <a:tc>
                  <a:txBody>
                    <a:bodyPr/>
                    <a:lstStyle/>
                    <a:p>
                      <a:r>
                        <a:rPr lang="en-GB" sz="1200" b="1" i="0" u="none">
                          <a:solidFill>
                            <a:schemeClr val="bg1"/>
                          </a:solidFill>
                          <a:latin typeface="+mj-lt"/>
                        </a:rPr>
                        <a:t>PRE-ROLL</a:t>
                      </a:r>
                      <a:endParaRPr lang="en-US" sz="1200" b="1" i="0" u="none">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i="0">
                          <a:solidFill>
                            <a:schemeClr val="bg1"/>
                          </a:solidFill>
                          <a:latin typeface="+mj-lt"/>
                        </a:rPr>
                        <a:t>:15 or :30 creative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0" i="0">
                          <a:solidFill>
                            <a:schemeClr val="bg1"/>
                          </a:solidFill>
                          <a:latin typeface="+mj-lt"/>
                        </a:rPr>
                        <a:t>Desktop, mobile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635307"/>
                  </a:ext>
                </a:extLst>
              </a:tr>
              <a:tr h="493775">
                <a:tc>
                  <a:txBody>
                    <a:bodyPr/>
                    <a:lstStyle/>
                    <a:p>
                      <a:r>
                        <a:rPr lang="en-GB" sz="1200" b="1" i="0" u="none">
                          <a:solidFill>
                            <a:schemeClr val="bg1"/>
                          </a:solidFill>
                          <a:latin typeface="+mj-lt"/>
                        </a:rPr>
                        <a:t>IN ARTICLE CANVAS</a:t>
                      </a:r>
                      <a:endParaRPr lang="en-US" sz="1200" b="1" i="0" u="none">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Premium responsive creative </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Desktop, tablet</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8577945"/>
                  </a:ext>
                </a:extLst>
              </a:tr>
              <a:tr h="691285">
                <a:tc>
                  <a:txBody>
                    <a:bodyPr/>
                    <a:lstStyle/>
                    <a:p>
                      <a:r>
                        <a:rPr lang="en-GB" sz="1200" b="1" i="0" u="none">
                          <a:solidFill>
                            <a:schemeClr val="bg1"/>
                          </a:solidFill>
                          <a:latin typeface="+mj-lt"/>
                        </a:rPr>
                        <a:t>INTERVAL</a:t>
                      </a:r>
                      <a:endParaRPr lang="en-US" sz="1200" b="1" i="0" u="none">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2x2 internal template</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Desktop, mobile web, tablet, mobile, app tablet, homepage and landing pages</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0872704"/>
                  </a:ext>
                </a:extLst>
              </a:tr>
              <a:tr h="369775">
                <a:tc>
                  <a:txBody>
                    <a:bodyPr/>
                    <a:lstStyle/>
                    <a:p>
                      <a:r>
                        <a:rPr lang="en-GB" sz="1200" b="1" i="0" u="none">
                          <a:solidFill>
                            <a:schemeClr val="bg1"/>
                          </a:solidFill>
                          <a:latin typeface="+mj-lt"/>
                        </a:rPr>
                        <a:t>NATIVE</a:t>
                      </a:r>
                      <a:endParaRPr lang="en-US" sz="1200" b="1" i="0" u="none">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Internal template</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b="0" i="0">
                          <a:solidFill>
                            <a:schemeClr val="bg1"/>
                          </a:solidFill>
                          <a:latin typeface="+mj-lt"/>
                        </a:rPr>
                        <a:t>Desktop, mobile web</a:t>
                      </a:r>
                      <a:endParaRPr lang="en-US" sz="1200" b="0" i="0">
                        <a:solidFill>
                          <a:schemeClr val="bg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4575015"/>
                  </a:ext>
                </a:extLst>
              </a:tr>
            </a:tbl>
          </a:graphicData>
        </a:graphic>
      </p:graphicFrame>
      <p:sp>
        <p:nvSpPr>
          <p:cNvPr id="5" name="Rectangle 4">
            <a:extLst>
              <a:ext uri="{FF2B5EF4-FFF2-40B4-BE49-F238E27FC236}">
                <a16:creationId xmlns:a16="http://schemas.microsoft.com/office/drawing/2014/main" id="{7AD99878-4ADC-BECF-3961-AF23203049BD}"/>
              </a:ext>
            </a:extLst>
          </p:cNvPr>
          <p:cNvSpPr/>
          <p:nvPr/>
        </p:nvSpPr>
        <p:spPr>
          <a:xfrm flipH="1">
            <a:off x="6561769" y="-7928"/>
            <a:ext cx="5638798"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404040"/>
              </a:solidFill>
              <a:effectLst/>
              <a:uLnTx/>
              <a:uFillTx/>
              <a:latin typeface="Knowledge2017TF" panose="020B0506040000020004" pitchFamily="34" charset="0"/>
              <a:ea typeface="+mn-ea"/>
              <a:cs typeface="+mn-cs"/>
            </a:endParaRPr>
          </a:p>
        </p:txBody>
      </p:sp>
      <p:sp>
        <p:nvSpPr>
          <p:cNvPr id="6" name="TextBox 5">
            <a:extLst>
              <a:ext uri="{FF2B5EF4-FFF2-40B4-BE49-F238E27FC236}">
                <a16:creationId xmlns:a16="http://schemas.microsoft.com/office/drawing/2014/main" id="{7A522B9E-C850-E105-37A5-D21CA421821D}"/>
              </a:ext>
            </a:extLst>
          </p:cNvPr>
          <p:cNvSpPr txBox="1"/>
          <p:nvPr/>
        </p:nvSpPr>
        <p:spPr>
          <a:xfrm>
            <a:off x="9950484" y="354715"/>
            <a:ext cx="6783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Knowledge2017"/>
                <a:ea typeface="+mn-ea"/>
                <a:cs typeface="+mn-cs"/>
              </a:rPr>
              <a:t>Billboard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Knowledge2017"/>
                <a:ea typeface="+mn-ea"/>
                <a:cs typeface="+mn-cs"/>
              </a:rPr>
              <a:t>970x250</a:t>
            </a:r>
          </a:p>
        </p:txBody>
      </p:sp>
      <p:sp>
        <p:nvSpPr>
          <p:cNvPr id="7" name="TextBox 6">
            <a:extLst>
              <a:ext uri="{FF2B5EF4-FFF2-40B4-BE49-F238E27FC236}">
                <a16:creationId xmlns:a16="http://schemas.microsoft.com/office/drawing/2014/main" id="{30F7B809-CC72-5C31-5B6A-38835CE70902}"/>
              </a:ext>
            </a:extLst>
          </p:cNvPr>
          <p:cNvSpPr txBox="1"/>
          <p:nvPr/>
        </p:nvSpPr>
        <p:spPr>
          <a:xfrm>
            <a:off x="10166374" y="1149245"/>
            <a:ext cx="6783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Knowledge2017"/>
                <a:ea typeface="+mn-ea"/>
                <a:cs typeface="+mn-cs"/>
              </a:rPr>
              <a:t>MPU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Knowledge2017"/>
                <a:ea typeface="+mn-ea"/>
                <a:cs typeface="+mn-cs"/>
              </a:rPr>
              <a:t>300x250</a:t>
            </a:r>
          </a:p>
        </p:txBody>
      </p:sp>
      <p:sp>
        <p:nvSpPr>
          <p:cNvPr id="8" name="TextBox 7">
            <a:extLst>
              <a:ext uri="{FF2B5EF4-FFF2-40B4-BE49-F238E27FC236}">
                <a16:creationId xmlns:a16="http://schemas.microsoft.com/office/drawing/2014/main" id="{DF325C50-C8DC-7A0C-C0BA-BB1C9C5F9006}"/>
              </a:ext>
            </a:extLst>
          </p:cNvPr>
          <p:cNvSpPr txBox="1"/>
          <p:nvPr/>
        </p:nvSpPr>
        <p:spPr>
          <a:xfrm>
            <a:off x="11083405" y="2714640"/>
            <a:ext cx="86754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Knowledge2017"/>
                <a:ea typeface="+mn-ea"/>
                <a:cs typeface="+mn-cs"/>
              </a:rPr>
              <a:t>Double MPU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Knowledge2017"/>
                <a:ea typeface="+mn-ea"/>
                <a:cs typeface="+mn-cs"/>
              </a:rPr>
              <a:t>300x600</a:t>
            </a:r>
          </a:p>
        </p:txBody>
      </p:sp>
      <p:sp>
        <p:nvSpPr>
          <p:cNvPr id="9" name="TextBox 8">
            <a:extLst>
              <a:ext uri="{FF2B5EF4-FFF2-40B4-BE49-F238E27FC236}">
                <a16:creationId xmlns:a16="http://schemas.microsoft.com/office/drawing/2014/main" id="{310E01DB-636E-1B98-C8D6-268054700FC0}"/>
              </a:ext>
            </a:extLst>
          </p:cNvPr>
          <p:cNvSpPr txBox="1"/>
          <p:nvPr/>
        </p:nvSpPr>
        <p:spPr>
          <a:xfrm>
            <a:off x="10999125" y="1855133"/>
            <a:ext cx="87075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Knowledge2017"/>
                <a:ea typeface="+mn-ea"/>
                <a:cs typeface="+mn-cs"/>
              </a:rPr>
              <a:t>Leaderboard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04040"/>
                </a:solidFill>
                <a:effectLst/>
                <a:uLnTx/>
                <a:uFillTx/>
                <a:latin typeface="Knowledge2017"/>
                <a:ea typeface="+mn-ea"/>
                <a:cs typeface="+mn-cs"/>
              </a:rPr>
              <a:t>728x90</a:t>
            </a:r>
          </a:p>
        </p:txBody>
      </p:sp>
      <p:pic>
        <p:nvPicPr>
          <p:cNvPr id="10" name="Picture 9">
            <a:extLst>
              <a:ext uri="{FF2B5EF4-FFF2-40B4-BE49-F238E27FC236}">
                <a16:creationId xmlns:a16="http://schemas.microsoft.com/office/drawing/2014/main" id="{6CBBAF04-DBE2-7C12-5347-A25155E2BB06}"/>
              </a:ext>
            </a:extLst>
          </p:cNvPr>
          <p:cNvPicPr>
            <a:picLocks noChangeAspect="1"/>
          </p:cNvPicPr>
          <p:nvPr/>
        </p:nvPicPr>
        <p:blipFill>
          <a:blip r:embed="rId2"/>
          <a:stretch>
            <a:fillRect/>
          </a:stretch>
        </p:blipFill>
        <p:spPr>
          <a:xfrm>
            <a:off x="7027477" y="330493"/>
            <a:ext cx="2272444" cy="2064865"/>
          </a:xfrm>
          <a:prstGeom prst="rect">
            <a:avLst/>
          </a:prstGeom>
          <a:effectLst>
            <a:outerShdw blurRad="245947" dist="60171" dir="2700000" algn="tl" rotWithShape="0">
              <a:prstClr val="black">
                <a:alpha val="9535"/>
              </a:prstClr>
            </a:outerShdw>
          </a:effectLst>
        </p:spPr>
      </p:pic>
      <p:pic>
        <p:nvPicPr>
          <p:cNvPr id="11" name="Picture 10">
            <a:extLst>
              <a:ext uri="{FF2B5EF4-FFF2-40B4-BE49-F238E27FC236}">
                <a16:creationId xmlns:a16="http://schemas.microsoft.com/office/drawing/2014/main" id="{C0A45129-BADE-BB48-2950-2CAD4513618F}"/>
              </a:ext>
            </a:extLst>
          </p:cNvPr>
          <p:cNvPicPr>
            <a:picLocks noChangeAspect="1"/>
          </p:cNvPicPr>
          <p:nvPr/>
        </p:nvPicPr>
        <p:blipFill>
          <a:blip r:embed="rId3"/>
          <a:stretch>
            <a:fillRect/>
          </a:stretch>
        </p:blipFill>
        <p:spPr>
          <a:xfrm>
            <a:off x="8581768" y="1872167"/>
            <a:ext cx="2080183" cy="1937101"/>
          </a:xfrm>
          <a:prstGeom prst="rect">
            <a:avLst/>
          </a:prstGeom>
          <a:effectLst>
            <a:outerShdw blurRad="245947" dist="60171" dir="2700000" algn="tl" rotWithShape="0">
              <a:prstClr val="black">
                <a:alpha val="9535"/>
              </a:prstClr>
            </a:outerShdw>
          </a:effectLst>
        </p:spPr>
      </p:pic>
      <p:pic>
        <p:nvPicPr>
          <p:cNvPr id="12" name="Picture 11">
            <a:extLst>
              <a:ext uri="{FF2B5EF4-FFF2-40B4-BE49-F238E27FC236}">
                <a16:creationId xmlns:a16="http://schemas.microsoft.com/office/drawing/2014/main" id="{0D3FB014-48D9-D7FA-F527-4374BA193DC4}"/>
              </a:ext>
            </a:extLst>
          </p:cNvPr>
          <p:cNvPicPr>
            <a:picLocks noChangeAspect="1"/>
          </p:cNvPicPr>
          <p:nvPr/>
        </p:nvPicPr>
        <p:blipFill>
          <a:blip r:embed="rId4"/>
          <a:stretch>
            <a:fillRect/>
          </a:stretch>
        </p:blipFill>
        <p:spPr>
          <a:xfrm>
            <a:off x="7027477" y="3342342"/>
            <a:ext cx="2641722" cy="1502949"/>
          </a:xfrm>
          <a:prstGeom prst="rect">
            <a:avLst/>
          </a:prstGeom>
          <a:effectLst>
            <a:outerShdw blurRad="245947" dist="60171" dir="2700000" algn="tl" rotWithShape="0">
              <a:prstClr val="black">
                <a:alpha val="9535"/>
              </a:prstClr>
            </a:outerShdw>
          </a:effectLst>
        </p:spPr>
      </p:pic>
      <p:cxnSp>
        <p:nvCxnSpPr>
          <p:cNvPr id="13" name="Straight Connector 12">
            <a:extLst>
              <a:ext uri="{FF2B5EF4-FFF2-40B4-BE49-F238E27FC236}">
                <a16:creationId xmlns:a16="http://schemas.microsoft.com/office/drawing/2014/main" id="{A5941A59-2980-DD45-552B-874AC5A34D4E}"/>
              </a:ext>
            </a:extLst>
          </p:cNvPr>
          <p:cNvCxnSpPr>
            <a:cxnSpLocks/>
          </p:cNvCxnSpPr>
          <p:nvPr/>
        </p:nvCxnSpPr>
        <p:spPr>
          <a:xfrm flipH="1">
            <a:off x="9950484" y="2015143"/>
            <a:ext cx="95981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8251EDA-2A4D-E54B-2469-531805D3FA13}"/>
              </a:ext>
            </a:extLst>
          </p:cNvPr>
          <p:cNvCxnSpPr>
            <a:cxnSpLocks/>
          </p:cNvCxnSpPr>
          <p:nvPr/>
        </p:nvCxnSpPr>
        <p:spPr>
          <a:xfrm flipH="1">
            <a:off x="10232482" y="2914695"/>
            <a:ext cx="858938"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74AF74-E3F7-849F-AD0E-4583E5164083}"/>
              </a:ext>
            </a:extLst>
          </p:cNvPr>
          <p:cNvCxnSpPr>
            <a:cxnSpLocks/>
          </p:cNvCxnSpPr>
          <p:nvPr/>
        </p:nvCxnSpPr>
        <p:spPr>
          <a:xfrm flipH="1">
            <a:off x="9103343" y="1348228"/>
            <a:ext cx="95981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ABF735-8BA6-4F67-601C-E2B01D6C8B86}"/>
              </a:ext>
            </a:extLst>
          </p:cNvPr>
          <p:cNvCxnSpPr>
            <a:cxnSpLocks/>
          </p:cNvCxnSpPr>
          <p:nvPr/>
        </p:nvCxnSpPr>
        <p:spPr>
          <a:xfrm flipH="1">
            <a:off x="9054005" y="540043"/>
            <a:ext cx="755769"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F1E5ECD-DBED-B57B-FD02-DF753F134FEB}"/>
              </a:ext>
            </a:extLst>
          </p:cNvPr>
          <p:cNvPicPr>
            <a:picLocks noChangeAspect="1"/>
          </p:cNvPicPr>
          <p:nvPr/>
        </p:nvPicPr>
        <p:blipFill>
          <a:blip r:embed="rId5"/>
          <a:stretch>
            <a:fillRect/>
          </a:stretch>
        </p:blipFill>
        <p:spPr>
          <a:xfrm>
            <a:off x="9211803" y="4431641"/>
            <a:ext cx="2534839" cy="1407645"/>
          </a:xfrm>
          <a:prstGeom prst="rect">
            <a:avLst/>
          </a:prstGeom>
          <a:effectLst>
            <a:outerShdw blurRad="245947" dist="60171" dir="2700000" algn="tl" rotWithShape="0">
              <a:prstClr val="black">
                <a:alpha val="9535"/>
              </a:prstClr>
            </a:outerShdw>
          </a:effectLst>
        </p:spPr>
      </p:pic>
      <p:pic>
        <p:nvPicPr>
          <p:cNvPr id="18" name="Picture 17">
            <a:extLst>
              <a:ext uri="{FF2B5EF4-FFF2-40B4-BE49-F238E27FC236}">
                <a16:creationId xmlns:a16="http://schemas.microsoft.com/office/drawing/2014/main" id="{96EEB2A3-12AA-8413-43DF-6570E3D2D13D}"/>
              </a:ext>
            </a:extLst>
          </p:cNvPr>
          <p:cNvPicPr>
            <a:picLocks noChangeAspect="1"/>
          </p:cNvPicPr>
          <p:nvPr/>
        </p:nvPicPr>
        <p:blipFill>
          <a:blip r:embed="rId6"/>
          <a:stretch>
            <a:fillRect/>
          </a:stretch>
        </p:blipFill>
        <p:spPr>
          <a:xfrm>
            <a:off x="8815075" y="5402230"/>
            <a:ext cx="871804" cy="24386"/>
          </a:xfrm>
          <a:prstGeom prst="rect">
            <a:avLst/>
          </a:prstGeom>
        </p:spPr>
      </p:pic>
      <p:sp>
        <p:nvSpPr>
          <p:cNvPr id="19" name="TextBox 18">
            <a:extLst>
              <a:ext uri="{FF2B5EF4-FFF2-40B4-BE49-F238E27FC236}">
                <a16:creationId xmlns:a16="http://schemas.microsoft.com/office/drawing/2014/main" id="{0E1A6BD8-AEEF-1D3B-E0F9-F193A5ABCC03}"/>
              </a:ext>
            </a:extLst>
          </p:cNvPr>
          <p:cNvSpPr txBox="1"/>
          <p:nvPr/>
        </p:nvSpPr>
        <p:spPr>
          <a:xfrm>
            <a:off x="8217410" y="5247262"/>
            <a:ext cx="9579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4040"/>
                </a:solidFill>
                <a:effectLst/>
                <a:uLnTx/>
                <a:uFillTx/>
                <a:latin typeface="Knowledge2017"/>
                <a:ea typeface="+mn-ea"/>
                <a:cs typeface="+mn-cs"/>
              </a:rPr>
              <a:t>Canvas example</a:t>
            </a:r>
            <a:endParaRPr kumimoji="0" lang="en-US" sz="1000" b="0" i="0" u="none" strike="noStrike" kern="1200" cap="none" spc="0" normalizeH="0" baseline="0" noProof="0">
              <a:ln>
                <a:noFill/>
              </a:ln>
              <a:solidFill>
                <a:srgbClr val="404040"/>
              </a:solidFill>
              <a:effectLst/>
              <a:uLnTx/>
              <a:uFillTx/>
              <a:latin typeface="Knowledge2017"/>
              <a:ea typeface="+mn-ea"/>
              <a:cs typeface="+mn-cs"/>
            </a:endParaRPr>
          </a:p>
        </p:txBody>
      </p:sp>
      <p:cxnSp>
        <p:nvCxnSpPr>
          <p:cNvPr id="20" name="Straight Connector 19">
            <a:extLst>
              <a:ext uri="{FF2B5EF4-FFF2-40B4-BE49-F238E27FC236}">
                <a16:creationId xmlns:a16="http://schemas.microsoft.com/office/drawing/2014/main" id="{40DC0369-E704-661F-E33D-A0F6165EBAD7}"/>
              </a:ext>
            </a:extLst>
          </p:cNvPr>
          <p:cNvCxnSpPr>
            <a:cxnSpLocks/>
          </p:cNvCxnSpPr>
          <p:nvPr/>
        </p:nvCxnSpPr>
        <p:spPr>
          <a:xfrm>
            <a:off x="8468897" y="4066416"/>
            <a:ext cx="1929365" cy="0"/>
          </a:xfrm>
          <a:prstGeom prst="line">
            <a:avLst/>
          </a:prstGeom>
          <a:ln w="25400"/>
        </p:spPr>
        <p:style>
          <a:lnRef idx="3">
            <a:schemeClr val="accent3"/>
          </a:lnRef>
          <a:fillRef idx="0">
            <a:schemeClr val="accent3"/>
          </a:fillRef>
          <a:effectRef idx="2">
            <a:schemeClr val="accent3"/>
          </a:effectRef>
          <a:fontRef idx="minor">
            <a:schemeClr val="tx1"/>
          </a:fontRef>
        </p:style>
      </p:cxnSp>
      <p:sp>
        <p:nvSpPr>
          <p:cNvPr id="21" name="TextBox 20">
            <a:extLst>
              <a:ext uri="{FF2B5EF4-FFF2-40B4-BE49-F238E27FC236}">
                <a16:creationId xmlns:a16="http://schemas.microsoft.com/office/drawing/2014/main" id="{7B3CD17E-170B-EFF4-DCC4-2A0C53E0C0C5}"/>
              </a:ext>
            </a:extLst>
          </p:cNvPr>
          <p:cNvSpPr txBox="1"/>
          <p:nvPr/>
        </p:nvSpPr>
        <p:spPr>
          <a:xfrm>
            <a:off x="10479223" y="3943305"/>
            <a:ext cx="150874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4040"/>
                </a:solidFill>
                <a:effectLst/>
                <a:uLnTx/>
                <a:uFillTx/>
                <a:latin typeface="Knowledge2017"/>
                <a:ea typeface="+mn-ea"/>
                <a:cs typeface="+mn-cs"/>
              </a:rPr>
              <a:t>Native example</a:t>
            </a:r>
            <a:endParaRPr kumimoji="0" lang="en-US" sz="1000" b="0" i="0" u="none" strike="noStrike" kern="1200" cap="none" spc="0" normalizeH="0" baseline="0" noProof="0">
              <a:ln>
                <a:noFill/>
              </a:ln>
              <a:solidFill>
                <a:srgbClr val="404040"/>
              </a:solidFill>
              <a:effectLst/>
              <a:uLnTx/>
              <a:uFillTx/>
              <a:latin typeface="Knowledge2017"/>
              <a:ea typeface="+mn-ea"/>
              <a:cs typeface="+mn-cs"/>
            </a:endParaRPr>
          </a:p>
        </p:txBody>
      </p:sp>
      <p:sp>
        <p:nvSpPr>
          <p:cNvPr id="22" name="TextBox 21">
            <a:extLst>
              <a:ext uri="{FF2B5EF4-FFF2-40B4-BE49-F238E27FC236}">
                <a16:creationId xmlns:a16="http://schemas.microsoft.com/office/drawing/2014/main" id="{E2363EDC-1DD4-5E0E-3CE2-14DBE8B36281}"/>
              </a:ext>
            </a:extLst>
          </p:cNvPr>
          <p:cNvSpPr txBox="1"/>
          <p:nvPr/>
        </p:nvSpPr>
        <p:spPr>
          <a:xfrm>
            <a:off x="7314100" y="6406082"/>
            <a:ext cx="438147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accent1">
                    <a:lumMod val="75000"/>
                  </a:schemeClr>
                </a:solidFill>
                <a:effectLst/>
                <a:uLnTx/>
                <a:uFillTx/>
                <a:latin typeface="Knowledge2017" panose="020B0506000000020004" pitchFamily="34" charset="0"/>
              </a:rPr>
              <a:t>*Reuters Sales to confirm available inventory and a detailed media plan for activations.</a:t>
            </a:r>
          </a:p>
        </p:txBody>
      </p:sp>
      <p:sp>
        <p:nvSpPr>
          <p:cNvPr id="2" name="TextBox 1">
            <a:extLst>
              <a:ext uri="{FF2B5EF4-FFF2-40B4-BE49-F238E27FC236}">
                <a16:creationId xmlns:a16="http://schemas.microsoft.com/office/drawing/2014/main" id="{02635025-57F5-E8F4-FC49-E089D296D5B4}"/>
              </a:ext>
            </a:extLst>
          </p:cNvPr>
          <p:cNvSpPr txBox="1"/>
          <p:nvPr/>
        </p:nvSpPr>
        <p:spPr>
          <a:xfrm>
            <a:off x="526945" y="-2444"/>
            <a:ext cx="1911456" cy="253916"/>
          </a:xfrm>
          <a:prstGeom prst="rect">
            <a:avLst/>
          </a:prstGeom>
          <a:solidFill>
            <a:srgbClr val="FA6400"/>
          </a:solid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a:solidFill>
                  <a:srgbClr val="FFFFFF"/>
                </a:solidFill>
                <a:latin typeface="Knowledge2017"/>
              </a:rPr>
              <a:t>DISPLAY </a:t>
            </a:r>
            <a:r>
              <a:rPr kumimoji="0" lang="en-GB" sz="1050" b="1" i="0" u="none" strike="noStrike" kern="1200" cap="none" spc="0" normalizeH="0" baseline="0" noProof="0">
                <a:ln>
                  <a:noFill/>
                </a:ln>
                <a:solidFill>
                  <a:srgbClr val="FFFFFF"/>
                </a:solidFill>
                <a:effectLst/>
                <a:uLnTx/>
                <a:uFillTx/>
                <a:latin typeface="Knowledge2017"/>
                <a:ea typeface="+mn-ea"/>
                <a:cs typeface="+mn-cs"/>
              </a:rPr>
              <a:t>OPPORTUNITIES</a:t>
            </a:r>
          </a:p>
        </p:txBody>
      </p:sp>
      <p:sp>
        <p:nvSpPr>
          <p:cNvPr id="25" name="Rectangle 24">
            <a:extLst>
              <a:ext uri="{FF2B5EF4-FFF2-40B4-BE49-F238E27FC236}">
                <a16:creationId xmlns:a16="http://schemas.microsoft.com/office/drawing/2014/main" id="{C5E484D5-8F43-F001-44BA-78498905095C}"/>
              </a:ext>
            </a:extLst>
          </p:cNvPr>
          <p:cNvSpPr/>
          <p:nvPr/>
        </p:nvSpPr>
        <p:spPr>
          <a:xfrm>
            <a:off x="6895848" y="5073856"/>
            <a:ext cx="1116000" cy="1118144"/>
          </a:xfrm>
          <a:prstGeom prst="rect">
            <a:avLst/>
          </a:prstGeom>
          <a:gradFill>
            <a:gsLst>
              <a:gs pos="0">
                <a:srgbClr val="FA6400"/>
              </a:gs>
              <a:gs pos="100000">
                <a:srgbClr val="FFA100"/>
              </a:gs>
            </a:gsLst>
            <a:lin ang="3600000" scaled="0"/>
          </a:gradFill>
          <a:ln>
            <a:noFill/>
          </a:ln>
          <a:effectLst>
            <a:outerShdw blurRad="445066" dist="50800" dir="3810368"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23" name="TextBox 22">
            <a:extLst>
              <a:ext uri="{FF2B5EF4-FFF2-40B4-BE49-F238E27FC236}">
                <a16:creationId xmlns:a16="http://schemas.microsoft.com/office/drawing/2014/main" id="{AE4766F6-BFC0-08A7-D585-027613CAD64A}"/>
              </a:ext>
            </a:extLst>
          </p:cNvPr>
          <p:cNvSpPr txBox="1"/>
          <p:nvPr/>
        </p:nvSpPr>
        <p:spPr>
          <a:xfrm>
            <a:off x="6895848" y="5309763"/>
            <a:ext cx="11160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Knowledge2017TF" panose="020B0506040000020004" pitchFamily="34" charset="0"/>
                <a:ea typeface="+mn-ea"/>
                <a:cs typeface="+mn-cs"/>
              </a:rPr>
              <a:t>Find our full advertising specs </a:t>
            </a:r>
            <a:r>
              <a:rPr kumimoji="0" lang="en-GB" sz="1200" b="1" i="0" u="none" strike="noStrike" kern="1200" cap="none" spc="0" normalizeH="0" baseline="0" noProof="0">
                <a:ln>
                  <a:noFill/>
                </a:ln>
                <a:solidFill>
                  <a:schemeClr val="bg1"/>
                </a:solidFill>
                <a:effectLst/>
                <a:uLnTx/>
                <a:uFillTx/>
                <a:latin typeface="Knowledge2017TF" panose="020B0506040000020004" pitchFamily="34" charset="0"/>
                <a:ea typeface="+mn-ea"/>
                <a:cs typeface="+mn-cs"/>
                <a:hlinkClick r:id="rId7">
                  <a:extLst>
                    <a:ext uri="{A12FA001-AC4F-418D-AE19-62706E023703}">
                      <ahyp:hlinkClr xmlns:ahyp="http://schemas.microsoft.com/office/drawing/2018/hyperlinkcolor" val="tx"/>
                    </a:ext>
                  </a:extLst>
                </a:hlinkClick>
              </a:rPr>
              <a:t>here</a:t>
            </a:r>
            <a:r>
              <a:rPr kumimoji="0" lang="en-GB" sz="1200" b="1" i="0" u="none" strike="noStrike" kern="1200" cap="none" spc="0" normalizeH="0" baseline="0" noProof="0">
                <a:ln>
                  <a:noFill/>
                </a:ln>
                <a:solidFill>
                  <a:schemeClr val="bg1"/>
                </a:solidFill>
                <a:effectLst/>
                <a:uLnTx/>
                <a:uFillTx/>
                <a:latin typeface="Knowledge2017TF" panose="020B0506040000020004" pitchFamily="34" charset="0"/>
                <a:ea typeface="+mn-ea"/>
                <a:cs typeface="+mn-cs"/>
              </a:rPr>
              <a:t> </a:t>
            </a:r>
          </a:p>
        </p:txBody>
      </p:sp>
    </p:spTree>
    <p:extLst>
      <p:ext uri="{BB962C8B-B14F-4D97-AF65-F5344CB8AC3E}">
        <p14:creationId xmlns:p14="http://schemas.microsoft.com/office/powerpoint/2010/main" val="264591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A9F930C5-9F3A-EF7C-F1C0-3BCFE0B993C0}"/>
              </a:ext>
            </a:extLst>
          </p:cNvPr>
          <p:cNvSpPr txBox="1"/>
          <p:nvPr/>
        </p:nvSpPr>
        <p:spPr>
          <a:xfrm>
            <a:off x="547973" y="0"/>
            <a:ext cx="3676555" cy="253916"/>
          </a:xfrm>
          <a:prstGeom prst="rect">
            <a:avLst/>
          </a:prstGeom>
          <a:solidFill>
            <a:srgbClr val="FA6400"/>
          </a:solidFill>
          <a:ln>
            <a:noFill/>
          </a:ln>
          <a:effectLst/>
        </p:spPr>
        <p:txBody>
          <a:bodyPr wrap="square">
            <a:spAutoFit/>
          </a:bodyPr>
          <a:lstStyle/>
          <a:p>
            <a:pPr algn="ctr" defTabSz="914126">
              <a:defRPr/>
            </a:pPr>
            <a:r>
              <a:rPr lang="en-GB" sz="1050" b="1">
                <a:solidFill>
                  <a:srgbClr val="FFFFFF"/>
                </a:solidFill>
                <a:latin typeface="Knowledge2017"/>
              </a:rPr>
              <a:t>PREMIUM PLACEMENT: CARTOGRAPH AND AVALANCHE</a:t>
            </a:r>
          </a:p>
        </p:txBody>
      </p:sp>
      <p:pic>
        <p:nvPicPr>
          <p:cNvPr id="21" name="Picture 20">
            <a:extLst>
              <a:ext uri="{FF2B5EF4-FFF2-40B4-BE49-F238E27FC236}">
                <a16:creationId xmlns:a16="http://schemas.microsoft.com/office/drawing/2014/main" id="{A8791FEF-239F-44A1-859B-7A11587770BC}"/>
              </a:ext>
            </a:extLst>
          </p:cNvPr>
          <p:cNvPicPr>
            <a:picLocks noChangeAspect="1"/>
          </p:cNvPicPr>
          <p:nvPr/>
        </p:nvPicPr>
        <p:blipFill>
          <a:blip r:embed="rId3"/>
          <a:stretch>
            <a:fillRect/>
          </a:stretch>
        </p:blipFill>
        <p:spPr>
          <a:xfrm>
            <a:off x="863096" y="1945192"/>
            <a:ext cx="4967178" cy="4000593"/>
          </a:xfrm>
          <a:prstGeom prst="rect">
            <a:avLst/>
          </a:prstGeom>
        </p:spPr>
      </p:pic>
      <p:pic>
        <p:nvPicPr>
          <p:cNvPr id="22" name="Picture 21">
            <a:extLst>
              <a:ext uri="{FF2B5EF4-FFF2-40B4-BE49-F238E27FC236}">
                <a16:creationId xmlns:a16="http://schemas.microsoft.com/office/drawing/2014/main" id="{F3B27228-B2D7-0302-6884-CAA218DEDBB7}"/>
              </a:ext>
            </a:extLst>
          </p:cNvPr>
          <p:cNvPicPr>
            <a:picLocks noChangeAspect="1"/>
          </p:cNvPicPr>
          <p:nvPr/>
        </p:nvPicPr>
        <p:blipFill rotWithShape="1">
          <a:blip r:embed="rId4"/>
          <a:srcRect b="5118"/>
          <a:stretch/>
        </p:blipFill>
        <p:spPr>
          <a:xfrm>
            <a:off x="1204318" y="2302375"/>
            <a:ext cx="4284735" cy="2281564"/>
          </a:xfrm>
          <a:prstGeom prst="rect">
            <a:avLst/>
          </a:prstGeom>
        </p:spPr>
      </p:pic>
      <p:sp>
        <p:nvSpPr>
          <p:cNvPr id="2" name="Rectangle 1">
            <a:extLst>
              <a:ext uri="{FF2B5EF4-FFF2-40B4-BE49-F238E27FC236}">
                <a16:creationId xmlns:a16="http://schemas.microsoft.com/office/drawing/2014/main" id="{B624FF9A-5472-C6F3-5C13-60143C9D5799}"/>
              </a:ext>
            </a:extLst>
          </p:cNvPr>
          <p:cNvSpPr/>
          <p:nvPr/>
        </p:nvSpPr>
        <p:spPr>
          <a:xfrm>
            <a:off x="1203335" y="2302374"/>
            <a:ext cx="4284735" cy="840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87E7EDE-A1CC-6F03-855F-B311866B8746}"/>
              </a:ext>
            </a:extLst>
          </p:cNvPr>
          <p:cNvPicPr>
            <a:picLocks noChangeAspect="1"/>
          </p:cNvPicPr>
          <p:nvPr/>
        </p:nvPicPr>
        <p:blipFill>
          <a:blip r:embed="rId5"/>
          <a:stretch>
            <a:fillRect/>
          </a:stretch>
        </p:blipFill>
        <p:spPr>
          <a:xfrm>
            <a:off x="1733423" y="2298082"/>
            <a:ext cx="3214793" cy="844922"/>
          </a:xfrm>
          <a:prstGeom prst="rect">
            <a:avLst/>
          </a:prstGeom>
        </p:spPr>
      </p:pic>
      <p:sp>
        <p:nvSpPr>
          <p:cNvPr id="44" name="TextBox 43">
            <a:extLst>
              <a:ext uri="{FF2B5EF4-FFF2-40B4-BE49-F238E27FC236}">
                <a16:creationId xmlns:a16="http://schemas.microsoft.com/office/drawing/2014/main" id="{2CFEA895-6622-9768-305E-CF4EB8DD38F7}"/>
              </a:ext>
            </a:extLst>
          </p:cNvPr>
          <p:cNvSpPr txBox="1"/>
          <p:nvPr/>
        </p:nvSpPr>
        <p:spPr>
          <a:xfrm>
            <a:off x="2287630" y="5784448"/>
            <a:ext cx="2035629" cy="230832"/>
          </a:xfrm>
          <a:prstGeom prst="rect">
            <a:avLst/>
          </a:prstGeom>
          <a:noFill/>
        </p:spPr>
        <p:txBody>
          <a:bodyPr wrap="square" rtlCol="0">
            <a:spAutoFit/>
          </a:bodyPr>
          <a:lstStyle/>
          <a:p>
            <a:pPr algn="ctr"/>
            <a:r>
              <a:rPr lang="en-GB" sz="900" b="1">
                <a:solidFill>
                  <a:srgbClr val="FA6400"/>
                </a:solidFill>
                <a:latin typeface="+mj-lt"/>
                <a:hlinkClick r:id="rId6">
                  <a:extLst>
                    <a:ext uri="{A12FA001-AC4F-418D-AE19-62706E023703}">
                      <ahyp:hlinkClr xmlns:ahyp="http://schemas.microsoft.com/office/drawing/2018/hyperlinkcolor" val="tx"/>
                    </a:ext>
                  </a:extLst>
                </a:hlinkClick>
              </a:rPr>
              <a:t>CARTOGRAPH LIVE EXAMPLE</a:t>
            </a:r>
            <a:endParaRPr lang="en-US" sz="900" b="1">
              <a:solidFill>
                <a:srgbClr val="FA6400"/>
              </a:solidFill>
              <a:latin typeface="+mj-lt"/>
            </a:endParaRPr>
          </a:p>
        </p:txBody>
      </p:sp>
      <p:grpSp>
        <p:nvGrpSpPr>
          <p:cNvPr id="4" name="Group 3">
            <a:extLst>
              <a:ext uri="{FF2B5EF4-FFF2-40B4-BE49-F238E27FC236}">
                <a16:creationId xmlns:a16="http://schemas.microsoft.com/office/drawing/2014/main" id="{C10B0A45-5C17-76C5-F95F-4FEB7F203AA2}"/>
              </a:ext>
            </a:extLst>
          </p:cNvPr>
          <p:cNvGrpSpPr/>
          <p:nvPr/>
        </p:nvGrpSpPr>
        <p:grpSpPr>
          <a:xfrm>
            <a:off x="5992938" y="1952726"/>
            <a:ext cx="4967178" cy="4000593"/>
            <a:chOff x="3962894" y="2683561"/>
            <a:chExt cx="4897806" cy="3854287"/>
          </a:xfrm>
        </p:grpSpPr>
        <p:grpSp>
          <p:nvGrpSpPr>
            <p:cNvPr id="5" name="Group 4">
              <a:extLst>
                <a:ext uri="{FF2B5EF4-FFF2-40B4-BE49-F238E27FC236}">
                  <a16:creationId xmlns:a16="http://schemas.microsoft.com/office/drawing/2014/main" id="{4323BF36-B107-E014-B15B-403CD9FA260E}"/>
                </a:ext>
              </a:extLst>
            </p:cNvPr>
            <p:cNvGrpSpPr/>
            <p:nvPr/>
          </p:nvGrpSpPr>
          <p:grpSpPr>
            <a:xfrm>
              <a:off x="3962894" y="2683561"/>
              <a:ext cx="4897806" cy="3854287"/>
              <a:chOff x="3962894" y="2683561"/>
              <a:chExt cx="4897806" cy="3854287"/>
            </a:xfrm>
          </p:grpSpPr>
          <p:pic>
            <p:nvPicPr>
              <p:cNvPr id="14" name="Picture 13">
                <a:extLst>
                  <a:ext uri="{FF2B5EF4-FFF2-40B4-BE49-F238E27FC236}">
                    <a16:creationId xmlns:a16="http://schemas.microsoft.com/office/drawing/2014/main" id="{6A90D40D-E6E8-7417-8102-1441D23729B0}"/>
                  </a:ext>
                </a:extLst>
              </p:cNvPr>
              <p:cNvPicPr>
                <a:picLocks noChangeAspect="1"/>
              </p:cNvPicPr>
              <p:nvPr/>
            </p:nvPicPr>
            <p:blipFill>
              <a:blip r:embed="rId3"/>
              <a:stretch>
                <a:fillRect/>
              </a:stretch>
            </p:blipFill>
            <p:spPr>
              <a:xfrm>
                <a:off x="3962894" y="2683561"/>
                <a:ext cx="4897806" cy="3854287"/>
              </a:xfrm>
              <a:prstGeom prst="rect">
                <a:avLst/>
              </a:prstGeom>
            </p:spPr>
          </p:pic>
          <p:pic>
            <p:nvPicPr>
              <p:cNvPr id="16" name="Picture 15">
                <a:extLst>
                  <a:ext uri="{FF2B5EF4-FFF2-40B4-BE49-F238E27FC236}">
                    <a16:creationId xmlns:a16="http://schemas.microsoft.com/office/drawing/2014/main" id="{F9EED757-F3EC-4104-C9AC-BE60CA28E68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00319" y="3023544"/>
                <a:ext cx="4222956" cy="2198125"/>
              </a:xfrm>
              <a:prstGeom prst="rect">
                <a:avLst/>
              </a:prstGeom>
            </p:spPr>
          </p:pic>
        </p:grpSp>
        <p:pic>
          <p:nvPicPr>
            <p:cNvPr id="6" name="Picture 5">
              <a:extLst>
                <a:ext uri="{FF2B5EF4-FFF2-40B4-BE49-F238E27FC236}">
                  <a16:creationId xmlns:a16="http://schemas.microsoft.com/office/drawing/2014/main" id="{423CAE28-8416-3DCC-C3D3-AAF06EAF558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314590" y="3056892"/>
              <a:ext cx="4194412" cy="733336"/>
            </a:xfrm>
            <a:prstGeom prst="rect">
              <a:avLst/>
            </a:prstGeom>
          </p:spPr>
        </p:pic>
      </p:grpSp>
      <p:sp>
        <p:nvSpPr>
          <p:cNvPr id="43" name="TextBox 42">
            <a:extLst>
              <a:ext uri="{FF2B5EF4-FFF2-40B4-BE49-F238E27FC236}">
                <a16:creationId xmlns:a16="http://schemas.microsoft.com/office/drawing/2014/main" id="{362D88A2-B275-872B-EF8E-86B1CB38BD52}"/>
              </a:ext>
            </a:extLst>
          </p:cNvPr>
          <p:cNvSpPr txBox="1"/>
          <p:nvPr/>
        </p:nvSpPr>
        <p:spPr>
          <a:xfrm>
            <a:off x="7365109" y="5787689"/>
            <a:ext cx="2291158" cy="230832"/>
          </a:xfrm>
          <a:prstGeom prst="rect">
            <a:avLst/>
          </a:prstGeom>
          <a:noFill/>
        </p:spPr>
        <p:txBody>
          <a:bodyPr wrap="square" rtlCol="0">
            <a:spAutoFit/>
          </a:bodyPr>
          <a:lstStyle/>
          <a:p>
            <a:pPr algn="ctr"/>
            <a:r>
              <a:rPr lang="en-GB" sz="900" b="1">
                <a:solidFill>
                  <a:srgbClr val="FA6400"/>
                </a:solidFill>
                <a:latin typeface="+mj-lt"/>
                <a:hlinkClick r:id="rId9">
                  <a:extLst>
                    <a:ext uri="{A12FA001-AC4F-418D-AE19-62706E023703}">
                      <ahyp:hlinkClr xmlns:ahyp="http://schemas.microsoft.com/office/drawing/2018/hyperlinkcolor" val="tx"/>
                    </a:ext>
                  </a:extLst>
                </a:hlinkClick>
              </a:rPr>
              <a:t>AVALANCHE CAROUSEL LIVE EXAMPLE</a:t>
            </a:r>
            <a:endParaRPr lang="en-US" sz="900" b="1">
              <a:solidFill>
                <a:srgbClr val="FA6400"/>
              </a:solidFill>
              <a:latin typeface="+mj-lt"/>
            </a:endParaRPr>
          </a:p>
        </p:txBody>
      </p:sp>
      <p:sp>
        <p:nvSpPr>
          <p:cNvPr id="3" name="TextBox 2">
            <a:extLst>
              <a:ext uri="{FF2B5EF4-FFF2-40B4-BE49-F238E27FC236}">
                <a16:creationId xmlns:a16="http://schemas.microsoft.com/office/drawing/2014/main" id="{D6715AB1-3BD8-017A-9EC2-80837FD78267}"/>
              </a:ext>
            </a:extLst>
          </p:cNvPr>
          <p:cNvSpPr txBox="1"/>
          <p:nvPr/>
        </p:nvSpPr>
        <p:spPr>
          <a:xfrm>
            <a:off x="11603736" y="6380817"/>
            <a:ext cx="430181" cy="276999"/>
          </a:xfrm>
          <a:prstGeom prst="rect">
            <a:avLst/>
          </a:prstGeom>
          <a:noFill/>
        </p:spPr>
        <p:txBody>
          <a:bodyPr wrap="square" rtlCol="0" anchor="ctr">
            <a:spAutoFit/>
          </a:bodyPr>
          <a:lstStyle/>
          <a:p>
            <a:pPr algn="r"/>
            <a:fld id="{A9060265-6227-F544-9B30-D75735A20BF5}" type="slidenum">
              <a:rPr lang="en-US" sz="1200" b="0" i="0" smtClean="0">
                <a:solidFill>
                  <a:schemeClr val="tx2"/>
                </a:solidFill>
                <a:latin typeface="Knowledge2017" panose="020B0506000000020004" pitchFamily="34" charset="0"/>
              </a:rPr>
              <a:pPr algn="r"/>
              <a:t>28</a:t>
            </a:fld>
            <a:endParaRPr lang="en-US" sz="1200" b="0" i="0">
              <a:solidFill>
                <a:schemeClr val="tx2"/>
              </a:solidFill>
              <a:latin typeface="Knowledge2017" panose="020B0506000000020004" pitchFamily="34" charset="0"/>
            </a:endParaRPr>
          </a:p>
        </p:txBody>
      </p:sp>
      <p:sp>
        <p:nvSpPr>
          <p:cNvPr id="8" name="TextBox 7">
            <a:extLst>
              <a:ext uri="{FF2B5EF4-FFF2-40B4-BE49-F238E27FC236}">
                <a16:creationId xmlns:a16="http://schemas.microsoft.com/office/drawing/2014/main" id="{64705B91-B659-6374-A44E-1D78496CABC9}"/>
              </a:ext>
            </a:extLst>
          </p:cNvPr>
          <p:cNvSpPr txBox="1"/>
          <p:nvPr/>
        </p:nvSpPr>
        <p:spPr>
          <a:xfrm>
            <a:off x="0" y="398414"/>
            <a:ext cx="10700995" cy="830997"/>
          </a:xfrm>
          <a:prstGeom prst="rect">
            <a:avLst/>
          </a:prstGeom>
          <a:noFill/>
        </p:spPr>
        <p:txBody>
          <a:bodyPr wrap="square" lIns="54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A6400"/>
                </a:solidFill>
                <a:effectLst/>
                <a:uLnTx/>
                <a:uFillTx/>
                <a:latin typeface="Knowledge2017"/>
                <a:ea typeface="+mn-ea"/>
                <a:cs typeface="+mn-cs"/>
              </a:rPr>
              <a:t>Engage users with above-the-fold, content-driven creative </a:t>
            </a:r>
            <a:r>
              <a:rPr kumimoji="0" lang="en-US" sz="2400" b="1" i="0" u="none" strike="noStrike" kern="1200" cap="none" spc="0" normalizeH="0" baseline="0" noProof="0">
                <a:ln>
                  <a:noFill/>
                </a:ln>
                <a:solidFill>
                  <a:srgbClr val="353535"/>
                </a:solidFill>
                <a:effectLst/>
                <a:uLnTx/>
                <a:uFillTx/>
                <a:latin typeface="Knowledge2017"/>
                <a:ea typeface="+mn-ea"/>
                <a:cs typeface="+mn-cs"/>
              </a:rPr>
              <a:t>via Cartograph and Avalanche Carousel </a:t>
            </a:r>
            <a:r>
              <a:rPr kumimoji="0" lang="en-US" sz="2400" b="1" i="0" u="none" strike="noStrike" kern="1200" cap="none" spc="0" normalizeH="0" baseline="0" noProof="0" err="1">
                <a:ln>
                  <a:noFill/>
                </a:ln>
                <a:solidFill>
                  <a:srgbClr val="353535"/>
                </a:solidFill>
                <a:effectLst/>
                <a:uLnTx/>
                <a:uFillTx/>
                <a:latin typeface="Knowledge2017"/>
                <a:ea typeface="+mn-ea"/>
                <a:cs typeface="+mn-cs"/>
              </a:rPr>
              <a:t>uni</a:t>
            </a:r>
            <a:r>
              <a:rPr lang="en-US" sz="2400" b="1" err="1">
                <a:solidFill>
                  <a:srgbClr val="353535"/>
                </a:solidFill>
                <a:latin typeface="Knowledge2017"/>
              </a:rPr>
              <a:t>ts</a:t>
            </a:r>
            <a:endParaRPr kumimoji="0" lang="en-US" sz="2400" b="1" i="0" u="none" strike="noStrike" kern="1200" cap="none" spc="0" normalizeH="0" baseline="0" noProof="0">
              <a:ln>
                <a:noFill/>
              </a:ln>
              <a:solidFill>
                <a:srgbClr val="353535"/>
              </a:solidFill>
              <a:effectLst/>
              <a:uLnTx/>
              <a:uFillTx/>
              <a:latin typeface="Knowledge2017"/>
              <a:ea typeface="+mn-ea"/>
              <a:cs typeface="+mn-cs"/>
            </a:endParaRPr>
          </a:p>
        </p:txBody>
      </p:sp>
      <p:sp>
        <p:nvSpPr>
          <p:cNvPr id="9" name="Title 1">
            <a:extLst>
              <a:ext uri="{FF2B5EF4-FFF2-40B4-BE49-F238E27FC236}">
                <a16:creationId xmlns:a16="http://schemas.microsoft.com/office/drawing/2014/main" id="{F68809A3-8002-9FF2-B1A9-A38FB971B8E7}"/>
              </a:ext>
            </a:extLst>
          </p:cNvPr>
          <p:cNvSpPr txBox="1">
            <a:spLocks/>
          </p:cNvSpPr>
          <p:nvPr/>
        </p:nvSpPr>
        <p:spPr>
          <a:xfrm>
            <a:off x="0" y="1264306"/>
            <a:ext cx="10955043" cy="411032"/>
          </a:xfrm>
          <a:prstGeom prst="rect">
            <a:avLst/>
          </a:prstGeom>
        </p:spPr>
        <p:txBody>
          <a:bodyPr lIns="540000"/>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b="0">
                <a:solidFill>
                  <a:srgbClr val="353535"/>
                </a:solidFill>
                <a:latin typeface="Knowledge2017"/>
              </a:rPr>
              <a:t>Draw the attention of your target demographic with a unique opportunity to display a customized high-impact display unit with multiple touchpoints </a:t>
            </a:r>
            <a:r>
              <a:rPr lang="en-US" sz="1400" b="0">
                <a:solidFill>
                  <a:srgbClr val="353535"/>
                </a:solidFill>
                <a:latin typeface="Knowledge2017"/>
              </a:rPr>
              <a:t>which then takes them to landing pages or your preferred content destination. </a:t>
            </a:r>
            <a:endParaRPr kumimoji="0" lang="en-US" sz="1400" b="0" i="0" u="none" strike="noStrike" kern="1200" cap="none" spc="0" normalizeH="0" baseline="0" noProof="0">
              <a:ln>
                <a:noFill/>
              </a:ln>
              <a:solidFill>
                <a:srgbClr val="353535"/>
              </a:solidFill>
              <a:effectLst/>
              <a:uLnTx/>
              <a:uFillTx/>
              <a:latin typeface="Knowledge2017"/>
              <a:ea typeface="+mj-ea"/>
              <a:cs typeface="+mj-cs"/>
            </a:endParaRPr>
          </a:p>
        </p:txBody>
      </p:sp>
      <p:sp>
        <p:nvSpPr>
          <p:cNvPr id="12" name="TextBox 11">
            <a:extLst>
              <a:ext uri="{FF2B5EF4-FFF2-40B4-BE49-F238E27FC236}">
                <a16:creationId xmlns:a16="http://schemas.microsoft.com/office/drawing/2014/main" id="{006A167B-52CE-E263-0CEE-0AF9919DE05C}"/>
              </a:ext>
            </a:extLst>
          </p:cNvPr>
          <p:cNvSpPr txBox="1"/>
          <p:nvPr/>
        </p:nvSpPr>
        <p:spPr>
          <a:xfrm>
            <a:off x="1733423" y="1832279"/>
            <a:ext cx="3214793" cy="276999"/>
          </a:xfrm>
          <a:prstGeom prst="rect">
            <a:avLst/>
          </a:prstGeom>
          <a:noFill/>
        </p:spPr>
        <p:txBody>
          <a:bodyPr wrap="square" rtlCol="0">
            <a:spAutoFit/>
          </a:bodyPr>
          <a:lstStyle/>
          <a:p>
            <a:pPr algn="ctr"/>
            <a:r>
              <a:rPr lang="en-US" sz="1200" b="1">
                <a:solidFill>
                  <a:srgbClr val="353535"/>
                </a:solidFill>
                <a:latin typeface="+mj-lt"/>
              </a:rPr>
              <a:t>CARTOGRAPH</a:t>
            </a:r>
          </a:p>
        </p:txBody>
      </p:sp>
      <p:sp>
        <p:nvSpPr>
          <p:cNvPr id="13" name="TextBox 12">
            <a:extLst>
              <a:ext uri="{FF2B5EF4-FFF2-40B4-BE49-F238E27FC236}">
                <a16:creationId xmlns:a16="http://schemas.microsoft.com/office/drawing/2014/main" id="{90E982EC-401D-25A2-A6BC-4BB376954532}"/>
              </a:ext>
            </a:extLst>
          </p:cNvPr>
          <p:cNvSpPr txBox="1"/>
          <p:nvPr/>
        </p:nvSpPr>
        <p:spPr>
          <a:xfrm>
            <a:off x="6334159" y="1829781"/>
            <a:ext cx="4283752" cy="276999"/>
          </a:xfrm>
          <a:prstGeom prst="rect">
            <a:avLst/>
          </a:prstGeom>
          <a:noFill/>
        </p:spPr>
        <p:txBody>
          <a:bodyPr wrap="square" rtlCol="0">
            <a:spAutoFit/>
          </a:bodyPr>
          <a:lstStyle/>
          <a:p>
            <a:pPr algn="ctr"/>
            <a:r>
              <a:rPr lang="en-US" sz="1200" b="1">
                <a:solidFill>
                  <a:srgbClr val="353535"/>
                </a:solidFill>
                <a:latin typeface="+mj-lt"/>
              </a:rPr>
              <a:t>AVALANCHE CAROUSEL</a:t>
            </a:r>
          </a:p>
        </p:txBody>
      </p:sp>
      <p:sp>
        <p:nvSpPr>
          <p:cNvPr id="15" name="TextBox 14">
            <a:extLst>
              <a:ext uri="{FF2B5EF4-FFF2-40B4-BE49-F238E27FC236}">
                <a16:creationId xmlns:a16="http://schemas.microsoft.com/office/drawing/2014/main" id="{3972F455-1326-C4B8-01A0-615AD60F95F7}"/>
              </a:ext>
            </a:extLst>
          </p:cNvPr>
          <p:cNvSpPr txBox="1"/>
          <p:nvPr/>
        </p:nvSpPr>
        <p:spPr>
          <a:xfrm>
            <a:off x="5251957" y="6405478"/>
            <a:ext cx="6406956" cy="230832"/>
          </a:xfrm>
          <a:prstGeom prst="rect">
            <a:avLst/>
          </a:prstGeom>
          <a:noFill/>
        </p:spPr>
        <p:txBody>
          <a:bodyPr wrap="square" rtlCol="0">
            <a:spAutoFit/>
          </a:bodyPr>
          <a:lstStyle/>
          <a:p>
            <a:pPr algn="r"/>
            <a:r>
              <a:rPr lang="en-US" sz="900">
                <a:solidFill>
                  <a:schemeClr val="accent1">
                    <a:lumMod val="75000"/>
                  </a:schemeClr>
                </a:solidFill>
                <a:latin typeface="Knowledge2017" panose="020B0506000000020004" pitchFamily="34" charset="0"/>
              </a:rPr>
              <a:t>*Reuters Sales to confirm available inventory and a detailed media plan for activations.</a:t>
            </a:r>
          </a:p>
        </p:txBody>
      </p:sp>
      <p:sp>
        <p:nvSpPr>
          <p:cNvPr id="7" name="Rectangle 6">
            <a:extLst>
              <a:ext uri="{FF2B5EF4-FFF2-40B4-BE49-F238E27FC236}">
                <a16:creationId xmlns:a16="http://schemas.microsoft.com/office/drawing/2014/main" id="{233F1AE1-3CC0-257B-CCC5-F1568A68EA31}"/>
              </a:ext>
            </a:extLst>
          </p:cNvPr>
          <p:cNvSpPr/>
          <p:nvPr/>
        </p:nvSpPr>
        <p:spPr>
          <a:xfrm>
            <a:off x="545386" y="2771782"/>
            <a:ext cx="1820800" cy="1608229"/>
          </a:xfrm>
          <a:prstGeom prst="rect">
            <a:avLst/>
          </a:prstGeom>
          <a:gradFill>
            <a:gsLst>
              <a:gs pos="0">
                <a:srgbClr val="404040"/>
              </a:gs>
              <a:gs pos="100000">
                <a:srgbClr val="666666"/>
              </a:gs>
            </a:gsLst>
            <a:lin ang="36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ixaDeTexto 9">
            <a:extLst>
              <a:ext uri="{FF2B5EF4-FFF2-40B4-BE49-F238E27FC236}">
                <a16:creationId xmlns:a16="http://schemas.microsoft.com/office/drawing/2014/main" id="{53E64565-A859-0CFE-53E2-D2E28DCB839B}"/>
              </a:ext>
            </a:extLst>
          </p:cNvPr>
          <p:cNvSpPr txBox="1"/>
          <p:nvPr/>
        </p:nvSpPr>
        <p:spPr>
          <a:xfrm>
            <a:off x="661902" y="2987897"/>
            <a:ext cx="1582340" cy="1200329"/>
          </a:xfrm>
          <a:prstGeom prst="rect">
            <a:avLst/>
          </a:prstGeom>
          <a:noFill/>
        </p:spPr>
        <p:txBody>
          <a:bodyPr wrap="square" rtlCol="0">
            <a:spAutoFit/>
          </a:bodyPr>
          <a:lstStyle>
            <a:defPPr>
              <a:defRPr lang="pt-BR"/>
            </a:defPPr>
            <a:lvl1pPr>
              <a:lnSpc>
                <a:spcPts val="3300"/>
              </a:lnSpc>
              <a:defRPr sz="1100">
                <a:solidFill>
                  <a:srgbClr val="8F8F8F"/>
                </a:solidFill>
                <a:latin typeface="Knowledge Light" charset="0"/>
                <a:ea typeface="Knowledge Light" charset="0"/>
                <a:cs typeface="Knowledge Ligh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a:solidFill>
                  <a:schemeClr val="bg1"/>
                </a:solidFill>
                <a:latin typeface="+mj-lt"/>
                <a:ea typeface="Meiryo UI" panose="020B0604030504040204" pitchFamily="34" charset="-128"/>
              </a:rPr>
              <a:t>Animated, interactive unit that brings up panels with more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chemeClr val="bg1"/>
              </a:solidFill>
              <a:effectLst/>
              <a:uLnTx/>
              <a:uFillTx/>
              <a:latin typeface="+mj-lt"/>
              <a:ea typeface="Meiryo UI" panose="020B0604030504040204" pitchFamily="34" charset="-128"/>
            </a:endParaRPr>
          </a:p>
          <a:p>
            <a:pPr>
              <a:lnSpc>
                <a:spcPct val="100000"/>
              </a:lnSpc>
              <a:defRPr/>
            </a:pPr>
            <a:r>
              <a:rPr lang="en-US" altLang="ja-JP" sz="1200">
                <a:solidFill>
                  <a:schemeClr val="bg1"/>
                </a:solidFill>
                <a:latin typeface="+mj-lt"/>
                <a:ea typeface="Meiryo UI" panose="020B0604030504040204" pitchFamily="34" charset="-128"/>
              </a:rPr>
              <a:t>Clickable hotspots</a:t>
            </a:r>
            <a:endParaRPr kumimoji="0" lang="en-US" sz="1200" b="0" i="0" u="none" strike="noStrike" kern="1200" cap="none" spc="0" normalizeH="0" baseline="0">
              <a:ln>
                <a:noFill/>
              </a:ln>
              <a:solidFill>
                <a:schemeClr val="bg1"/>
              </a:solidFill>
              <a:effectLst/>
              <a:uLnTx/>
              <a:uFillTx/>
              <a:latin typeface="+mj-lt"/>
              <a:ea typeface="Meiryo UI" panose="020B0604030504040204" pitchFamily="34" charset="-128"/>
            </a:endParaRPr>
          </a:p>
        </p:txBody>
      </p:sp>
      <p:sp>
        <p:nvSpPr>
          <p:cNvPr id="11" name="Rectangle 10">
            <a:extLst>
              <a:ext uri="{FF2B5EF4-FFF2-40B4-BE49-F238E27FC236}">
                <a16:creationId xmlns:a16="http://schemas.microsoft.com/office/drawing/2014/main" id="{EDB3DD4F-49C4-6825-61EB-73BFF79788E0}"/>
              </a:ext>
            </a:extLst>
          </p:cNvPr>
          <p:cNvSpPr/>
          <p:nvPr/>
        </p:nvSpPr>
        <p:spPr>
          <a:xfrm>
            <a:off x="9878614" y="1862452"/>
            <a:ext cx="1820800" cy="2801384"/>
          </a:xfrm>
          <a:prstGeom prst="rect">
            <a:avLst/>
          </a:prstGeom>
          <a:gradFill>
            <a:gsLst>
              <a:gs pos="0">
                <a:srgbClr val="404040"/>
              </a:gs>
              <a:gs pos="100000">
                <a:srgbClr val="666666"/>
              </a:gs>
            </a:gsLst>
            <a:lin ang="36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ixaDeTexto 9">
            <a:extLst>
              <a:ext uri="{FF2B5EF4-FFF2-40B4-BE49-F238E27FC236}">
                <a16:creationId xmlns:a16="http://schemas.microsoft.com/office/drawing/2014/main" id="{9C2C3798-064E-1F2D-08A3-03A715A5AE50}"/>
              </a:ext>
            </a:extLst>
          </p:cNvPr>
          <p:cNvSpPr txBox="1"/>
          <p:nvPr/>
        </p:nvSpPr>
        <p:spPr>
          <a:xfrm>
            <a:off x="9995130" y="2078567"/>
            <a:ext cx="1577651" cy="2677656"/>
          </a:xfrm>
          <a:prstGeom prst="rect">
            <a:avLst/>
          </a:prstGeom>
          <a:noFill/>
        </p:spPr>
        <p:txBody>
          <a:bodyPr wrap="square" rtlCol="0">
            <a:spAutoFit/>
          </a:bodyPr>
          <a:lstStyle>
            <a:defPPr>
              <a:defRPr lang="pt-BR"/>
            </a:defPPr>
            <a:lvl1pPr>
              <a:lnSpc>
                <a:spcPts val="3300"/>
              </a:lnSpc>
              <a:defRPr sz="1100">
                <a:solidFill>
                  <a:srgbClr val="8F8F8F"/>
                </a:solidFill>
                <a:latin typeface="Knowledge Light" charset="0"/>
                <a:ea typeface="Knowledge Light" charset="0"/>
                <a:cs typeface="Knowledge Ligh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a:solidFill>
                  <a:schemeClr val="bg1"/>
                </a:solidFill>
                <a:latin typeface="+mj-lt"/>
                <a:ea typeface="Meiryo UI" panose="020B0604030504040204" pitchFamily="34" charset="-128"/>
              </a:rPr>
              <a:t>Multiple brand messages and experiences integrated into one dynamic carousel creative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a:solidFill>
                <a:schemeClr val="bg1"/>
              </a:solidFill>
              <a:latin typeface="+mj-lt"/>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a:solidFill>
                  <a:schemeClr val="bg1"/>
                </a:solidFill>
                <a:latin typeface="+mj-lt"/>
                <a:ea typeface="Meiryo UI" panose="020B0604030504040204" pitchFamily="34" charset="-128"/>
              </a:rPr>
              <a:t>Ideal for 6x pieces of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a:solidFill>
                <a:schemeClr val="bg1"/>
              </a:solidFill>
              <a:latin typeface="+mj-lt"/>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a:solidFill>
                  <a:schemeClr val="bg1"/>
                </a:solidFill>
                <a:latin typeface="+mj-lt"/>
                <a:ea typeface="Meiryo UI" panose="020B0604030504040204" pitchFamily="34" charset="-128"/>
              </a:rPr>
              <a:t>Sits above-the-fold in a 100% viewable 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a:solidFill>
                <a:schemeClr val="bg1"/>
              </a:solidFill>
              <a:latin typeface="+mj-lt"/>
              <a:ea typeface="Meiryo UI" panose="020B0604030504040204" pitchFamily="34" charset="-128"/>
            </a:endParaRPr>
          </a:p>
        </p:txBody>
      </p:sp>
    </p:spTree>
    <p:extLst>
      <p:ext uri="{BB962C8B-B14F-4D97-AF65-F5344CB8AC3E}">
        <p14:creationId xmlns:p14="http://schemas.microsoft.com/office/powerpoint/2010/main" val="422870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A9F930C5-9F3A-EF7C-F1C0-3BCFE0B993C0}"/>
              </a:ext>
            </a:extLst>
          </p:cNvPr>
          <p:cNvSpPr txBox="1"/>
          <p:nvPr/>
        </p:nvSpPr>
        <p:spPr>
          <a:xfrm>
            <a:off x="547435" y="0"/>
            <a:ext cx="4207195" cy="253916"/>
          </a:xfrm>
          <a:prstGeom prst="rect">
            <a:avLst/>
          </a:prstGeom>
          <a:solidFill>
            <a:srgbClr val="FA6400"/>
          </a:solidFill>
          <a:ln>
            <a:noFill/>
          </a:ln>
          <a:effectLst/>
        </p:spPr>
        <p:txBody>
          <a:bodyPr wrap="square">
            <a:spAutoFit/>
          </a:bodyPr>
          <a:lstStyle/>
          <a:p>
            <a:pPr algn="ctr" defTabSz="914126">
              <a:defRPr/>
            </a:pPr>
            <a:r>
              <a:rPr lang="en-GB" sz="1050" b="1">
                <a:solidFill>
                  <a:srgbClr val="FFFFFF"/>
                </a:solidFill>
                <a:latin typeface="Knowledge2017"/>
              </a:rPr>
              <a:t>PREMIUM PLACEMENT: </a:t>
            </a:r>
            <a:r>
              <a:rPr lang="en-US" altLang="ja-JP" sz="1050" b="1">
                <a:solidFill>
                  <a:srgbClr val="FFFFFF"/>
                </a:solidFill>
                <a:latin typeface="Knowledge2017"/>
              </a:rPr>
              <a:t>SHOWCASE AND MOBILE INTERSCROLLER</a:t>
            </a:r>
            <a:endParaRPr lang="en-GB" sz="1050" b="1">
              <a:solidFill>
                <a:srgbClr val="FFFFFF"/>
              </a:solidFill>
              <a:latin typeface="Knowledge2017"/>
            </a:endParaRPr>
          </a:p>
        </p:txBody>
      </p:sp>
      <p:grpSp>
        <p:nvGrpSpPr>
          <p:cNvPr id="13" name="Group 12">
            <a:extLst>
              <a:ext uri="{FF2B5EF4-FFF2-40B4-BE49-F238E27FC236}">
                <a16:creationId xmlns:a16="http://schemas.microsoft.com/office/drawing/2014/main" id="{E78FEA87-C352-44A9-47E9-AF321FA1616F}"/>
              </a:ext>
            </a:extLst>
          </p:cNvPr>
          <p:cNvGrpSpPr/>
          <p:nvPr/>
        </p:nvGrpSpPr>
        <p:grpSpPr>
          <a:xfrm>
            <a:off x="1319623" y="1826888"/>
            <a:ext cx="4967178" cy="4000593"/>
            <a:chOff x="1008334" y="1945352"/>
            <a:chExt cx="4967178" cy="4000593"/>
          </a:xfrm>
        </p:grpSpPr>
        <p:pic>
          <p:nvPicPr>
            <p:cNvPr id="21" name="Picture 20">
              <a:extLst>
                <a:ext uri="{FF2B5EF4-FFF2-40B4-BE49-F238E27FC236}">
                  <a16:creationId xmlns:a16="http://schemas.microsoft.com/office/drawing/2014/main" id="{A8791FEF-239F-44A1-859B-7A11587770BC}"/>
                </a:ext>
              </a:extLst>
            </p:cNvPr>
            <p:cNvPicPr>
              <a:picLocks noChangeAspect="1"/>
            </p:cNvPicPr>
            <p:nvPr/>
          </p:nvPicPr>
          <p:blipFill>
            <a:blip r:embed="rId3"/>
            <a:stretch>
              <a:fillRect/>
            </a:stretch>
          </p:blipFill>
          <p:spPr>
            <a:xfrm>
              <a:off x="1008334" y="1945352"/>
              <a:ext cx="4967178" cy="4000593"/>
            </a:xfrm>
            <a:prstGeom prst="rect">
              <a:avLst/>
            </a:prstGeom>
          </p:spPr>
        </p:pic>
        <p:pic>
          <p:nvPicPr>
            <p:cNvPr id="12" name="Picture 11">
              <a:extLst>
                <a:ext uri="{FF2B5EF4-FFF2-40B4-BE49-F238E27FC236}">
                  <a16:creationId xmlns:a16="http://schemas.microsoft.com/office/drawing/2014/main" id="{B58881A3-A3A5-BE16-2AA7-5929B78BBC7E}"/>
                </a:ext>
              </a:extLst>
            </p:cNvPr>
            <p:cNvPicPr>
              <a:picLocks noChangeAspect="1"/>
            </p:cNvPicPr>
            <p:nvPr/>
          </p:nvPicPr>
          <p:blipFill rotWithShape="1">
            <a:blip r:embed="rId4"/>
            <a:srcRect l="10302" r="10345"/>
            <a:stretch/>
          </p:blipFill>
          <p:spPr>
            <a:xfrm>
              <a:off x="1513448" y="2242087"/>
              <a:ext cx="3956950" cy="2410640"/>
            </a:xfrm>
            <a:prstGeom prst="rect">
              <a:avLst/>
            </a:prstGeom>
          </p:spPr>
        </p:pic>
      </p:grpSp>
      <p:sp>
        <p:nvSpPr>
          <p:cNvPr id="43" name="TextBox 42">
            <a:extLst>
              <a:ext uri="{FF2B5EF4-FFF2-40B4-BE49-F238E27FC236}">
                <a16:creationId xmlns:a16="http://schemas.microsoft.com/office/drawing/2014/main" id="{362D88A2-B275-872B-EF8E-86B1CB38BD52}"/>
              </a:ext>
            </a:extLst>
          </p:cNvPr>
          <p:cNvSpPr txBox="1"/>
          <p:nvPr/>
        </p:nvSpPr>
        <p:spPr>
          <a:xfrm>
            <a:off x="6951648" y="5738406"/>
            <a:ext cx="2291158" cy="230832"/>
          </a:xfrm>
          <a:prstGeom prst="rect">
            <a:avLst/>
          </a:prstGeom>
          <a:noFill/>
        </p:spPr>
        <p:txBody>
          <a:bodyPr wrap="square" rtlCol="0">
            <a:spAutoFit/>
          </a:bodyPr>
          <a:lstStyle/>
          <a:p>
            <a:pPr algn="ctr"/>
            <a:r>
              <a:rPr lang="en-US" altLang="ja-JP" sz="900" b="1">
                <a:solidFill>
                  <a:srgbClr val="FA6400"/>
                </a:solidFill>
                <a:latin typeface="+mj-lt"/>
                <a:hlinkClick r:id="rId5">
                  <a:extLst>
                    <a:ext uri="{A12FA001-AC4F-418D-AE19-62706E023703}">
                      <ahyp:hlinkClr xmlns:ahyp="http://schemas.microsoft.com/office/drawing/2018/hyperlinkcolor" val="tx"/>
                    </a:ext>
                  </a:extLst>
                </a:hlinkClick>
              </a:rPr>
              <a:t>MOBILE INTERSCROLLER </a:t>
            </a:r>
            <a:r>
              <a:rPr lang="en-GB" sz="900" b="1">
                <a:solidFill>
                  <a:srgbClr val="FA6400"/>
                </a:solidFill>
                <a:latin typeface="+mj-lt"/>
                <a:hlinkClick r:id="rId5">
                  <a:extLst>
                    <a:ext uri="{A12FA001-AC4F-418D-AE19-62706E023703}">
                      <ahyp:hlinkClr xmlns:ahyp="http://schemas.microsoft.com/office/drawing/2018/hyperlinkcolor" val="tx"/>
                    </a:ext>
                  </a:extLst>
                </a:hlinkClick>
              </a:rPr>
              <a:t>LIVE EXAMPLE</a:t>
            </a:r>
            <a:endParaRPr lang="en-US" sz="900" b="1">
              <a:solidFill>
                <a:srgbClr val="FA6400"/>
              </a:solidFill>
              <a:latin typeface="+mj-lt"/>
            </a:endParaRPr>
          </a:p>
        </p:txBody>
      </p:sp>
      <p:sp>
        <p:nvSpPr>
          <p:cNvPr id="44" name="TextBox 43">
            <a:extLst>
              <a:ext uri="{FF2B5EF4-FFF2-40B4-BE49-F238E27FC236}">
                <a16:creationId xmlns:a16="http://schemas.microsoft.com/office/drawing/2014/main" id="{2CFEA895-6622-9768-305E-CF4EB8DD38F7}"/>
              </a:ext>
            </a:extLst>
          </p:cNvPr>
          <p:cNvSpPr txBox="1"/>
          <p:nvPr/>
        </p:nvSpPr>
        <p:spPr>
          <a:xfrm>
            <a:off x="2756709" y="5738406"/>
            <a:ext cx="2035629" cy="230832"/>
          </a:xfrm>
          <a:prstGeom prst="rect">
            <a:avLst/>
          </a:prstGeom>
          <a:noFill/>
        </p:spPr>
        <p:txBody>
          <a:bodyPr wrap="square" rtlCol="0">
            <a:spAutoFit/>
          </a:bodyPr>
          <a:lstStyle/>
          <a:p>
            <a:pPr algn="ctr"/>
            <a:r>
              <a:rPr lang="en-GB" sz="900" b="1">
                <a:solidFill>
                  <a:srgbClr val="FA6400"/>
                </a:solidFill>
                <a:latin typeface="+mj-lt"/>
                <a:hlinkClick r:id="rId6">
                  <a:extLst>
                    <a:ext uri="{A12FA001-AC4F-418D-AE19-62706E023703}">
                      <ahyp:hlinkClr xmlns:ahyp="http://schemas.microsoft.com/office/drawing/2018/hyperlinkcolor" val="tx"/>
                    </a:ext>
                  </a:extLst>
                </a:hlinkClick>
              </a:rPr>
              <a:t>SHOWCASE UNIT LIVE EXAMPLE</a:t>
            </a:r>
            <a:endParaRPr lang="en-US" sz="900" b="1">
              <a:solidFill>
                <a:srgbClr val="FA6400"/>
              </a:solidFill>
              <a:latin typeface="+mj-lt"/>
            </a:endParaRPr>
          </a:p>
        </p:txBody>
      </p:sp>
      <p:sp>
        <p:nvSpPr>
          <p:cNvPr id="15" name="Oval 14">
            <a:extLst>
              <a:ext uri="{FF2B5EF4-FFF2-40B4-BE49-F238E27FC236}">
                <a16:creationId xmlns:a16="http://schemas.microsoft.com/office/drawing/2014/main" id="{14EBDD30-72F6-2800-4247-64638BEC933F}"/>
              </a:ext>
            </a:extLst>
          </p:cNvPr>
          <p:cNvSpPr/>
          <p:nvPr/>
        </p:nvSpPr>
        <p:spPr>
          <a:xfrm>
            <a:off x="4294659" y="4074381"/>
            <a:ext cx="1324800" cy="132480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18" name="TextBox 17">
            <a:extLst>
              <a:ext uri="{FF2B5EF4-FFF2-40B4-BE49-F238E27FC236}">
                <a16:creationId xmlns:a16="http://schemas.microsoft.com/office/drawing/2014/main" id="{D154AC6B-4BE9-2176-30B3-3096CE63E0C9}"/>
              </a:ext>
            </a:extLst>
          </p:cNvPr>
          <p:cNvSpPr txBox="1"/>
          <p:nvPr/>
        </p:nvSpPr>
        <p:spPr>
          <a:xfrm>
            <a:off x="4294660" y="4523166"/>
            <a:ext cx="1324799" cy="400085"/>
          </a:xfrm>
          <a:prstGeom prst="rect">
            <a:avLst/>
          </a:prstGeom>
          <a:noFill/>
        </p:spPr>
        <p:txBody>
          <a:bodyPr wrap="square" lIns="91416" tIns="45708" rIns="91416" bIns="45708"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1" i="1" u="none" strike="noStrike" kern="1200" cap="none" spc="0" normalizeH="0" baseline="0" noProof="0">
                <a:ln>
                  <a:noFill/>
                </a:ln>
                <a:solidFill>
                  <a:srgbClr val="FFFFFF"/>
                </a:solidFill>
                <a:effectLst/>
                <a:uLnTx/>
                <a:uFillTx/>
                <a:latin typeface="Knowledge2017"/>
                <a:ea typeface="Meiryo UI" panose="020B0604030504040204" pitchFamily="34" charset="-128"/>
                <a:cs typeface="+mn-cs"/>
              </a:rPr>
              <a:t>ALL-NEW </a:t>
            </a:r>
          </a:p>
        </p:txBody>
      </p:sp>
      <p:grpSp>
        <p:nvGrpSpPr>
          <p:cNvPr id="41" name="Group 40">
            <a:extLst>
              <a:ext uri="{FF2B5EF4-FFF2-40B4-BE49-F238E27FC236}">
                <a16:creationId xmlns:a16="http://schemas.microsoft.com/office/drawing/2014/main" id="{86474324-2C32-4C56-FBEF-E761C749F05B}"/>
              </a:ext>
            </a:extLst>
          </p:cNvPr>
          <p:cNvGrpSpPr/>
          <p:nvPr/>
        </p:nvGrpSpPr>
        <p:grpSpPr>
          <a:xfrm>
            <a:off x="5413193" y="2623449"/>
            <a:ext cx="3516271" cy="3093337"/>
            <a:chOff x="5067686" y="1902040"/>
            <a:chExt cx="4547572" cy="4000592"/>
          </a:xfrm>
        </p:grpSpPr>
        <p:pic>
          <p:nvPicPr>
            <p:cNvPr id="31" name="Picture 30">
              <a:extLst>
                <a:ext uri="{FF2B5EF4-FFF2-40B4-BE49-F238E27FC236}">
                  <a16:creationId xmlns:a16="http://schemas.microsoft.com/office/drawing/2014/main" id="{479C438B-4E97-7BD7-6658-2213A53543DB}"/>
                </a:ext>
              </a:extLst>
            </p:cNvPr>
            <p:cNvPicPr>
              <a:picLocks noChangeAspect="1"/>
            </p:cNvPicPr>
            <p:nvPr/>
          </p:nvPicPr>
          <p:blipFill rotWithShape="1">
            <a:blip r:embed="rId7">
              <a:extLst>
                <a:ext uri="{28A0092B-C50C-407E-A947-70E740481C1C}">
                  <a14:useLocalDpi xmlns:a14="http://schemas.microsoft.com/office/drawing/2010/main" val="0"/>
                </a:ext>
              </a:extLst>
            </a:blip>
            <a:srcRect t="14885"/>
            <a:stretch/>
          </p:blipFill>
          <p:spPr>
            <a:xfrm>
              <a:off x="7539659" y="1962987"/>
              <a:ext cx="2065552" cy="3806896"/>
            </a:xfrm>
            <a:prstGeom prst="roundRect">
              <a:avLst>
                <a:gd name="adj" fmla="val 15254"/>
              </a:avLst>
            </a:prstGeom>
          </p:spPr>
        </p:pic>
        <p:pic>
          <p:nvPicPr>
            <p:cNvPr id="40" name="Picture 39" descr="A picture containing graphical user interface&#10;&#10;Description automatically generated">
              <a:extLst>
                <a:ext uri="{FF2B5EF4-FFF2-40B4-BE49-F238E27FC236}">
                  <a16:creationId xmlns:a16="http://schemas.microsoft.com/office/drawing/2014/main" id="{9BA42B9D-E4CF-7D5D-6398-8DFF6B8E5CEC}"/>
                </a:ext>
              </a:extLst>
            </p:cNvPr>
            <p:cNvPicPr>
              <a:picLocks noChangeAspect="1"/>
            </p:cNvPicPr>
            <p:nvPr/>
          </p:nvPicPr>
          <p:blipFill>
            <a:blip r:embed="rId8"/>
            <a:stretch>
              <a:fillRect/>
            </a:stretch>
          </p:blipFill>
          <p:spPr>
            <a:xfrm>
              <a:off x="5067686" y="1902040"/>
              <a:ext cx="4547572" cy="4000592"/>
            </a:xfrm>
            <a:prstGeom prst="rect">
              <a:avLst/>
            </a:prstGeom>
          </p:spPr>
        </p:pic>
      </p:grpSp>
      <p:sp>
        <p:nvSpPr>
          <p:cNvPr id="3" name="TextBox 2">
            <a:extLst>
              <a:ext uri="{FF2B5EF4-FFF2-40B4-BE49-F238E27FC236}">
                <a16:creationId xmlns:a16="http://schemas.microsoft.com/office/drawing/2014/main" id="{8E44D7B7-3DF6-FD5F-511C-A56B8042CA50}"/>
              </a:ext>
            </a:extLst>
          </p:cNvPr>
          <p:cNvSpPr txBox="1"/>
          <p:nvPr/>
        </p:nvSpPr>
        <p:spPr>
          <a:xfrm>
            <a:off x="9261319" y="6380817"/>
            <a:ext cx="2772598" cy="276999"/>
          </a:xfrm>
          <a:prstGeom prst="rect">
            <a:avLst/>
          </a:prstGeom>
          <a:noFill/>
        </p:spPr>
        <p:txBody>
          <a:bodyPr wrap="square" rtlCol="0" anchor="ctr">
            <a:spAutoFit/>
          </a:bodyPr>
          <a:lstStyle/>
          <a:p>
            <a:pPr algn="r"/>
            <a:fld id="{A9060265-6227-F544-9B30-D75735A20BF5}" type="slidenum">
              <a:rPr lang="en-US" sz="1200" b="0" i="0" smtClean="0">
                <a:solidFill>
                  <a:schemeClr val="tx2"/>
                </a:solidFill>
                <a:latin typeface="Knowledge2017" panose="020B0506000000020004" pitchFamily="34" charset="0"/>
              </a:rPr>
              <a:pPr algn="r"/>
              <a:t>29</a:t>
            </a:fld>
            <a:endParaRPr lang="en-US" sz="1200" b="0" i="0">
              <a:solidFill>
                <a:schemeClr val="tx2"/>
              </a:solidFill>
              <a:latin typeface="Knowledge2017" panose="020B0506000000020004" pitchFamily="34" charset="0"/>
            </a:endParaRPr>
          </a:p>
        </p:txBody>
      </p:sp>
      <p:sp>
        <p:nvSpPr>
          <p:cNvPr id="4" name="TextBox 3">
            <a:extLst>
              <a:ext uri="{FF2B5EF4-FFF2-40B4-BE49-F238E27FC236}">
                <a16:creationId xmlns:a16="http://schemas.microsoft.com/office/drawing/2014/main" id="{BDDE51D4-2355-C0CA-92E2-08B46ABDB666}"/>
              </a:ext>
            </a:extLst>
          </p:cNvPr>
          <p:cNvSpPr txBox="1"/>
          <p:nvPr/>
        </p:nvSpPr>
        <p:spPr>
          <a:xfrm>
            <a:off x="0" y="318818"/>
            <a:ext cx="9338733" cy="830997"/>
          </a:xfrm>
          <a:prstGeom prst="rect">
            <a:avLst/>
          </a:prstGeom>
          <a:noFill/>
        </p:spPr>
        <p:txBody>
          <a:bodyPr wrap="square" lIns="54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A6400"/>
                </a:solidFill>
                <a:effectLst/>
                <a:uLnTx/>
                <a:uFillTx/>
                <a:latin typeface="+mj-lt"/>
                <a:ea typeface="+mn-ea"/>
                <a:cs typeface="+mn-cs"/>
              </a:rPr>
              <a:t>Feature engaging content </a:t>
            </a:r>
            <a:r>
              <a:rPr kumimoji="0" lang="en-US" sz="2400" b="1" i="0" u="none" strike="noStrike" kern="1200" cap="none" spc="0" normalizeH="0" baseline="0" noProof="0">
                <a:ln>
                  <a:noFill/>
                </a:ln>
                <a:solidFill>
                  <a:srgbClr val="353535"/>
                </a:solidFill>
                <a:effectLst/>
                <a:uLnTx/>
                <a:uFillTx/>
                <a:latin typeface="+mj-lt"/>
                <a:ea typeface="+mn-ea"/>
                <a:cs typeface="+mn-cs"/>
              </a:rPr>
              <a:t>to capture the attention of your key audience with Showcase and Mobile </a:t>
            </a:r>
            <a:r>
              <a:rPr kumimoji="0" lang="en-US" sz="2400" b="1" i="0" u="none" strike="noStrike" kern="1200" cap="none" spc="0" normalizeH="0" baseline="0" noProof="0" err="1">
                <a:ln>
                  <a:noFill/>
                </a:ln>
                <a:solidFill>
                  <a:srgbClr val="353535"/>
                </a:solidFill>
                <a:effectLst/>
                <a:uLnTx/>
                <a:uFillTx/>
                <a:latin typeface="+mj-lt"/>
                <a:ea typeface="+mn-ea"/>
                <a:cs typeface="+mn-cs"/>
              </a:rPr>
              <a:t>Interscroller</a:t>
            </a:r>
            <a:r>
              <a:rPr kumimoji="0" lang="en-US" sz="2400" b="1" i="0" u="none" strike="noStrike" kern="1200" cap="none" spc="0" normalizeH="0" baseline="0" noProof="0">
                <a:ln>
                  <a:noFill/>
                </a:ln>
                <a:solidFill>
                  <a:srgbClr val="353535"/>
                </a:solidFill>
                <a:effectLst/>
                <a:uLnTx/>
                <a:uFillTx/>
                <a:latin typeface="+mj-lt"/>
                <a:ea typeface="+mn-ea"/>
                <a:cs typeface="+mn-cs"/>
              </a:rPr>
              <a:t> units</a:t>
            </a:r>
          </a:p>
        </p:txBody>
      </p:sp>
      <p:sp>
        <p:nvSpPr>
          <p:cNvPr id="5" name="Title 1">
            <a:extLst>
              <a:ext uri="{FF2B5EF4-FFF2-40B4-BE49-F238E27FC236}">
                <a16:creationId xmlns:a16="http://schemas.microsoft.com/office/drawing/2014/main" id="{9B36FEC3-33D5-DF44-8EDF-28B0879378F1}"/>
              </a:ext>
            </a:extLst>
          </p:cNvPr>
          <p:cNvSpPr txBox="1">
            <a:spLocks/>
          </p:cNvSpPr>
          <p:nvPr/>
        </p:nvSpPr>
        <p:spPr>
          <a:xfrm>
            <a:off x="0" y="1179850"/>
            <a:ext cx="10955043" cy="736619"/>
          </a:xfrm>
          <a:prstGeom prst="rect">
            <a:avLst/>
          </a:prstGeom>
        </p:spPr>
        <p:txBody>
          <a:bodyPr lIns="540000"/>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b="0">
                <a:solidFill>
                  <a:srgbClr val="353535"/>
                </a:solidFill>
                <a:latin typeface="Knowledge2017"/>
              </a:rPr>
              <a:t>Take advantage of customized creatives that can feature multimedia like video, photos, or slideshow alongside static graphics. </a:t>
            </a:r>
            <a:br>
              <a:rPr lang="en-GB" sz="1400" b="0">
                <a:solidFill>
                  <a:srgbClr val="353535"/>
                </a:solidFill>
                <a:latin typeface="Knowledge2017"/>
              </a:rPr>
            </a:br>
            <a:r>
              <a:rPr lang="en-GB" sz="1400" b="0">
                <a:solidFill>
                  <a:srgbClr val="353535"/>
                </a:solidFill>
                <a:latin typeface="Knowledge2017"/>
              </a:rPr>
              <a:t>With dynamic units for desktop and mobile, showcase your brand values and identity in innovative ways.</a:t>
            </a:r>
            <a:endParaRPr kumimoji="0" lang="en-US" sz="1400" b="0" i="0" u="none" strike="noStrike" kern="1200" cap="none" spc="0" normalizeH="0" baseline="0" noProof="0">
              <a:ln>
                <a:noFill/>
              </a:ln>
              <a:solidFill>
                <a:srgbClr val="353535"/>
              </a:solidFill>
              <a:effectLst/>
              <a:uLnTx/>
              <a:uFillTx/>
              <a:latin typeface="Knowledge2017"/>
              <a:ea typeface="+mj-ea"/>
              <a:cs typeface="+mj-cs"/>
            </a:endParaRPr>
          </a:p>
        </p:txBody>
      </p:sp>
      <p:sp>
        <p:nvSpPr>
          <p:cNvPr id="6" name="TextBox 5">
            <a:extLst>
              <a:ext uri="{FF2B5EF4-FFF2-40B4-BE49-F238E27FC236}">
                <a16:creationId xmlns:a16="http://schemas.microsoft.com/office/drawing/2014/main" id="{303E16E2-1693-9FC7-3408-A64FFFBD5B4A}"/>
              </a:ext>
            </a:extLst>
          </p:cNvPr>
          <p:cNvSpPr txBox="1"/>
          <p:nvPr/>
        </p:nvSpPr>
        <p:spPr>
          <a:xfrm>
            <a:off x="5288533" y="6423766"/>
            <a:ext cx="6406956" cy="230832"/>
          </a:xfrm>
          <a:prstGeom prst="rect">
            <a:avLst/>
          </a:prstGeom>
          <a:noFill/>
        </p:spPr>
        <p:txBody>
          <a:bodyPr wrap="square" rtlCol="0">
            <a:spAutoFit/>
          </a:bodyPr>
          <a:lstStyle/>
          <a:p>
            <a:pPr algn="r"/>
            <a:r>
              <a:rPr lang="en-US" sz="900">
                <a:solidFill>
                  <a:schemeClr val="accent1">
                    <a:lumMod val="75000"/>
                  </a:schemeClr>
                </a:solidFill>
                <a:latin typeface="Knowledge2017" panose="020B0506000000020004" pitchFamily="34" charset="0"/>
              </a:rPr>
              <a:t>*Reuters Sales to confirm available inventory and a detailed media plan for activations.</a:t>
            </a:r>
          </a:p>
        </p:txBody>
      </p:sp>
      <p:sp>
        <p:nvSpPr>
          <p:cNvPr id="7" name="TextBox 6">
            <a:extLst>
              <a:ext uri="{FF2B5EF4-FFF2-40B4-BE49-F238E27FC236}">
                <a16:creationId xmlns:a16="http://schemas.microsoft.com/office/drawing/2014/main" id="{F0B98E56-B6BA-F5A6-21BC-A1070D8C4818}"/>
              </a:ext>
            </a:extLst>
          </p:cNvPr>
          <p:cNvSpPr txBox="1"/>
          <p:nvPr/>
        </p:nvSpPr>
        <p:spPr>
          <a:xfrm>
            <a:off x="1470581" y="1702451"/>
            <a:ext cx="4625419" cy="276999"/>
          </a:xfrm>
          <a:prstGeom prst="rect">
            <a:avLst/>
          </a:prstGeom>
          <a:noFill/>
        </p:spPr>
        <p:txBody>
          <a:bodyPr wrap="square" rtlCol="0">
            <a:spAutoFit/>
          </a:bodyPr>
          <a:lstStyle/>
          <a:p>
            <a:pPr algn="ctr"/>
            <a:r>
              <a:rPr lang="en-US" sz="1200" b="1">
                <a:solidFill>
                  <a:srgbClr val="353535"/>
                </a:solidFill>
                <a:latin typeface="+mj-lt"/>
              </a:rPr>
              <a:t>SHOWCASE</a:t>
            </a:r>
          </a:p>
        </p:txBody>
      </p:sp>
      <p:sp>
        <p:nvSpPr>
          <p:cNvPr id="8" name="TextBox 7">
            <a:extLst>
              <a:ext uri="{FF2B5EF4-FFF2-40B4-BE49-F238E27FC236}">
                <a16:creationId xmlns:a16="http://schemas.microsoft.com/office/drawing/2014/main" id="{530F1CD8-56D2-24CA-D2E8-3B9A4853F725}"/>
              </a:ext>
            </a:extLst>
          </p:cNvPr>
          <p:cNvSpPr txBox="1"/>
          <p:nvPr/>
        </p:nvSpPr>
        <p:spPr>
          <a:xfrm>
            <a:off x="7005410" y="2277795"/>
            <a:ext cx="2255909" cy="276999"/>
          </a:xfrm>
          <a:prstGeom prst="rect">
            <a:avLst/>
          </a:prstGeom>
          <a:noFill/>
        </p:spPr>
        <p:txBody>
          <a:bodyPr wrap="square" rtlCol="0">
            <a:spAutoFit/>
          </a:bodyPr>
          <a:lstStyle/>
          <a:p>
            <a:pPr algn="ctr"/>
            <a:r>
              <a:rPr lang="en-US" sz="1200" b="1">
                <a:solidFill>
                  <a:srgbClr val="353535"/>
                </a:solidFill>
                <a:latin typeface="+mj-lt"/>
              </a:rPr>
              <a:t>MOBILE INTERSCROLLER</a:t>
            </a:r>
          </a:p>
        </p:txBody>
      </p:sp>
      <p:sp>
        <p:nvSpPr>
          <p:cNvPr id="2" name="Rectangle 1">
            <a:extLst>
              <a:ext uri="{FF2B5EF4-FFF2-40B4-BE49-F238E27FC236}">
                <a16:creationId xmlns:a16="http://schemas.microsoft.com/office/drawing/2014/main" id="{3E78B8EF-BB22-F74A-FECF-52A439C513DA}"/>
              </a:ext>
            </a:extLst>
          </p:cNvPr>
          <p:cNvSpPr/>
          <p:nvPr/>
        </p:nvSpPr>
        <p:spPr>
          <a:xfrm>
            <a:off x="538260" y="2472126"/>
            <a:ext cx="1820800" cy="1913748"/>
          </a:xfrm>
          <a:prstGeom prst="rect">
            <a:avLst/>
          </a:prstGeom>
          <a:gradFill>
            <a:gsLst>
              <a:gs pos="0">
                <a:srgbClr val="404040"/>
              </a:gs>
              <a:gs pos="100000">
                <a:srgbClr val="666666"/>
              </a:gs>
            </a:gsLst>
            <a:lin ang="36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ixaDeTexto 9">
            <a:extLst>
              <a:ext uri="{FF2B5EF4-FFF2-40B4-BE49-F238E27FC236}">
                <a16:creationId xmlns:a16="http://schemas.microsoft.com/office/drawing/2014/main" id="{88EF4173-F953-EA2A-7880-934C5AFAE458}"/>
              </a:ext>
            </a:extLst>
          </p:cNvPr>
          <p:cNvSpPr txBox="1"/>
          <p:nvPr/>
        </p:nvSpPr>
        <p:spPr>
          <a:xfrm>
            <a:off x="654776" y="2688241"/>
            <a:ext cx="1582340" cy="1569660"/>
          </a:xfrm>
          <a:prstGeom prst="rect">
            <a:avLst/>
          </a:prstGeom>
          <a:noFill/>
        </p:spPr>
        <p:txBody>
          <a:bodyPr wrap="square" rtlCol="0">
            <a:spAutoFit/>
          </a:bodyPr>
          <a:lstStyle>
            <a:defPPr>
              <a:defRPr lang="pt-BR"/>
            </a:defPPr>
            <a:lvl1pPr>
              <a:lnSpc>
                <a:spcPts val="3300"/>
              </a:lnSpc>
              <a:defRPr sz="1100">
                <a:solidFill>
                  <a:srgbClr val="8F8F8F"/>
                </a:solidFill>
                <a:latin typeface="Knowledge Light" charset="0"/>
                <a:ea typeface="Knowledge Light" charset="0"/>
                <a:cs typeface="Knowledge Ligh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a:solidFill>
                  <a:schemeClr val="bg1"/>
                </a:solidFill>
                <a:latin typeface="+mj-lt"/>
                <a:ea typeface="Meiryo UI" panose="020B0604030504040204" pitchFamily="34" charset="-128"/>
              </a:rPr>
              <a:t>Showcase your key message with video, photos, or slideshows displayed next to your banner creative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a:solidFill>
                <a:schemeClr val="bg1"/>
              </a:solidFill>
              <a:latin typeface="+mj-lt"/>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a:solidFill>
                  <a:schemeClr val="bg1"/>
                </a:solidFill>
                <a:latin typeface="+mj-lt"/>
                <a:ea typeface="Meiryo UI" panose="020B0604030504040204" pitchFamily="34" charset="-128"/>
              </a:rPr>
              <a:t>(Ideal for 2-3 pieces of content)</a:t>
            </a:r>
          </a:p>
        </p:txBody>
      </p:sp>
      <p:sp>
        <p:nvSpPr>
          <p:cNvPr id="10" name="Rectangle 9">
            <a:extLst>
              <a:ext uri="{FF2B5EF4-FFF2-40B4-BE49-F238E27FC236}">
                <a16:creationId xmlns:a16="http://schemas.microsoft.com/office/drawing/2014/main" id="{80CAD8A1-69BD-1D2F-4636-5FE587BC270F}"/>
              </a:ext>
            </a:extLst>
          </p:cNvPr>
          <p:cNvSpPr/>
          <p:nvPr/>
        </p:nvSpPr>
        <p:spPr>
          <a:xfrm>
            <a:off x="9238081" y="1984162"/>
            <a:ext cx="1820800" cy="1437983"/>
          </a:xfrm>
          <a:prstGeom prst="rect">
            <a:avLst/>
          </a:prstGeom>
          <a:gradFill>
            <a:gsLst>
              <a:gs pos="0">
                <a:srgbClr val="404040"/>
              </a:gs>
              <a:gs pos="100000">
                <a:srgbClr val="666666"/>
              </a:gs>
            </a:gsLst>
            <a:lin ang="36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ixaDeTexto 9">
            <a:extLst>
              <a:ext uri="{FF2B5EF4-FFF2-40B4-BE49-F238E27FC236}">
                <a16:creationId xmlns:a16="http://schemas.microsoft.com/office/drawing/2014/main" id="{37A87AEB-1A86-14C1-8E8E-E725463378EB}"/>
              </a:ext>
            </a:extLst>
          </p:cNvPr>
          <p:cNvSpPr txBox="1"/>
          <p:nvPr/>
        </p:nvSpPr>
        <p:spPr>
          <a:xfrm>
            <a:off x="9354597" y="2200277"/>
            <a:ext cx="1582340" cy="1015663"/>
          </a:xfrm>
          <a:prstGeom prst="rect">
            <a:avLst/>
          </a:prstGeom>
          <a:noFill/>
        </p:spPr>
        <p:txBody>
          <a:bodyPr wrap="square" rtlCol="0">
            <a:spAutoFit/>
          </a:bodyPr>
          <a:lstStyle>
            <a:defPPr>
              <a:defRPr lang="pt-BR"/>
            </a:defPPr>
            <a:lvl1pPr>
              <a:lnSpc>
                <a:spcPts val="3300"/>
              </a:lnSpc>
              <a:defRPr sz="1100">
                <a:solidFill>
                  <a:srgbClr val="8F8F8F"/>
                </a:solidFill>
                <a:latin typeface="Knowledge Light" charset="0"/>
                <a:ea typeface="Knowledge Light" charset="0"/>
                <a:cs typeface="Knowledge Ligh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a:solidFill>
                  <a:schemeClr val="bg1"/>
                </a:solidFill>
                <a:latin typeface="+mj-lt"/>
                <a:ea typeface="Meiryo UI" panose="020B0604030504040204" pitchFamily="34" charset="-128"/>
              </a:rPr>
              <a:t>Runs inline on articles and animates when in the viewport of the screen on a mobile device</a:t>
            </a:r>
          </a:p>
        </p:txBody>
      </p:sp>
    </p:spTree>
    <p:extLst>
      <p:ext uri="{BB962C8B-B14F-4D97-AF65-F5344CB8AC3E}">
        <p14:creationId xmlns:p14="http://schemas.microsoft.com/office/powerpoint/2010/main" val="111225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right light in the sky&#10;&#10;Description automatically generated with medium confidence">
            <a:extLst>
              <a:ext uri="{FF2B5EF4-FFF2-40B4-BE49-F238E27FC236}">
                <a16:creationId xmlns:a16="http://schemas.microsoft.com/office/drawing/2014/main" id="{5EC2484F-C44B-12DD-EAF2-1BDA8188F5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183490"/>
          </a:xfrm>
          <a:prstGeom prst="rect">
            <a:avLst/>
          </a:prstGeom>
        </p:spPr>
      </p:pic>
      <p:sp>
        <p:nvSpPr>
          <p:cNvPr id="4" name="object 6">
            <a:extLst>
              <a:ext uri="{FF2B5EF4-FFF2-40B4-BE49-F238E27FC236}">
                <a16:creationId xmlns:a16="http://schemas.microsoft.com/office/drawing/2014/main" id="{28B94495-4079-4482-BC6B-E2418C7E25D7}"/>
              </a:ext>
            </a:extLst>
          </p:cNvPr>
          <p:cNvSpPr/>
          <p:nvPr/>
        </p:nvSpPr>
        <p:spPr>
          <a:xfrm>
            <a:off x="1" y="11289"/>
            <a:ext cx="12191999" cy="6172201"/>
          </a:xfrm>
          <a:custGeom>
            <a:avLst/>
            <a:gdLst/>
            <a:ahLst/>
            <a:cxnLst/>
            <a:rect l="l" t="t" r="r" b="b"/>
            <a:pathLst>
              <a:path w="12192000" h="6858000">
                <a:moveTo>
                  <a:pt x="12192000" y="0"/>
                </a:moveTo>
                <a:lnTo>
                  <a:pt x="0" y="0"/>
                </a:lnTo>
                <a:lnTo>
                  <a:pt x="0" y="6858000"/>
                </a:lnTo>
                <a:lnTo>
                  <a:pt x="12192000" y="6858000"/>
                </a:lnTo>
                <a:lnTo>
                  <a:pt x="12192000" y="0"/>
                </a:lnTo>
                <a:close/>
              </a:path>
            </a:pathLst>
          </a:custGeom>
          <a:gradFill>
            <a:gsLst>
              <a:gs pos="51000">
                <a:schemeClr val="tx2">
                  <a:lumMod val="50000"/>
                  <a:alpha val="50000"/>
                </a:schemeClr>
              </a:gs>
              <a:gs pos="100000">
                <a:schemeClr val="tx2">
                  <a:lumMod val="50000"/>
                  <a:alpha val="0"/>
                </a:schemeClr>
              </a:gs>
            </a:gsLst>
            <a:lin ang="1800000" scaled="0"/>
          </a:gradFill>
        </p:spPr>
        <p:txBody>
          <a:bodyPr wrap="square" lIns="0" tIns="0" rIns="0" bIns="0" rtlCol="0"/>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sz="1799"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12">
            <a:extLst>
              <a:ext uri="{FF2B5EF4-FFF2-40B4-BE49-F238E27FC236}">
                <a16:creationId xmlns:a16="http://schemas.microsoft.com/office/drawing/2014/main" id="{9E55D8FB-DEDA-4028-8806-8E45B8568BA9}"/>
              </a:ext>
            </a:extLst>
          </p:cNvPr>
          <p:cNvSpPr txBox="1"/>
          <p:nvPr/>
        </p:nvSpPr>
        <p:spPr>
          <a:xfrm>
            <a:off x="677713" y="2194820"/>
            <a:ext cx="1656419" cy="2928360"/>
          </a:xfrm>
          <a:prstGeom prst="rect">
            <a:avLst/>
          </a:prstGeom>
        </p:spPr>
        <p:txBody>
          <a:bodyPr vert="horz" wrap="square" lIns="0" tIns="22219" rIns="0" bIns="0" rtlCol="0" anchor="t">
            <a:spAutoFit/>
          </a:bodyPr>
          <a:lstStyle/>
          <a:p>
            <a:pPr marL="12700" marR="0" lvl="0" indent="0" algn="l" defTabSz="914126" rtl="0" eaLnBrk="1" fontAlgn="auto" latinLnBrk="0" hangingPunct="1">
              <a:lnSpc>
                <a:spcPct val="100000"/>
              </a:lnSpc>
              <a:spcBef>
                <a:spcPts val="175"/>
              </a:spcBef>
              <a:spcAft>
                <a:spcPts val="0"/>
              </a:spcAft>
              <a:buClrTx/>
              <a:buSzTx/>
              <a:buFontTx/>
              <a:buNone/>
              <a:tabLst/>
              <a:defRPr/>
            </a:pPr>
            <a:r>
              <a:rPr kumimoji="0" lang="en-GB" sz="1600" b="1" i="0" u="none" strike="noStrike" kern="1200" cap="none" spc="-15" normalizeH="0" baseline="0" noProof="0">
                <a:ln>
                  <a:noFill/>
                </a:ln>
                <a:solidFill>
                  <a:srgbClr val="FA6400"/>
                </a:solidFill>
                <a:effectLst/>
                <a:uLnTx/>
                <a:uFillTx/>
                <a:latin typeface="Knowledge2017"/>
                <a:ea typeface="+mn-ea"/>
                <a:cs typeface="Calibri"/>
              </a:rPr>
              <a:t>REUTERS.COM</a:t>
            </a:r>
            <a:endParaRPr kumimoji="0" lang="en-GB" sz="1050" b="0" i="0" u="none" strike="noStrike" kern="1200" cap="none" spc="-30" normalizeH="0" baseline="0" noProof="0">
              <a:ln>
                <a:noFill/>
              </a:ln>
              <a:solidFill>
                <a:srgbClr val="FFFFFF"/>
              </a:solidFill>
              <a:effectLst/>
              <a:uLnTx/>
              <a:uFillTx/>
              <a:latin typeface="Knowledge2017"/>
              <a:ea typeface="+mn-ea"/>
              <a:cs typeface="Trebuchet MS"/>
            </a:endParaRPr>
          </a:p>
          <a:p>
            <a:pPr marL="37465" marR="0" lvl="0" indent="0" algn="l" defTabSz="91412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Knowledge2017"/>
                <a:ea typeface="+mn-ea"/>
                <a:cs typeface="Calibri Light"/>
              </a:rPr>
              <a:t>54M</a:t>
            </a:r>
            <a:r>
              <a:rPr kumimoji="0" lang="en-GB" sz="3200" b="0" i="0" u="none" strike="noStrike" kern="1200" cap="none" spc="0" normalizeH="0" baseline="0" noProof="0">
                <a:ln>
                  <a:noFill/>
                </a:ln>
                <a:solidFill>
                  <a:srgbClr val="FFFFFF"/>
                </a:solidFill>
                <a:effectLst/>
                <a:uLnTx/>
                <a:uFillTx/>
                <a:latin typeface="Knowledge2017"/>
                <a:ea typeface="+mn-ea"/>
                <a:cs typeface="Calibri Light"/>
              </a:rPr>
              <a:t> </a:t>
            </a:r>
          </a:p>
          <a:p>
            <a:pPr marL="37465" marR="0" lvl="0" indent="0" algn="l" defTabSz="914126"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40" normalizeH="0" baseline="0" noProof="0">
                <a:ln>
                  <a:noFill/>
                </a:ln>
                <a:solidFill>
                  <a:srgbClr val="FFFFFF"/>
                </a:solidFill>
                <a:effectLst/>
                <a:uLnTx/>
                <a:uFillTx/>
                <a:latin typeface="Knowledge2017"/>
                <a:ea typeface="+mn-ea"/>
                <a:cs typeface="Trebuchet MS"/>
              </a:rPr>
              <a:t>Monthly users</a:t>
            </a:r>
          </a:p>
          <a:p>
            <a:pPr marL="37465" marR="0" lvl="0" indent="0" algn="l" defTabSz="914126"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40" normalizeH="0" baseline="0" noProof="0">
              <a:ln>
                <a:noFill/>
              </a:ln>
              <a:solidFill>
                <a:srgbClr val="FFFFFF"/>
              </a:solidFill>
              <a:effectLst/>
              <a:uLnTx/>
              <a:uFillTx/>
              <a:latin typeface="Knowledge2017"/>
              <a:ea typeface="+mn-ea"/>
              <a:cs typeface="Trebuchet MS"/>
            </a:endParaRPr>
          </a:p>
          <a:p>
            <a:pPr marL="12065" marR="0" lvl="0" indent="0" algn="l" defTabSz="91412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5" normalizeH="0" baseline="0" noProof="0">
                <a:ln>
                  <a:noFill/>
                </a:ln>
                <a:solidFill>
                  <a:srgbClr val="FFFFFF"/>
                </a:solidFill>
                <a:effectLst/>
                <a:uLnTx/>
                <a:uFillTx/>
                <a:latin typeface="Knowledge2017"/>
                <a:ea typeface="+mn-ea"/>
                <a:cs typeface="Calibri Light"/>
              </a:rPr>
              <a:t>111M</a:t>
            </a:r>
            <a:r>
              <a:rPr kumimoji="0" lang="en-GB" sz="3200" b="0" i="0" u="none" strike="noStrike" kern="1200" cap="none" spc="-5" normalizeH="0" baseline="0" noProof="0">
                <a:ln>
                  <a:noFill/>
                </a:ln>
                <a:solidFill>
                  <a:srgbClr val="FFFFFF"/>
                </a:solidFill>
                <a:effectLst/>
                <a:uLnTx/>
                <a:uFillTx/>
                <a:latin typeface="Knowledge2017"/>
                <a:ea typeface="+mn-ea"/>
                <a:cs typeface="Calibri Light"/>
              </a:rPr>
              <a:t> </a:t>
            </a:r>
          </a:p>
          <a:p>
            <a:pPr marL="37465" marR="0" lvl="0" indent="0" algn="l" defTabSz="914126"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20" normalizeH="0" baseline="0" noProof="0">
                <a:ln>
                  <a:noFill/>
                </a:ln>
                <a:solidFill>
                  <a:srgbClr val="FFFFFF"/>
                </a:solidFill>
                <a:effectLst/>
                <a:uLnTx/>
                <a:uFillTx/>
                <a:latin typeface="Knowledge2017"/>
                <a:ea typeface="+mn-ea"/>
                <a:cs typeface="Calibri Light"/>
              </a:rPr>
              <a:t>Monthly pageviews</a:t>
            </a:r>
            <a:endParaRPr kumimoji="0" lang="en-GB" sz="1050" b="0" i="0" u="none" strike="noStrike" kern="1200" cap="none" spc="-40" normalizeH="0" baseline="0" noProof="0">
              <a:ln>
                <a:noFill/>
              </a:ln>
              <a:solidFill>
                <a:srgbClr val="FFFFFF"/>
              </a:solidFill>
              <a:effectLst/>
              <a:uLnTx/>
              <a:uFillTx/>
              <a:latin typeface="Knowledge2017"/>
              <a:ea typeface="+mn-ea"/>
              <a:cs typeface="Trebuchet MS"/>
            </a:endParaRPr>
          </a:p>
          <a:p>
            <a:pPr marL="37465" marR="0" lvl="0" indent="0" algn="l" defTabSz="914126"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40" normalizeH="0" baseline="0" noProof="0">
              <a:ln>
                <a:noFill/>
              </a:ln>
              <a:solidFill>
                <a:srgbClr val="FFFFFF"/>
              </a:solidFill>
              <a:effectLst/>
              <a:uLnTx/>
              <a:uFillTx/>
              <a:latin typeface="Knowledge2017"/>
              <a:ea typeface="+mn-ea"/>
              <a:cs typeface="Trebuchet MS"/>
            </a:endParaRPr>
          </a:p>
          <a:p>
            <a:pPr marL="12065" marR="0" lvl="0" indent="0" algn="l" defTabSz="914126" rtl="0" eaLnBrk="1" fontAlgn="auto" latinLnBrk="0" hangingPunct="1">
              <a:lnSpc>
                <a:spcPct val="100000"/>
              </a:lnSpc>
              <a:spcBef>
                <a:spcPts val="0"/>
              </a:spcBef>
              <a:spcAft>
                <a:spcPts val="184"/>
              </a:spcAft>
              <a:buClrTx/>
              <a:buSzTx/>
              <a:buFontTx/>
              <a:buNone/>
              <a:tabLst/>
              <a:defRPr/>
            </a:pPr>
            <a:r>
              <a:rPr kumimoji="0" lang="en-GB" sz="3200" b="1" i="0" u="none" strike="noStrike" kern="1200" cap="none" spc="-5" normalizeH="0" baseline="0" noProof="0">
                <a:ln>
                  <a:noFill/>
                </a:ln>
                <a:solidFill>
                  <a:srgbClr val="FFFFFF"/>
                </a:solidFill>
                <a:effectLst/>
                <a:uLnTx/>
                <a:uFillTx/>
                <a:latin typeface="Knowledge2017"/>
                <a:ea typeface="+mn-ea"/>
                <a:cs typeface="Calibri Light"/>
              </a:rPr>
              <a:t>3.28 </a:t>
            </a:r>
            <a:r>
              <a:rPr kumimoji="0" lang="en-GB" sz="2400" b="1" i="0" u="none" strike="noStrike" kern="1200" cap="none" spc="-5" normalizeH="0" baseline="0" noProof="0">
                <a:ln>
                  <a:noFill/>
                </a:ln>
                <a:solidFill>
                  <a:srgbClr val="FFFFFF"/>
                </a:solidFill>
                <a:effectLst/>
                <a:uLnTx/>
                <a:uFillTx/>
                <a:latin typeface="Knowledge2017"/>
                <a:ea typeface="+mn-ea"/>
                <a:cs typeface="Calibri Light"/>
              </a:rPr>
              <a:t>mins</a:t>
            </a:r>
            <a:r>
              <a:rPr kumimoji="0" lang="en-GB" sz="2400" b="0" i="0" u="none" strike="noStrike" kern="1200" cap="none" spc="-5" normalizeH="0" baseline="0" noProof="0">
                <a:ln>
                  <a:noFill/>
                </a:ln>
                <a:solidFill>
                  <a:srgbClr val="FFFFFF"/>
                </a:solidFill>
                <a:effectLst/>
                <a:uLnTx/>
                <a:uFillTx/>
                <a:latin typeface="Knowledge2017"/>
                <a:ea typeface="+mn-ea"/>
                <a:cs typeface="Calibri Light"/>
              </a:rPr>
              <a:t> </a:t>
            </a:r>
          </a:p>
          <a:p>
            <a:pPr marL="12065" marR="0" lvl="0" indent="0" algn="l" defTabSz="914126"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20" normalizeH="0" baseline="0" noProof="0">
                <a:ln>
                  <a:noFill/>
                </a:ln>
                <a:solidFill>
                  <a:srgbClr val="FFFFFF"/>
                </a:solidFill>
                <a:effectLst/>
                <a:uLnTx/>
                <a:uFillTx/>
                <a:latin typeface="Knowledge2017"/>
                <a:ea typeface="+mn-ea"/>
                <a:cs typeface="Calibri Light"/>
              </a:rPr>
              <a:t>avg. session duration</a:t>
            </a:r>
            <a:endParaRPr kumimoji="0" lang="en-GB" sz="1050" b="0" i="0" u="none" strike="noStrike" kern="1200" cap="none" spc="0" normalizeH="0" baseline="0" noProof="0">
              <a:ln>
                <a:noFill/>
              </a:ln>
              <a:solidFill>
                <a:srgbClr val="FFFFFF"/>
              </a:solidFill>
              <a:effectLst/>
              <a:uLnTx/>
              <a:uFillTx/>
              <a:latin typeface="Knowledge2017"/>
              <a:ea typeface="+mn-ea"/>
              <a:cs typeface="Trebuchet MS"/>
            </a:endParaRPr>
          </a:p>
          <a:p>
            <a:pPr marL="12065" marR="0" lvl="0" indent="0" algn="l" defTabSz="914126"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Knowledge2017"/>
              <a:ea typeface="+mn-ea"/>
              <a:cs typeface="Trebuchet MS"/>
            </a:endParaRPr>
          </a:p>
          <a:p>
            <a:pPr marL="12065" marR="0" lvl="0" indent="0" algn="l" defTabSz="914126" rtl="0" eaLnBrk="1" fontAlgn="auto" latinLnBrk="0" hangingPunct="1">
              <a:lnSpc>
                <a:spcPct val="100000"/>
              </a:lnSpc>
              <a:spcBef>
                <a:spcPts val="180"/>
              </a:spcBef>
              <a:spcAft>
                <a:spcPts val="0"/>
              </a:spcAft>
              <a:buClrTx/>
              <a:buSzTx/>
              <a:buFontTx/>
              <a:buNone/>
              <a:tabLst/>
              <a:defRPr/>
            </a:pPr>
            <a:endParaRPr kumimoji="0" sz="1050" b="0" i="0" u="none" strike="noStrike" kern="1200" cap="none" spc="0" normalizeH="0" baseline="0" noProof="0">
              <a:ln>
                <a:noFill/>
              </a:ln>
              <a:solidFill>
                <a:srgbClr val="FFFFFF"/>
              </a:solidFill>
              <a:effectLst/>
              <a:uLnTx/>
              <a:uFillTx/>
              <a:latin typeface="Knowledge2017"/>
              <a:ea typeface="+mn-ea"/>
              <a:cs typeface="Trebuchet MS"/>
            </a:endParaRPr>
          </a:p>
        </p:txBody>
      </p:sp>
      <p:sp>
        <p:nvSpPr>
          <p:cNvPr id="8" name="object 16">
            <a:extLst>
              <a:ext uri="{FF2B5EF4-FFF2-40B4-BE49-F238E27FC236}">
                <a16:creationId xmlns:a16="http://schemas.microsoft.com/office/drawing/2014/main" id="{3622CC1A-3603-4CB9-8793-ED1C3BCD7A6F}"/>
              </a:ext>
            </a:extLst>
          </p:cNvPr>
          <p:cNvSpPr txBox="1"/>
          <p:nvPr/>
        </p:nvSpPr>
        <p:spPr>
          <a:xfrm>
            <a:off x="2645708" y="2184459"/>
            <a:ext cx="1462940" cy="2804608"/>
          </a:xfrm>
          <a:prstGeom prst="rect">
            <a:avLst/>
          </a:prstGeom>
        </p:spPr>
        <p:txBody>
          <a:bodyPr vert="horz" wrap="square" lIns="0" tIns="23489" rIns="0" bIns="0" rtlCol="0">
            <a:spAutoFit/>
          </a:bodyPr>
          <a:lstStyle/>
          <a:p>
            <a:pPr marL="13331" marR="0" lvl="0" indent="0" algn="l" defTabSz="914126" rtl="0" eaLnBrk="1" fontAlgn="auto" latinLnBrk="0" hangingPunct="1">
              <a:lnSpc>
                <a:spcPct val="100000"/>
              </a:lnSpc>
              <a:spcBef>
                <a:spcPts val="185"/>
              </a:spcBef>
              <a:spcAft>
                <a:spcPts val="0"/>
              </a:spcAft>
              <a:buClrTx/>
              <a:buSzTx/>
              <a:buFontTx/>
              <a:buNone/>
              <a:tabLst/>
              <a:defRPr/>
            </a:pPr>
            <a:r>
              <a:rPr kumimoji="0" lang="en-GB" sz="1600" b="1" i="0" u="none" strike="noStrike" kern="1200" cap="none" spc="-5" normalizeH="0" baseline="0" noProof="0">
                <a:ln>
                  <a:noFill/>
                </a:ln>
                <a:solidFill>
                  <a:srgbClr val="FA6400"/>
                </a:solidFill>
                <a:effectLst/>
                <a:uLnTx/>
                <a:uFillTx/>
                <a:latin typeface="Knowledge2017"/>
                <a:ea typeface="+mn-ea"/>
                <a:cs typeface="Calibri"/>
              </a:rPr>
              <a:t>SOCIAL</a:t>
            </a:r>
            <a:endParaRPr kumimoji="0" sz="1600" b="0" i="0" u="none" strike="noStrike" kern="1200" cap="none" spc="0" normalizeH="0" baseline="0" noProof="0">
              <a:ln>
                <a:noFill/>
              </a:ln>
              <a:solidFill>
                <a:srgbClr val="FA6400"/>
              </a:solidFill>
              <a:effectLst/>
              <a:uLnTx/>
              <a:uFillTx/>
              <a:latin typeface="Knowledge2017"/>
              <a:ea typeface="+mn-ea"/>
              <a:cs typeface="Calibri"/>
            </a:endParaRPr>
          </a:p>
          <a:p>
            <a:pPr marL="12696" marR="0" lvl="0" indent="0" algn="l" defTabSz="91412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Knowledge2017"/>
                <a:ea typeface="+mn-ea"/>
                <a:cs typeface="Calibri Light"/>
              </a:rPr>
              <a:t>36M</a:t>
            </a:r>
            <a:endParaRPr kumimoji="0" sz="2000" b="1" i="0" u="none" strike="noStrike" kern="1200" cap="none" spc="0" normalizeH="0" baseline="0" noProof="0">
              <a:ln>
                <a:noFill/>
              </a:ln>
              <a:solidFill>
                <a:prstClr val="black"/>
              </a:solidFill>
              <a:effectLst/>
              <a:uLnTx/>
              <a:uFillTx/>
              <a:latin typeface="Knowledge2017"/>
              <a:ea typeface="+mn-ea"/>
              <a:cs typeface="Trebuchet MS"/>
            </a:endParaRPr>
          </a:p>
          <a:p>
            <a:pPr marL="12696" marR="0" lvl="0" indent="0" algn="l" defTabSz="914126"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30" normalizeH="0" baseline="0" noProof="0">
                <a:ln>
                  <a:noFill/>
                </a:ln>
                <a:solidFill>
                  <a:srgbClr val="FFFFFF"/>
                </a:solidFill>
                <a:effectLst/>
                <a:uLnTx/>
                <a:uFillTx/>
                <a:latin typeface="Knowledge2017"/>
                <a:ea typeface="+mn-ea"/>
                <a:cs typeface="Trebuchet MS"/>
              </a:rPr>
              <a:t>X (formerly Twitter)</a:t>
            </a:r>
          </a:p>
          <a:p>
            <a:pPr marL="12696" marR="0" lvl="0" indent="0" algn="l" defTabSz="914126"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30" normalizeH="0" baseline="0" noProof="0">
              <a:ln>
                <a:noFill/>
              </a:ln>
              <a:solidFill>
                <a:srgbClr val="FFFFFF"/>
              </a:solidFill>
              <a:effectLst/>
              <a:uLnTx/>
              <a:uFillTx/>
              <a:latin typeface="Knowledge2017"/>
              <a:ea typeface="+mn-ea"/>
              <a:cs typeface="Trebuchet MS"/>
            </a:endParaRPr>
          </a:p>
          <a:p>
            <a:pPr marL="38089" marR="0" lvl="0" indent="0" algn="l" defTabSz="91412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Knowledge2017"/>
                <a:ea typeface="+mn-ea"/>
                <a:cs typeface="Calibri Light"/>
              </a:rPr>
              <a:t>9.4M </a:t>
            </a:r>
          </a:p>
          <a:p>
            <a:pPr marL="38089" marR="496421" lvl="0" indent="0" algn="l" defTabSz="914126" rtl="0" eaLnBrk="1" fontAlgn="auto" latinLnBrk="0" hangingPunct="1">
              <a:lnSpc>
                <a:spcPct val="108000"/>
              </a:lnSpc>
              <a:spcBef>
                <a:spcPts val="0"/>
              </a:spcBef>
              <a:spcAft>
                <a:spcPts val="0"/>
              </a:spcAft>
              <a:buClrTx/>
              <a:buSzTx/>
              <a:buFontTx/>
              <a:buNone/>
              <a:tabLst/>
              <a:defRPr/>
            </a:pPr>
            <a:r>
              <a:rPr kumimoji="0" lang="en-GB" sz="1050" b="0" i="0" u="none" strike="noStrike" kern="1200" cap="none" spc="-30" normalizeH="0" baseline="0" noProof="0">
                <a:ln>
                  <a:noFill/>
                </a:ln>
                <a:solidFill>
                  <a:srgbClr val="FFFFFF"/>
                </a:solidFill>
                <a:effectLst/>
                <a:uLnTx/>
                <a:uFillTx/>
                <a:latin typeface="Knowledge2017"/>
                <a:ea typeface="+mn-ea"/>
                <a:cs typeface="Trebuchet MS"/>
              </a:rPr>
              <a:t>Facebook</a:t>
            </a:r>
          </a:p>
          <a:p>
            <a:pPr marL="38089" marR="496421" lvl="0" indent="0" algn="l" defTabSz="914126" rtl="0" eaLnBrk="1" fontAlgn="auto" latinLnBrk="0" hangingPunct="1">
              <a:lnSpc>
                <a:spcPct val="108000"/>
              </a:lnSpc>
              <a:spcBef>
                <a:spcPts val="0"/>
              </a:spcBef>
              <a:spcAft>
                <a:spcPts val="0"/>
              </a:spcAft>
              <a:buClrTx/>
              <a:buSzTx/>
              <a:buFontTx/>
              <a:buNone/>
              <a:tabLst/>
              <a:defRPr/>
            </a:pPr>
            <a:endParaRPr kumimoji="0" lang="en-GB" sz="1050" b="1" i="0" u="none" strike="noStrike" kern="1200" cap="none" spc="-30" normalizeH="0" baseline="0" noProof="0">
              <a:ln>
                <a:noFill/>
              </a:ln>
              <a:solidFill>
                <a:srgbClr val="FFFFFF"/>
              </a:solidFill>
              <a:effectLst/>
              <a:uLnTx/>
              <a:uFillTx/>
              <a:latin typeface="Knowledge2017"/>
              <a:ea typeface="+mn-ea"/>
              <a:cs typeface="Calibri Light"/>
            </a:endParaRPr>
          </a:p>
          <a:p>
            <a:pPr marL="38089" marR="496421" lvl="0" indent="0" algn="l" defTabSz="914126" rtl="0" eaLnBrk="1" fontAlgn="auto" latinLnBrk="0" hangingPunct="1">
              <a:lnSpc>
                <a:spcPct val="108000"/>
              </a:lnSpc>
              <a:spcBef>
                <a:spcPts val="0"/>
              </a:spcBef>
              <a:spcAft>
                <a:spcPts val="0"/>
              </a:spcAft>
              <a:buClrTx/>
              <a:buSzTx/>
              <a:buFontTx/>
              <a:buNone/>
              <a:tabLst/>
              <a:defRPr/>
            </a:pPr>
            <a:r>
              <a:rPr kumimoji="0" lang="en-GB" sz="3200" b="1" i="0" u="none" strike="noStrike" kern="1200" cap="none" spc="5" normalizeH="0" baseline="0" noProof="0">
                <a:ln>
                  <a:noFill/>
                </a:ln>
                <a:solidFill>
                  <a:srgbClr val="FFFFFF"/>
                </a:solidFill>
                <a:effectLst/>
                <a:uLnTx/>
                <a:uFillTx/>
                <a:latin typeface="Knowledge2017"/>
                <a:ea typeface="+mn-ea"/>
                <a:cs typeface="Calibri Light"/>
              </a:rPr>
              <a:t>4.9M</a:t>
            </a:r>
            <a:r>
              <a:rPr kumimoji="0" lang="en-GB" sz="3200" b="0" i="0" u="none" strike="noStrike" kern="1200" cap="none" spc="5" normalizeH="0" baseline="0" noProof="0">
                <a:ln>
                  <a:noFill/>
                </a:ln>
                <a:solidFill>
                  <a:srgbClr val="FFFFFF"/>
                </a:solidFill>
                <a:effectLst/>
                <a:uLnTx/>
                <a:uFillTx/>
                <a:latin typeface="Knowledge2017"/>
                <a:ea typeface="+mn-ea"/>
                <a:cs typeface="Calibri Light"/>
              </a:rPr>
              <a:t> </a:t>
            </a:r>
            <a:r>
              <a:rPr kumimoji="0" lang="en-GB" sz="1050" b="0" i="0" u="none" strike="noStrike" kern="1200" cap="none" spc="-25" normalizeH="0" baseline="0" noProof="0">
                <a:ln>
                  <a:noFill/>
                </a:ln>
                <a:solidFill>
                  <a:srgbClr val="FFFFFF"/>
                </a:solidFill>
                <a:effectLst/>
                <a:uLnTx/>
                <a:uFillTx/>
                <a:latin typeface="Knowledge2017"/>
                <a:ea typeface="+mn-ea"/>
                <a:cs typeface="Trebuchet MS"/>
              </a:rPr>
              <a:t>Instagram</a:t>
            </a:r>
            <a:endParaRPr kumimoji="0" lang="en-GB" sz="1050" b="0" i="0" u="none" strike="noStrike" kern="1200" cap="none" spc="0" normalizeH="0" baseline="0" noProof="0">
              <a:ln>
                <a:noFill/>
              </a:ln>
              <a:solidFill>
                <a:srgbClr val="FFFFFF"/>
              </a:solidFill>
              <a:effectLst/>
              <a:uLnTx/>
              <a:uFillTx/>
              <a:latin typeface="Knowledge2017"/>
              <a:ea typeface="+mn-ea"/>
              <a:cs typeface="Trebuchet MS"/>
            </a:endParaRPr>
          </a:p>
          <a:p>
            <a:pPr marL="12696" marR="0" lvl="0" indent="0" algn="l" defTabSz="914126" rtl="0" eaLnBrk="1" fontAlgn="auto" latinLnBrk="0" hangingPunct="1">
              <a:lnSpc>
                <a:spcPct val="100000"/>
              </a:lnSpc>
              <a:spcBef>
                <a:spcPts val="155"/>
              </a:spcBef>
              <a:spcAft>
                <a:spcPts val="0"/>
              </a:spcAft>
              <a:buClrTx/>
              <a:buSzTx/>
              <a:buFontTx/>
              <a:buNone/>
              <a:tabLst/>
              <a:defRPr/>
            </a:pPr>
            <a:endParaRPr kumimoji="0" sz="1050" b="0" i="0" u="none" strike="noStrike" kern="1200" cap="none" spc="0" normalizeH="0" baseline="0" noProof="0">
              <a:ln>
                <a:noFill/>
              </a:ln>
              <a:solidFill>
                <a:srgbClr val="FFFFFF"/>
              </a:solidFill>
              <a:effectLst/>
              <a:uLnTx/>
              <a:uFillTx/>
              <a:latin typeface="Knowledge2017"/>
              <a:ea typeface="+mn-ea"/>
              <a:cs typeface="Trebuchet MS"/>
            </a:endParaRPr>
          </a:p>
        </p:txBody>
      </p:sp>
      <p:sp>
        <p:nvSpPr>
          <p:cNvPr id="10" name="object 12">
            <a:extLst>
              <a:ext uri="{FF2B5EF4-FFF2-40B4-BE49-F238E27FC236}">
                <a16:creationId xmlns:a16="http://schemas.microsoft.com/office/drawing/2014/main" id="{1D3568C1-CDE0-488A-BE42-ECD466D9176B}"/>
              </a:ext>
            </a:extLst>
          </p:cNvPr>
          <p:cNvSpPr txBox="1"/>
          <p:nvPr/>
        </p:nvSpPr>
        <p:spPr>
          <a:xfrm>
            <a:off x="4339200" y="2205180"/>
            <a:ext cx="1717970" cy="3225877"/>
          </a:xfrm>
          <a:prstGeom prst="rect">
            <a:avLst/>
          </a:prstGeom>
        </p:spPr>
        <p:txBody>
          <a:bodyPr vert="horz" wrap="square" lIns="0" tIns="22219" rIns="0" bIns="0" rtlCol="0">
            <a:spAutoFit/>
          </a:bodyPr>
          <a:lstStyle/>
          <a:p>
            <a:pPr marL="13331" marR="0" lvl="0" indent="0" algn="l" defTabSz="914126" rtl="0" eaLnBrk="1" fontAlgn="auto" latinLnBrk="0" hangingPunct="1">
              <a:lnSpc>
                <a:spcPct val="100000"/>
              </a:lnSpc>
              <a:spcBef>
                <a:spcPts val="175"/>
              </a:spcBef>
              <a:spcAft>
                <a:spcPts val="0"/>
              </a:spcAft>
              <a:buClrTx/>
              <a:buSzTx/>
              <a:buFontTx/>
              <a:buNone/>
              <a:tabLst/>
              <a:defRPr/>
            </a:pPr>
            <a:r>
              <a:rPr kumimoji="0" lang="en-GB" sz="1600" b="1" i="0" u="none" strike="noStrike" kern="1200" cap="none" spc="-15" normalizeH="0" baseline="0" noProof="0">
                <a:ln>
                  <a:noFill/>
                </a:ln>
                <a:solidFill>
                  <a:srgbClr val="FA6400"/>
                </a:solidFill>
                <a:effectLst/>
                <a:uLnTx/>
                <a:uFillTx/>
                <a:latin typeface="Knowledge2017"/>
                <a:ea typeface="+mn-ea"/>
                <a:cs typeface="Calibri"/>
              </a:rPr>
              <a:t>VIDEO &amp; AUDIO</a:t>
            </a:r>
            <a:endParaRPr kumimoji="0" sz="1600" b="1" i="0" u="none" strike="noStrike" kern="1200" cap="none" spc="0" normalizeH="0" baseline="0" noProof="0">
              <a:ln>
                <a:noFill/>
              </a:ln>
              <a:solidFill>
                <a:srgbClr val="FA6400"/>
              </a:solidFill>
              <a:effectLst/>
              <a:uLnTx/>
              <a:uFillTx/>
              <a:latin typeface="Knowledge2017"/>
              <a:ea typeface="+mn-ea"/>
              <a:cs typeface="Calibri"/>
            </a:endParaRPr>
          </a:p>
          <a:p>
            <a:pPr marL="12696" marR="0" lvl="0" indent="0" algn="l" defTabSz="91412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Knowledge2017"/>
                <a:ea typeface="+mn-ea"/>
                <a:cs typeface="Calibri Light"/>
              </a:rPr>
              <a:t>500M</a:t>
            </a:r>
            <a:endParaRPr kumimoji="0" sz="2000" b="1" i="0" u="none" strike="noStrike" kern="1200" cap="none" spc="0" normalizeH="0" baseline="0" noProof="0">
              <a:ln>
                <a:noFill/>
              </a:ln>
              <a:solidFill>
                <a:srgbClr val="FFFFFF"/>
              </a:solidFill>
              <a:effectLst/>
              <a:uLnTx/>
              <a:uFillTx/>
              <a:latin typeface="Knowledge2017"/>
              <a:ea typeface="+mn-ea"/>
              <a:cs typeface="Trebuchet MS"/>
            </a:endParaRPr>
          </a:p>
          <a:p>
            <a:pPr marL="12696" marR="0" lvl="0" indent="0" algn="l" defTabSz="914126" rtl="0" eaLnBrk="1" fontAlgn="auto" latinLnBrk="0" hangingPunct="1">
              <a:lnSpc>
                <a:spcPct val="100000"/>
              </a:lnSpc>
              <a:spcBef>
                <a:spcPts val="0"/>
              </a:spcBef>
              <a:spcAft>
                <a:spcPts val="0"/>
              </a:spcAft>
              <a:buClrTx/>
              <a:buSzTx/>
              <a:buFontTx/>
              <a:buNone/>
              <a:tabLst/>
              <a:defRPr/>
            </a:pPr>
            <a:r>
              <a:rPr kumimoji="0" lang="en-GB" sz="1050" u="none" strike="noStrike" kern="1200" cap="none" spc="-30" normalizeH="0" baseline="0" noProof="0">
                <a:ln>
                  <a:noFill/>
                </a:ln>
                <a:solidFill>
                  <a:srgbClr val="FFFFFF"/>
                </a:solidFill>
                <a:effectLst/>
                <a:uLnTx/>
                <a:uFillTx/>
                <a:latin typeface="Knowledge2017" panose="020B0506000000020004" pitchFamily="34" charset="0"/>
                <a:cs typeface="Trebuchet MS"/>
              </a:rPr>
              <a:t>Monthly Video views (across YouTube, X, Apple News, Instagram, Facebook)</a:t>
            </a:r>
          </a:p>
          <a:p>
            <a:pPr marL="12696" marR="0" lvl="0" indent="0" algn="l" defTabSz="914126"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30" normalizeH="0" baseline="0" noProof="0">
              <a:ln>
                <a:noFill/>
              </a:ln>
              <a:solidFill>
                <a:srgbClr val="FFFFFF"/>
              </a:solidFill>
              <a:effectLst/>
              <a:uLnTx/>
              <a:uFillTx/>
              <a:latin typeface="Knowledge2017"/>
              <a:ea typeface="+mn-ea"/>
              <a:cs typeface="Trebuchet MS"/>
            </a:endParaRPr>
          </a:p>
          <a:p>
            <a:pPr marL="38089" marR="0" lvl="0" indent="0" algn="l" defTabSz="91412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Knowledge2017"/>
                <a:ea typeface="+mn-ea"/>
                <a:cs typeface="Calibri Light"/>
              </a:rPr>
              <a:t>7M</a:t>
            </a:r>
            <a:r>
              <a:rPr kumimoji="0" lang="en-GB" sz="3200" b="0" i="0" u="none" strike="noStrike" kern="1200" cap="none" spc="0" normalizeH="0" baseline="0" noProof="0">
                <a:ln>
                  <a:noFill/>
                </a:ln>
                <a:solidFill>
                  <a:srgbClr val="FFFFFF"/>
                </a:solidFill>
                <a:effectLst/>
                <a:uLnTx/>
                <a:uFillTx/>
                <a:latin typeface="Knowledge2017"/>
                <a:ea typeface="+mn-ea"/>
                <a:cs typeface="Calibri Light"/>
              </a:rPr>
              <a:t> </a:t>
            </a:r>
          </a:p>
          <a:p>
            <a:pPr marL="38089" marR="0" lvl="0" indent="0" algn="l" defTabSz="914126"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40" normalizeH="0" baseline="0" noProof="0">
                <a:ln>
                  <a:noFill/>
                </a:ln>
                <a:solidFill>
                  <a:srgbClr val="FFFFFF"/>
                </a:solidFill>
                <a:effectLst/>
                <a:uLnTx/>
                <a:uFillTx/>
                <a:latin typeface="Knowledge2017"/>
                <a:ea typeface="+mn-ea"/>
                <a:cs typeface="Trebuchet MS"/>
              </a:rPr>
              <a:t>Monthly video starts on </a:t>
            </a:r>
            <a:r>
              <a:rPr kumimoji="0" lang="en-GB" sz="1050" b="0" i="0" u="none" strike="noStrike" kern="1200" cap="none" spc="-40" normalizeH="0" baseline="0" noProof="0" err="1">
                <a:ln>
                  <a:noFill/>
                </a:ln>
                <a:solidFill>
                  <a:srgbClr val="FFFFFF"/>
                </a:solidFill>
                <a:effectLst/>
                <a:uLnTx/>
                <a:uFillTx/>
                <a:latin typeface="Knowledge2017"/>
                <a:ea typeface="+mn-ea"/>
                <a:cs typeface="Trebuchet MS"/>
              </a:rPr>
              <a:t>Reuters.com</a:t>
            </a:r>
            <a:endParaRPr kumimoji="0" lang="en-GB" sz="1050" b="0" i="0" u="none" strike="noStrike" kern="1200" cap="none" spc="-40" normalizeH="0" baseline="0" noProof="0">
              <a:ln>
                <a:noFill/>
              </a:ln>
              <a:solidFill>
                <a:srgbClr val="FFFFFF"/>
              </a:solidFill>
              <a:effectLst/>
              <a:uLnTx/>
              <a:uFillTx/>
              <a:latin typeface="Knowledge2017"/>
              <a:ea typeface="+mn-ea"/>
              <a:cs typeface="Trebuchet MS"/>
            </a:endParaRPr>
          </a:p>
          <a:p>
            <a:pPr marL="38089" marR="0" lvl="0" indent="0" algn="l" defTabSz="914126"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40" normalizeH="0" baseline="0" noProof="0">
              <a:ln>
                <a:noFill/>
              </a:ln>
              <a:solidFill>
                <a:srgbClr val="FFFFFF"/>
              </a:solidFill>
              <a:effectLst/>
              <a:uLnTx/>
              <a:uFillTx/>
              <a:latin typeface="Knowledge2017"/>
              <a:ea typeface="+mn-ea"/>
              <a:cs typeface="Trebuchet MS"/>
            </a:endParaRPr>
          </a:p>
          <a:p>
            <a:pPr marL="12696" marR="0" lvl="0" indent="0" algn="l" defTabSz="91412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5" normalizeH="0" baseline="0" noProof="0">
                <a:ln>
                  <a:noFill/>
                </a:ln>
                <a:solidFill>
                  <a:srgbClr val="FFFFFF"/>
                </a:solidFill>
                <a:effectLst/>
                <a:uLnTx/>
                <a:uFillTx/>
                <a:latin typeface="Knowledge2017"/>
                <a:ea typeface="+mn-ea"/>
                <a:cs typeface="Calibri Light"/>
              </a:rPr>
              <a:t>7M</a:t>
            </a:r>
            <a:r>
              <a:rPr kumimoji="0" lang="en-GB" sz="3200" b="0" i="0" u="none" strike="noStrike" kern="1200" cap="none" spc="-5" normalizeH="0" baseline="0" noProof="0">
                <a:ln>
                  <a:noFill/>
                </a:ln>
                <a:solidFill>
                  <a:srgbClr val="FFFFFF"/>
                </a:solidFill>
                <a:effectLst/>
                <a:uLnTx/>
                <a:uFillTx/>
                <a:latin typeface="Knowledge2017"/>
                <a:ea typeface="+mn-ea"/>
                <a:cs typeface="Calibri Light"/>
              </a:rPr>
              <a:t> </a:t>
            </a:r>
          </a:p>
          <a:p>
            <a:pPr marL="12696" marR="0" lvl="0" indent="0" algn="l" defTabSz="914126"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20" normalizeH="0" baseline="0" noProof="0">
                <a:ln>
                  <a:noFill/>
                </a:ln>
                <a:solidFill>
                  <a:srgbClr val="FFFFFF"/>
                </a:solidFill>
                <a:effectLst/>
                <a:uLnTx/>
                <a:uFillTx/>
                <a:latin typeface="Knowledge2017"/>
                <a:ea typeface="+mn-ea"/>
                <a:cs typeface="Calibri Light"/>
              </a:rPr>
              <a:t>Monthly Audio sessions </a:t>
            </a:r>
            <a:endParaRPr kumimoji="0" lang="en-GB" sz="1050" b="0" i="0" u="none" strike="noStrike" kern="1200" cap="none" spc="0" normalizeH="0" baseline="0" noProof="0">
              <a:ln>
                <a:noFill/>
              </a:ln>
              <a:solidFill>
                <a:srgbClr val="FFFFFF"/>
              </a:solidFill>
              <a:effectLst/>
              <a:uLnTx/>
              <a:uFillTx/>
              <a:latin typeface="Knowledge2017"/>
              <a:ea typeface="+mn-ea"/>
              <a:cs typeface="Trebuchet MS"/>
            </a:endParaRPr>
          </a:p>
          <a:p>
            <a:pPr marL="12696" marR="0" lvl="0" indent="0" algn="l" defTabSz="914126" rtl="0" eaLnBrk="1" fontAlgn="auto" latinLnBrk="0" hangingPunct="1">
              <a:lnSpc>
                <a:spcPct val="100000"/>
              </a:lnSpc>
              <a:spcBef>
                <a:spcPts val="180"/>
              </a:spcBef>
              <a:spcAft>
                <a:spcPts val="0"/>
              </a:spcAft>
              <a:buClrTx/>
              <a:buSzTx/>
              <a:buFontTx/>
              <a:buNone/>
              <a:tabLst/>
              <a:defRPr/>
            </a:pPr>
            <a:endParaRPr kumimoji="0" sz="1050" b="0" i="0" u="none" strike="noStrike" kern="1200" cap="none" spc="0" normalizeH="0" baseline="0" noProof="0">
              <a:ln>
                <a:noFill/>
              </a:ln>
              <a:solidFill>
                <a:srgbClr val="FFFFFF"/>
              </a:solidFill>
              <a:effectLst/>
              <a:uLnTx/>
              <a:uFillTx/>
              <a:latin typeface="Knowledge2017"/>
              <a:ea typeface="+mn-ea"/>
              <a:cs typeface="Trebuchet MS"/>
            </a:endParaRPr>
          </a:p>
        </p:txBody>
      </p:sp>
      <p:sp>
        <p:nvSpPr>
          <p:cNvPr id="12" name="object 16">
            <a:extLst>
              <a:ext uri="{FF2B5EF4-FFF2-40B4-BE49-F238E27FC236}">
                <a16:creationId xmlns:a16="http://schemas.microsoft.com/office/drawing/2014/main" id="{C1CF3670-855C-4E8C-8883-C6E5D89221B4}"/>
              </a:ext>
            </a:extLst>
          </p:cNvPr>
          <p:cNvSpPr txBox="1"/>
          <p:nvPr/>
        </p:nvSpPr>
        <p:spPr>
          <a:xfrm>
            <a:off x="6301428" y="2194819"/>
            <a:ext cx="1323774" cy="2288826"/>
          </a:xfrm>
          <a:prstGeom prst="rect">
            <a:avLst/>
          </a:prstGeom>
        </p:spPr>
        <p:txBody>
          <a:bodyPr vert="horz" wrap="square" lIns="0" tIns="23489" rIns="0" bIns="0" rtlCol="0" anchor="t">
            <a:spAutoFit/>
          </a:bodyPr>
          <a:lstStyle/>
          <a:p>
            <a:pPr marL="12700" marR="0" lvl="0" indent="0" algn="l" defTabSz="914126" rtl="0" eaLnBrk="1" fontAlgn="auto" latinLnBrk="0" hangingPunct="1">
              <a:lnSpc>
                <a:spcPct val="100000"/>
              </a:lnSpc>
              <a:spcBef>
                <a:spcPts val="185"/>
              </a:spcBef>
              <a:spcAft>
                <a:spcPts val="0"/>
              </a:spcAft>
              <a:buClrTx/>
              <a:buSzTx/>
              <a:buFontTx/>
              <a:buNone/>
              <a:tabLst/>
              <a:defRPr/>
            </a:pPr>
            <a:r>
              <a:rPr kumimoji="0" lang="en-GB" sz="1600" b="1" i="0" u="none" strike="noStrike" kern="1200" cap="none" spc="-5" normalizeH="0" baseline="0" noProof="0" dirty="0">
                <a:ln>
                  <a:noFill/>
                </a:ln>
                <a:solidFill>
                  <a:srgbClr val="FA6400"/>
                </a:solidFill>
                <a:effectLst/>
                <a:uLnTx/>
                <a:uFillTx/>
                <a:latin typeface="Knowledge2017"/>
                <a:ea typeface="+mn-ea"/>
                <a:cs typeface="Calibri"/>
              </a:rPr>
              <a:t>EVENTS</a:t>
            </a:r>
            <a:endParaRPr kumimoji="0" lang="en-US" sz="1600" b="0" i="0" u="none" strike="noStrike" kern="1200" cap="none" spc="0" normalizeH="0" baseline="0" noProof="0" dirty="0">
              <a:ln>
                <a:noFill/>
              </a:ln>
              <a:solidFill>
                <a:srgbClr val="FA6400"/>
              </a:solidFill>
              <a:effectLst/>
              <a:uLnTx/>
              <a:uFillTx/>
              <a:latin typeface="Knowledge2017"/>
              <a:ea typeface="+mn-ea"/>
              <a:cs typeface="Calibri"/>
            </a:endParaRPr>
          </a:p>
          <a:p>
            <a:pPr marL="12065" marR="0" lvl="0" indent="0" algn="l" defTabSz="91412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Knowledge2017"/>
                <a:ea typeface="+mn-ea"/>
                <a:cs typeface="Calibri Light"/>
              </a:rPr>
              <a:t>1.6M</a:t>
            </a:r>
            <a:endParaRPr kumimoji="0" lang="en-US" sz="3200" b="1" i="0" u="none" strike="noStrike" kern="1200" cap="none" spc="0" normalizeH="0" baseline="0" noProof="0" dirty="0">
              <a:ln>
                <a:noFill/>
              </a:ln>
              <a:solidFill>
                <a:prstClr val="black"/>
              </a:solidFill>
              <a:effectLst/>
              <a:uLnTx/>
              <a:uFillTx/>
              <a:latin typeface="Knowledge2017"/>
              <a:ea typeface="+mn-ea"/>
              <a:cs typeface="Trebuchet MS"/>
            </a:endParaRPr>
          </a:p>
          <a:p>
            <a:pPr marL="12065" marR="0" lvl="0" indent="0" algn="l" defTabSz="914126"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30" normalizeH="0" baseline="0" noProof="0" dirty="0">
                <a:ln>
                  <a:noFill/>
                </a:ln>
                <a:solidFill>
                  <a:srgbClr val="FFFFFF"/>
                </a:solidFill>
                <a:effectLst/>
                <a:uLnTx/>
                <a:uFillTx/>
                <a:latin typeface="Knowledge2017"/>
                <a:ea typeface="+mn-ea"/>
                <a:cs typeface="Trebuchet MS"/>
              </a:rPr>
              <a:t>database contacts</a:t>
            </a:r>
          </a:p>
          <a:p>
            <a:pPr marL="12065" marR="0" lvl="0" indent="0" algn="l" defTabSz="914126"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30" normalizeH="0" baseline="0" noProof="0" dirty="0">
              <a:ln>
                <a:noFill/>
              </a:ln>
              <a:solidFill>
                <a:srgbClr val="FFFFFF"/>
              </a:solidFill>
              <a:effectLst/>
              <a:uLnTx/>
              <a:uFillTx/>
              <a:latin typeface="Knowledge2017"/>
              <a:ea typeface="+mn-ea"/>
              <a:cs typeface="Trebuchet MS"/>
            </a:endParaRPr>
          </a:p>
          <a:p>
            <a:pPr marL="37465" marR="0" lvl="0" indent="0" algn="l" defTabSz="91412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Knowledge2017"/>
                <a:ea typeface="+mn-ea"/>
                <a:cs typeface="Calibri Light"/>
              </a:rPr>
              <a:t>50+ </a:t>
            </a:r>
          </a:p>
          <a:p>
            <a:pPr marL="37465" marR="495935" lvl="0" indent="0" algn="l" defTabSz="914126" rtl="0" eaLnBrk="1" fontAlgn="auto" latinLnBrk="0" hangingPunct="1">
              <a:lnSpc>
                <a:spcPct val="108000"/>
              </a:lnSpc>
              <a:spcBef>
                <a:spcPts val="0"/>
              </a:spcBef>
              <a:spcAft>
                <a:spcPts val="0"/>
              </a:spcAft>
              <a:buClrTx/>
              <a:buSzTx/>
              <a:buFontTx/>
              <a:buNone/>
              <a:tabLst/>
              <a:defRPr/>
            </a:pPr>
            <a:r>
              <a:rPr kumimoji="0" lang="en-GB" sz="1050" b="0" i="0" u="none" strike="noStrike" kern="1200" cap="none" spc="-30" normalizeH="0" baseline="0" noProof="0" dirty="0">
                <a:ln>
                  <a:noFill/>
                </a:ln>
                <a:solidFill>
                  <a:srgbClr val="FFFFFF"/>
                </a:solidFill>
                <a:effectLst/>
                <a:uLnTx/>
                <a:uFillTx/>
                <a:latin typeface="Knowledge2017"/>
                <a:ea typeface="+mn-ea"/>
                <a:cs typeface="Trebuchet MS"/>
              </a:rPr>
              <a:t>annual events</a:t>
            </a:r>
          </a:p>
          <a:p>
            <a:pPr marL="37465" marR="495935" lvl="0" indent="0" algn="l" defTabSz="914126" rtl="0" eaLnBrk="1" fontAlgn="auto" latinLnBrk="0" hangingPunct="1">
              <a:lnSpc>
                <a:spcPct val="108000"/>
              </a:lnSpc>
              <a:spcBef>
                <a:spcPts val="0"/>
              </a:spcBef>
              <a:spcAft>
                <a:spcPts val="0"/>
              </a:spcAft>
              <a:buClrTx/>
              <a:buSzTx/>
              <a:buFontTx/>
              <a:buNone/>
              <a:tabLst/>
              <a:defRPr/>
            </a:pPr>
            <a:endParaRPr kumimoji="0" lang="en-GB" sz="1050" b="1" i="0" u="none" strike="noStrike" kern="1200" cap="none" spc="-30" normalizeH="0" baseline="0" noProof="0" dirty="0">
              <a:ln>
                <a:noFill/>
              </a:ln>
              <a:solidFill>
                <a:srgbClr val="FFFFFF"/>
              </a:solidFill>
              <a:effectLst/>
              <a:uLnTx/>
              <a:uFillTx/>
              <a:latin typeface="Knowledge2017"/>
              <a:ea typeface="+mn-ea"/>
              <a:cs typeface="Calibri Light"/>
            </a:endParaRPr>
          </a:p>
          <a:p>
            <a:pPr marL="37465" marR="495935" lvl="0" indent="0" algn="l" defTabSz="914126" rtl="0" eaLnBrk="1" fontAlgn="auto" latinLnBrk="0" hangingPunct="1">
              <a:lnSpc>
                <a:spcPct val="108000"/>
              </a:lnSpc>
              <a:spcBef>
                <a:spcPts val="0"/>
              </a:spcBef>
              <a:spcAft>
                <a:spcPts val="0"/>
              </a:spcAft>
              <a:buClrTx/>
              <a:buSzTx/>
              <a:buFontTx/>
              <a:buNone/>
              <a:tabLst/>
              <a:defRPr/>
            </a:pPr>
            <a:endParaRPr kumimoji="0" lang="en-GB" sz="1050" b="0" i="0" u="none" strike="noStrike" kern="1200" cap="none" spc="-25" normalizeH="0" baseline="0" noProof="0" dirty="0">
              <a:ln>
                <a:noFill/>
              </a:ln>
              <a:solidFill>
                <a:srgbClr val="FFFFFF"/>
              </a:solidFill>
              <a:effectLst/>
              <a:uLnTx/>
              <a:uFillTx/>
              <a:latin typeface="Knowledge2017"/>
              <a:ea typeface="+mn-ea"/>
              <a:cs typeface="Trebuchet MS"/>
            </a:endParaRPr>
          </a:p>
          <a:p>
            <a:pPr marL="12065" marR="0" lvl="0" indent="0" algn="l" defTabSz="914126" rtl="0" eaLnBrk="1" fontAlgn="auto" latinLnBrk="0" hangingPunct="1">
              <a:lnSpc>
                <a:spcPct val="100000"/>
              </a:lnSpc>
              <a:spcBef>
                <a:spcPts val="155"/>
              </a:spcBef>
              <a:spcAft>
                <a:spcPts val="0"/>
              </a:spcAft>
              <a:buClrTx/>
              <a:buSzTx/>
              <a:buFontTx/>
              <a:buNone/>
              <a:tabLst/>
              <a:defRPr/>
            </a:pPr>
            <a:endParaRPr kumimoji="0" lang="en-GB" sz="1050" b="0" i="0" u="none" strike="noStrike" kern="1200" cap="none" spc="0" normalizeH="0" baseline="0" noProof="0" dirty="0">
              <a:ln>
                <a:noFill/>
              </a:ln>
              <a:solidFill>
                <a:srgbClr val="FFFFFF"/>
              </a:solidFill>
              <a:effectLst/>
              <a:uLnTx/>
              <a:uFillTx/>
              <a:latin typeface="Knowledge2017"/>
              <a:ea typeface="+mn-ea"/>
              <a:cs typeface="Trebuchet MS"/>
            </a:endParaRPr>
          </a:p>
        </p:txBody>
      </p:sp>
      <p:cxnSp>
        <p:nvCxnSpPr>
          <p:cNvPr id="18" name="Straight Connector 17">
            <a:extLst>
              <a:ext uri="{FF2B5EF4-FFF2-40B4-BE49-F238E27FC236}">
                <a16:creationId xmlns:a16="http://schemas.microsoft.com/office/drawing/2014/main" id="{4B41CAAE-0F91-DA59-A64E-71F1FDA4B68E}"/>
              </a:ext>
            </a:extLst>
          </p:cNvPr>
          <p:cNvCxnSpPr>
            <a:cxnSpLocks/>
          </p:cNvCxnSpPr>
          <p:nvPr/>
        </p:nvCxnSpPr>
        <p:spPr>
          <a:xfrm>
            <a:off x="569184" y="2245418"/>
            <a:ext cx="0" cy="295200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A981E2-3356-FEAF-3D75-8C1CFBE7BFA3}"/>
              </a:ext>
            </a:extLst>
          </p:cNvPr>
          <p:cNvCxnSpPr>
            <a:cxnSpLocks/>
          </p:cNvCxnSpPr>
          <p:nvPr/>
        </p:nvCxnSpPr>
        <p:spPr>
          <a:xfrm>
            <a:off x="2490423" y="2245418"/>
            <a:ext cx="0" cy="295200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A6AFD23-ACA0-5E23-F9DD-A8D6A3306B51}"/>
              </a:ext>
            </a:extLst>
          </p:cNvPr>
          <p:cNvCxnSpPr>
            <a:cxnSpLocks/>
          </p:cNvCxnSpPr>
          <p:nvPr/>
        </p:nvCxnSpPr>
        <p:spPr>
          <a:xfrm>
            <a:off x="4182908" y="2245419"/>
            <a:ext cx="0" cy="295035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D27448-AF4B-EF42-EBEA-78770A8718CF}"/>
              </a:ext>
            </a:extLst>
          </p:cNvPr>
          <p:cNvCxnSpPr>
            <a:cxnSpLocks/>
          </p:cNvCxnSpPr>
          <p:nvPr/>
        </p:nvCxnSpPr>
        <p:spPr>
          <a:xfrm>
            <a:off x="6153243" y="2245419"/>
            <a:ext cx="0" cy="295035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bject 14">
            <a:extLst>
              <a:ext uri="{FF2B5EF4-FFF2-40B4-BE49-F238E27FC236}">
                <a16:creationId xmlns:a16="http://schemas.microsoft.com/office/drawing/2014/main" id="{0401069A-1D78-D8F2-50F4-81725BF6B8B8}"/>
              </a:ext>
            </a:extLst>
          </p:cNvPr>
          <p:cNvSpPr txBox="1">
            <a:spLocks noGrp="1"/>
          </p:cNvSpPr>
          <p:nvPr>
            <p:ph type="title"/>
          </p:nvPr>
        </p:nvSpPr>
        <p:spPr>
          <a:xfrm>
            <a:off x="1" y="631467"/>
            <a:ext cx="9667982" cy="1237003"/>
          </a:xfrm>
          <a:prstGeom prst="rect">
            <a:avLst/>
          </a:prstGeom>
        </p:spPr>
        <p:txBody>
          <a:bodyPr vert="horz" wrap="square" lIns="540000" tIns="9523" rIns="0" bIns="0" rtlCol="0" anchor="t" anchorCtr="0">
            <a:spAutoFit/>
          </a:bodyPr>
          <a:lstStyle/>
          <a:p>
            <a:pPr marL="12065" marR="4445">
              <a:lnSpc>
                <a:spcPct val="100800"/>
              </a:lnSpc>
              <a:spcBef>
                <a:spcPts val="75"/>
              </a:spcBef>
            </a:pPr>
            <a:r>
              <a:rPr lang="en-US" sz="3200" b="1" dirty="0">
                <a:solidFill>
                  <a:srgbClr val="FFFFFF"/>
                </a:solidFill>
                <a:latin typeface="Knowledge2017"/>
              </a:rPr>
              <a:t>Reuters connects with </a:t>
            </a:r>
            <a:r>
              <a:rPr lang="en-US" sz="4800" dirty="0">
                <a:solidFill>
                  <a:schemeClr val="accent3"/>
                </a:solidFill>
                <a:latin typeface="Knowledge2017"/>
              </a:rPr>
              <a:t>97</a:t>
            </a:r>
            <a:r>
              <a:rPr lang="en-US" sz="4800" b="1" dirty="0">
                <a:solidFill>
                  <a:schemeClr val="accent3"/>
                </a:solidFill>
                <a:latin typeface="Knowledge2017"/>
              </a:rPr>
              <a:t> million </a:t>
            </a:r>
            <a:r>
              <a:rPr lang="en-US" sz="3200" b="1" dirty="0">
                <a:solidFill>
                  <a:schemeClr val="bg1"/>
                </a:solidFill>
                <a:latin typeface="Knowledge2017"/>
              </a:rPr>
              <a:t>glo</a:t>
            </a:r>
            <a:r>
              <a:rPr lang="en-US" sz="3200" dirty="0">
                <a:solidFill>
                  <a:schemeClr val="bg1"/>
                </a:solidFill>
                <a:latin typeface="Knowledge2017"/>
              </a:rPr>
              <a:t>bal </a:t>
            </a:r>
            <a:br>
              <a:rPr lang="en-US" sz="3200" dirty="0">
                <a:latin typeface="Knowledge2017" panose="020B0506000000020004" pitchFamily="34" charset="0"/>
              </a:rPr>
            </a:br>
            <a:r>
              <a:rPr lang="en-US" sz="3200" dirty="0">
                <a:solidFill>
                  <a:schemeClr val="bg1"/>
                </a:solidFill>
                <a:latin typeface="Knowledge2017"/>
              </a:rPr>
              <a:t>i</a:t>
            </a:r>
            <a:r>
              <a:rPr lang="en-US" sz="3200" b="1" dirty="0">
                <a:solidFill>
                  <a:schemeClr val="bg1"/>
                </a:solidFill>
                <a:latin typeface="Knowledge2017"/>
              </a:rPr>
              <a:t>nfluential professionals</a:t>
            </a:r>
            <a:endParaRPr lang="en-US" sz="3200" spc="-5" dirty="0">
              <a:solidFill>
                <a:schemeClr val="bg1"/>
              </a:solidFill>
              <a:latin typeface="Knowledge2017"/>
            </a:endParaRPr>
          </a:p>
        </p:txBody>
      </p:sp>
      <p:sp>
        <p:nvSpPr>
          <p:cNvPr id="3" name="TextBox 2">
            <a:extLst>
              <a:ext uri="{FF2B5EF4-FFF2-40B4-BE49-F238E27FC236}">
                <a16:creationId xmlns:a16="http://schemas.microsoft.com/office/drawing/2014/main" id="{7D49414F-64D9-4A2A-6CBA-D59F822556CD}"/>
              </a:ext>
            </a:extLst>
          </p:cNvPr>
          <p:cNvSpPr txBox="1"/>
          <p:nvPr/>
        </p:nvSpPr>
        <p:spPr>
          <a:xfrm>
            <a:off x="548636" y="602"/>
            <a:ext cx="2235661" cy="253916"/>
          </a:xfrm>
          <a:prstGeom prst="rect">
            <a:avLst/>
          </a:prstGeom>
          <a:solidFill>
            <a:srgbClr val="FA6400"/>
          </a:solidFill>
          <a:ln>
            <a:no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Knowledge2017"/>
                <a:ea typeface="+mn-ea"/>
                <a:cs typeface="+mn-cs"/>
              </a:rPr>
              <a:t>REUTERS AUDIENCE OVERVIEW</a:t>
            </a:r>
          </a:p>
        </p:txBody>
      </p:sp>
      <p:sp>
        <p:nvSpPr>
          <p:cNvPr id="11" name="TextBox 10">
            <a:extLst>
              <a:ext uri="{FF2B5EF4-FFF2-40B4-BE49-F238E27FC236}">
                <a16:creationId xmlns:a16="http://schemas.microsoft.com/office/drawing/2014/main" id="{64ED85E0-A8DD-4E1C-FD0C-445B8737FD39}"/>
              </a:ext>
            </a:extLst>
          </p:cNvPr>
          <p:cNvSpPr txBox="1"/>
          <p:nvPr/>
        </p:nvSpPr>
        <p:spPr>
          <a:xfrm>
            <a:off x="7084381" y="6304759"/>
            <a:ext cx="4634886"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a:ln>
                  <a:noFill/>
                </a:ln>
                <a:solidFill>
                  <a:schemeClr val="accent1">
                    <a:lumMod val="75000"/>
                  </a:schemeClr>
                </a:solidFill>
                <a:effectLst/>
                <a:uLnTx/>
                <a:uFillTx/>
                <a:latin typeface="Knowledge2017" panose="020B0506000000020004" pitchFamily="34" charset="0"/>
              </a:rPr>
              <a:t>Sources: 97mm (Reuters.com Monthly </a:t>
            </a:r>
            <a:r>
              <a:rPr kumimoji="0" lang="en-US" sz="800" u="none" strike="noStrike" kern="1200" cap="none" spc="0" normalizeH="0" baseline="0" noProof="0" err="1">
                <a:ln>
                  <a:noFill/>
                </a:ln>
                <a:solidFill>
                  <a:schemeClr val="accent1">
                    <a:lumMod val="75000"/>
                  </a:schemeClr>
                </a:solidFill>
                <a:effectLst/>
                <a:uLnTx/>
                <a:uFillTx/>
                <a:latin typeface="Knowledge2017" panose="020B0506000000020004" pitchFamily="34" charset="0"/>
              </a:rPr>
              <a:t>Uniques</a:t>
            </a:r>
            <a:r>
              <a:rPr kumimoji="0" lang="en-US" sz="800" u="none" strike="noStrike" kern="1200" cap="none" spc="0" normalizeH="0" baseline="0" noProof="0">
                <a:ln>
                  <a:noFill/>
                </a:ln>
                <a:solidFill>
                  <a:schemeClr val="accent1">
                    <a:lumMod val="75000"/>
                  </a:schemeClr>
                </a:solidFill>
                <a:effectLst/>
                <a:uLnTx/>
                <a:uFillTx/>
                <a:latin typeface="Knowledge2017" panose="020B0506000000020004" pitchFamily="34" charset="0"/>
              </a:rPr>
              <a:t> + Social Followers: LinkedIn, X, Facebook, Instagram, TikTok, Threads, Reddit, YouTube); Google Analytics Q4 2023 Average (all platforms and editions)</a:t>
            </a:r>
          </a:p>
        </p:txBody>
      </p:sp>
    </p:spTree>
    <p:extLst>
      <p:ext uri="{BB962C8B-B14F-4D97-AF65-F5344CB8AC3E}">
        <p14:creationId xmlns:p14="http://schemas.microsoft.com/office/powerpoint/2010/main" val="68974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BAAB7A3-C885-4B6B-4073-4BE7449EE786}"/>
              </a:ext>
            </a:extLst>
          </p:cNvPr>
          <p:cNvSpPr txBox="1">
            <a:spLocks/>
          </p:cNvSpPr>
          <p:nvPr/>
        </p:nvSpPr>
        <p:spPr>
          <a:xfrm>
            <a:off x="2118" y="485718"/>
            <a:ext cx="8146753" cy="662396"/>
          </a:xfrm>
          <a:prstGeom prst="rect">
            <a:avLst/>
          </a:prstGeom>
          <a:ln>
            <a:noFill/>
          </a:ln>
        </p:spPr>
        <p:txBody>
          <a:bodyPr lIns="540000">
            <a:noAutofit/>
          </a:bodyPr>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a:ln>
                  <a:noFill/>
                </a:ln>
                <a:solidFill>
                  <a:srgbClr val="FA6400"/>
                </a:solidFill>
                <a:effectLst/>
                <a:uLnTx/>
                <a:uFillTx/>
              </a:rPr>
              <a:t>Drive engagement </a:t>
            </a:r>
            <a:r>
              <a:rPr kumimoji="0" lang="en-US" sz="2400" i="0" u="none" strike="noStrike" kern="1200" cap="none" spc="0" normalizeH="0" baseline="0" noProof="0">
                <a:ln>
                  <a:noFill/>
                </a:ln>
                <a:effectLst/>
                <a:uLnTx/>
                <a:uFillTx/>
              </a:rPr>
              <a:t>through a unique ad experience </a:t>
            </a:r>
            <a:endParaRPr kumimoji="0" lang="en-CA" sz="2000" b="0" i="0" u="none" strike="noStrike" kern="1200" cap="none" spc="0" normalizeH="0" baseline="0" noProof="0">
              <a:ln>
                <a:noFill/>
              </a:ln>
              <a:solidFill>
                <a:srgbClr val="404040"/>
              </a:solidFill>
              <a:effectLst/>
              <a:uLnTx/>
              <a:uFillTx/>
              <a:latin typeface="Knowledge2017"/>
              <a:ea typeface="+mj-lt"/>
              <a:cs typeface="+mj-lt"/>
            </a:endParaRPr>
          </a:p>
        </p:txBody>
      </p:sp>
      <p:sp>
        <p:nvSpPr>
          <p:cNvPr id="4" name="Rectangle 3">
            <a:extLst>
              <a:ext uri="{FF2B5EF4-FFF2-40B4-BE49-F238E27FC236}">
                <a16:creationId xmlns:a16="http://schemas.microsoft.com/office/drawing/2014/main" id="{59CD35F6-B615-413B-EEB3-573C01B172F3}"/>
              </a:ext>
            </a:extLst>
          </p:cNvPr>
          <p:cNvSpPr/>
          <p:nvPr/>
        </p:nvSpPr>
        <p:spPr>
          <a:xfrm>
            <a:off x="1" y="1252321"/>
            <a:ext cx="3258400" cy="2954655"/>
          </a:xfrm>
          <a:prstGeom prst="rect">
            <a:avLst/>
          </a:prstGeom>
          <a:noFill/>
        </p:spPr>
        <p:txBody>
          <a:bodyPr wrap="square" lIns="540000" tIns="0" rIns="0" bIns="0" anchor="t">
            <a:spAutoFit/>
          </a:bodyPr>
          <a:lstStyle/>
          <a:p>
            <a:pPr marL="0" indent="0">
              <a:buClr>
                <a:srgbClr val="FA6400"/>
              </a:buClr>
              <a:buNone/>
              <a:defRPr/>
            </a:pPr>
            <a:r>
              <a:rPr kumimoji="0" lang="en-US" sz="1600" b="0" i="0" u="none" strike="noStrike" kern="1200" cap="none" spc="0" normalizeH="0" baseline="0" noProof="0">
                <a:ln>
                  <a:noFill/>
                </a:ln>
                <a:solidFill>
                  <a:schemeClr val="tx2"/>
                </a:solidFill>
                <a:effectLst/>
                <a:uLnTx/>
                <a:uFillTx/>
                <a:latin typeface="+mj-lt"/>
                <a:ea typeface="+mn-ea"/>
                <a:cs typeface="+mn-cs"/>
              </a:rPr>
              <a:t>Reuters provides a trusted and unbiased source of global news. Influential audiences rely on our </a:t>
            </a:r>
            <a:r>
              <a:rPr lang="en-US" sz="1600">
                <a:solidFill>
                  <a:schemeClr val="tx2"/>
                </a:solidFill>
                <a:latin typeface="+mj-lt"/>
              </a:rPr>
              <a:t>high-quality</a:t>
            </a:r>
            <a:r>
              <a:rPr kumimoji="0" lang="en-US" sz="1600" b="0" i="0" u="none" strike="noStrike" kern="1200" cap="none" spc="0" normalizeH="0" baseline="0" noProof="0">
                <a:ln>
                  <a:noFill/>
                </a:ln>
                <a:solidFill>
                  <a:schemeClr val="tx2"/>
                </a:solidFill>
                <a:effectLst/>
                <a:uLnTx/>
                <a:uFillTx/>
                <a:latin typeface="+mj-lt"/>
                <a:ea typeface="+mn-ea"/>
                <a:cs typeface="+mn-cs"/>
              </a:rPr>
              <a:t> content to make informed business decisions.</a:t>
            </a:r>
            <a:r>
              <a:rPr lang="en-US" sz="1600">
                <a:solidFill>
                  <a:schemeClr val="tx2"/>
                </a:solidFill>
                <a:latin typeface="+mj-lt"/>
              </a:rPr>
              <a:t> </a:t>
            </a:r>
          </a:p>
          <a:p>
            <a:pPr marL="0" indent="0">
              <a:buClr>
                <a:srgbClr val="FA6400"/>
              </a:buClr>
              <a:buNone/>
              <a:defRPr/>
            </a:pPr>
            <a:endParaRPr lang="en-US" sz="1600">
              <a:solidFill>
                <a:schemeClr val="tx2"/>
              </a:solidFill>
              <a:latin typeface="+mj-lt"/>
            </a:endParaRPr>
          </a:p>
          <a:p>
            <a:pPr marL="0" indent="0">
              <a:buClr>
                <a:srgbClr val="FA6400"/>
              </a:buClr>
              <a:buNone/>
              <a:defRPr/>
            </a:pPr>
            <a:r>
              <a:rPr lang="en-US" sz="1600">
                <a:solidFill>
                  <a:schemeClr val="tx2"/>
                </a:solidFill>
                <a:latin typeface="+mj-lt"/>
              </a:rPr>
              <a:t>The </a:t>
            </a:r>
            <a:r>
              <a:rPr kumimoji="0" lang="en-US" sz="1600" b="0" i="0" u="none" strike="noStrike" kern="1200" cap="none" spc="0" normalizeH="0" baseline="0" noProof="0">
                <a:ln>
                  <a:noFill/>
                </a:ln>
                <a:solidFill>
                  <a:schemeClr val="tx2"/>
                </a:solidFill>
                <a:effectLst/>
                <a:uLnTx/>
                <a:uFillTx/>
                <a:latin typeface="+mj-lt"/>
                <a:ea typeface="+mn-ea"/>
                <a:cs typeface="+mn-cs"/>
              </a:rPr>
              <a:t>Reuters Programmatic team is comprised of experts on both sides of the buy and supply side. This enables us to provide you with the best level of support.</a:t>
            </a:r>
            <a:endParaRPr lang="en-US" sz="1600">
              <a:solidFill>
                <a:schemeClr val="tx2"/>
              </a:solidFill>
              <a:latin typeface="+mj-lt"/>
            </a:endParaRPr>
          </a:p>
        </p:txBody>
      </p:sp>
      <p:sp>
        <p:nvSpPr>
          <p:cNvPr id="5" name="TextBox 4">
            <a:extLst>
              <a:ext uri="{FF2B5EF4-FFF2-40B4-BE49-F238E27FC236}">
                <a16:creationId xmlns:a16="http://schemas.microsoft.com/office/drawing/2014/main" id="{F0213DFF-6EC6-2255-246A-B85CE9905DF7}"/>
              </a:ext>
            </a:extLst>
          </p:cNvPr>
          <p:cNvSpPr txBox="1"/>
          <p:nvPr/>
        </p:nvSpPr>
        <p:spPr>
          <a:xfrm>
            <a:off x="3426866" y="1236547"/>
            <a:ext cx="4644517" cy="4662815"/>
          </a:xfrm>
          <a:prstGeom prst="rect">
            <a:avLst/>
          </a:prstGeom>
          <a:noFill/>
        </p:spPr>
        <p:txBody>
          <a:bodyPr wrap="square">
            <a:spAutoFit/>
          </a:bodyPr>
          <a:lstStyle/>
          <a:p>
            <a:pPr lvl="0">
              <a:spcAft>
                <a:spcPts val="600"/>
              </a:spcAft>
              <a:defRPr/>
            </a:pPr>
            <a:r>
              <a:rPr lang="en-GB" sz="1400" b="1">
                <a:solidFill>
                  <a:schemeClr val="accent3"/>
                </a:solidFill>
                <a:latin typeface="+mj-lt"/>
              </a:rPr>
              <a:t>CONTROL</a:t>
            </a:r>
          </a:p>
          <a:p>
            <a:pPr marL="171450" lvl="0" indent="-171450">
              <a:spcAft>
                <a:spcPts val="600"/>
              </a:spcAft>
              <a:buClr>
                <a:schemeClr val="accent3"/>
              </a:buClr>
              <a:buSzPct val="100000"/>
              <a:buFont typeface="Arial" panose="020B0604020202020204" pitchFamily="34" charset="0"/>
              <a:buChar char="•"/>
              <a:defRPr/>
            </a:pPr>
            <a:r>
              <a:rPr lang="en-GB" sz="1400">
                <a:solidFill>
                  <a:schemeClr val="tx1">
                    <a:lumMod val="65000"/>
                    <a:lumOff val="35000"/>
                  </a:schemeClr>
                </a:solidFill>
                <a:latin typeface="+mj-lt"/>
              </a:rPr>
              <a:t>Choose your optimal activation and targeting method </a:t>
            </a:r>
          </a:p>
          <a:p>
            <a:pPr marL="171450" lvl="0" indent="-171450">
              <a:spcAft>
                <a:spcPts val="600"/>
              </a:spcAft>
              <a:buClr>
                <a:schemeClr val="accent3"/>
              </a:buClr>
              <a:buSzPct val="100000"/>
              <a:buFont typeface="Arial" panose="020B0604020202020204" pitchFamily="34" charset="0"/>
              <a:buChar char="•"/>
              <a:defRPr/>
            </a:pPr>
            <a:r>
              <a:rPr lang="en-GB" sz="1400">
                <a:solidFill>
                  <a:schemeClr val="tx1">
                    <a:lumMod val="65000"/>
                    <a:lumOff val="35000"/>
                  </a:schemeClr>
                </a:solidFill>
                <a:latin typeface="+mj-lt"/>
              </a:rPr>
              <a:t>DSP agnostic </a:t>
            </a:r>
          </a:p>
          <a:p>
            <a:pPr marL="171450" lvl="0" indent="-171450">
              <a:spcAft>
                <a:spcPts val="600"/>
              </a:spcAft>
              <a:buClr>
                <a:schemeClr val="accent3"/>
              </a:buClr>
              <a:buSzPct val="100000"/>
              <a:buFont typeface="Arial" panose="020B0604020202020204" pitchFamily="34" charset="0"/>
              <a:buChar char="•"/>
              <a:defRPr/>
            </a:pPr>
            <a:r>
              <a:rPr lang="en-GB" sz="1400">
                <a:solidFill>
                  <a:schemeClr val="tx1">
                    <a:lumMod val="65000"/>
                    <a:lumOff val="35000"/>
                  </a:schemeClr>
                </a:solidFill>
                <a:latin typeface="+mj-lt"/>
              </a:rPr>
              <a:t>Three primary SSP partners to leverage </a:t>
            </a:r>
          </a:p>
          <a:p>
            <a:pPr lvl="0">
              <a:spcAft>
                <a:spcPts val="600"/>
              </a:spcAft>
              <a:defRPr/>
            </a:pPr>
            <a:endParaRPr lang="en-GB" sz="1400" b="1">
              <a:solidFill>
                <a:schemeClr val="accent3"/>
              </a:solidFill>
              <a:latin typeface="+mj-lt"/>
            </a:endParaRPr>
          </a:p>
          <a:p>
            <a:pPr lvl="0">
              <a:spcAft>
                <a:spcPts val="600"/>
              </a:spcAft>
              <a:defRPr/>
            </a:pPr>
            <a:r>
              <a:rPr lang="en-GB" sz="1400" b="1">
                <a:solidFill>
                  <a:schemeClr val="accent3"/>
                </a:solidFill>
                <a:latin typeface="+mj-lt"/>
              </a:rPr>
              <a:t>TRANSPARENCY</a:t>
            </a:r>
          </a:p>
          <a:p>
            <a:pPr marL="171450" lvl="0" indent="-171450">
              <a:spcAft>
                <a:spcPts val="600"/>
              </a:spcAft>
              <a:buClr>
                <a:schemeClr val="accent3"/>
              </a:buClr>
              <a:buSzPct val="100000"/>
              <a:buFont typeface="Arial" panose="020B0604020202020204" pitchFamily="34" charset="0"/>
              <a:buChar char="•"/>
              <a:defRPr/>
            </a:pPr>
            <a:r>
              <a:rPr lang="en-GB" sz="1400">
                <a:solidFill>
                  <a:schemeClr val="tx1">
                    <a:lumMod val="65000"/>
                    <a:lumOff val="35000"/>
                  </a:schemeClr>
                </a:solidFill>
                <a:latin typeface="+mj-lt"/>
              </a:rPr>
              <a:t>Clear SPO solution to meet goals with transparent costs</a:t>
            </a:r>
          </a:p>
          <a:p>
            <a:pPr marL="171450" lvl="0" indent="-171450">
              <a:spcAft>
                <a:spcPts val="600"/>
              </a:spcAft>
              <a:buClr>
                <a:schemeClr val="accent3"/>
              </a:buClr>
              <a:buSzPct val="100000"/>
              <a:buFont typeface="Arial" panose="020B0604020202020204" pitchFamily="34" charset="0"/>
              <a:buChar char="•"/>
              <a:defRPr/>
            </a:pPr>
            <a:r>
              <a:rPr lang="en-GB" sz="1400">
                <a:solidFill>
                  <a:schemeClr val="tx1">
                    <a:lumMod val="65000"/>
                    <a:lumOff val="35000"/>
                  </a:schemeClr>
                </a:solidFill>
                <a:latin typeface="+mj-lt"/>
              </a:rPr>
              <a:t>Access to ad server reporting and data</a:t>
            </a:r>
          </a:p>
          <a:p>
            <a:pPr marL="171450" lvl="0" indent="-171450">
              <a:spcAft>
                <a:spcPts val="600"/>
              </a:spcAft>
              <a:buClr>
                <a:schemeClr val="accent3"/>
              </a:buClr>
              <a:buSzPct val="100000"/>
              <a:buFont typeface="Arial" panose="020B0604020202020204" pitchFamily="34" charset="0"/>
              <a:buChar char="•"/>
              <a:defRPr/>
            </a:pPr>
            <a:r>
              <a:rPr lang="en-GB" sz="1400">
                <a:solidFill>
                  <a:schemeClr val="tx1">
                    <a:lumMod val="65000"/>
                    <a:lumOff val="35000"/>
                  </a:schemeClr>
                </a:solidFill>
                <a:latin typeface="+mj-lt"/>
              </a:rPr>
              <a:t>Consistent and proactive troubleshooting/monitoring</a:t>
            </a:r>
          </a:p>
          <a:p>
            <a:pPr marL="171450" lvl="0" indent="-171450">
              <a:spcAft>
                <a:spcPts val="600"/>
              </a:spcAft>
              <a:buClr>
                <a:schemeClr val="accent3"/>
              </a:buClr>
              <a:buSzPct val="100000"/>
              <a:buFont typeface="Arial" panose="020B0604020202020204" pitchFamily="34" charset="0"/>
              <a:buChar char="•"/>
              <a:defRPr/>
            </a:pPr>
            <a:endParaRPr lang="en-GB" sz="1400">
              <a:solidFill>
                <a:schemeClr val="tx1">
                  <a:lumMod val="65000"/>
                  <a:lumOff val="35000"/>
                </a:schemeClr>
              </a:solidFill>
              <a:latin typeface="+mj-lt"/>
            </a:endParaRPr>
          </a:p>
          <a:p>
            <a:pPr lvl="0">
              <a:spcAft>
                <a:spcPts val="600"/>
              </a:spcAft>
              <a:defRPr/>
            </a:pPr>
            <a:r>
              <a:rPr lang="en-GB" sz="1400" b="1">
                <a:solidFill>
                  <a:schemeClr val="accent3"/>
                </a:solidFill>
                <a:latin typeface="+mj-lt"/>
              </a:rPr>
              <a:t>BRAND SAFETY</a:t>
            </a:r>
          </a:p>
          <a:p>
            <a:pPr marL="171450" lvl="0" indent="-171450">
              <a:spcAft>
                <a:spcPts val="600"/>
              </a:spcAft>
              <a:buClr>
                <a:schemeClr val="accent3"/>
              </a:buClr>
              <a:buSzPct val="100000"/>
              <a:buFont typeface="Arial" panose="020B0604020202020204" pitchFamily="34" charset="0"/>
              <a:buChar char="•"/>
              <a:defRPr/>
            </a:pPr>
            <a:r>
              <a:rPr lang="en-GB" sz="1400">
                <a:solidFill>
                  <a:schemeClr val="tx1">
                    <a:lumMod val="65000"/>
                    <a:lumOff val="35000"/>
                  </a:schemeClr>
                </a:solidFill>
                <a:latin typeface="+mj-lt"/>
              </a:rPr>
              <a:t>IAB compliant</a:t>
            </a:r>
          </a:p>
          <a:p>
            <a:pPr marL="171450" lvl="0" indent="-171450">
              <a:spcAft>
                <a:spcPts val="600"/>
              </a:spcAft>
              <a:buClr>
                <a:schemeClr val="accent3"/>
              </a:buClr>
              <a:buSzPct val="100000"/>
              <a:buFont typeface="Arial" panose="020B0604020202020204" pitchFamily="34" charset="0"/>
              <a:buChar char="•"/>
              <a:defRPr/>
            </a:pPr>
            <a:r>
              <a:rPr lang="en-GB" sz="1400">
                <a:solidFill>
                  <a:schemeClr val="tx1">
                    <a:lumMod val="65000"/>
                    <a:lumOff val="35000"/>
                  </a:schemeClr>
                </a:solidFill>
                <a:latin typeface="+mj-lt"/>
              </a:rPr>
              <a:t>An exclusive Ads text file to ensure fraud mitigation </a:t>
            </a:r>
          </a:p>
          <a:p>
            <a:pPr marL="171450" lvl="0" indent="-171450">
              <a:spcAft>
                <a:spcPts val="600"/>
              </a:spcAft>
              <a:buClr>
                <a:schemeClr val="accent3"/>
              </a:buClr>
              <a:buSzPct val="100000"/>
              <a:buFont typeface="Arial" panose="020B0604020202020204" pitchFamily="34" charset="0"/>
              <a:buChar char="•"/>
              <a:defRPr/>
            </a:pPr>
            <a:r>
              <a:rPr lang="en-GB" sz="1400">
                <a:solidFill>
                  <a:schemeClr val="tx1">
                    <a:lumMod val="65000"/>
                    <a:lumOff val="35000"/>
                  </a:schemeClr>
                </a:solidFill>
                <a:latin typeface="+mj-lt"/>
              </a:rPr>
              <a:t>Contextual keywords for anti-targeting permitted</a:t>
            </a:r>
          </a:p>
          <a:p>
            <a:pPr marL="171450" lvl="0" indent="-171450">
              <a:spcAft>
                <a:spcPts val="600"/>
              </a:spcAft>
              <a:buClr>
                <a:schemeClr val="accent3"/>
              </a:buClr>
              <a:buSzPct val="100000"/>
              <a:buFont typeface="Arial" panose="020B0604020202020204" pitchFamily="34" charset="0"/>
              <a:buChar char="•"/>
              <a:defRPr/>
            </a:pPr>
            <a:r>
              <a:rPr lang="en-GB" sz="1400">
                <a:solidFill>
                  <a:schemeClr val="tx1">
                    <a:lumMod val="65000"/>
                    <a:lumOff val="35000"/>
                  </a:schemeClr>
                </a:solidFill>
                <a:latin typeface="+mj-lt"/>
              </a:rPr>
              <a:t>Integrated with major verification partners such as IAS</a:t>
            </a:r>
          </a:p>
          <a:p>
            <a:pPr marL="0" marR="0" lvl="0" indent="0" algn="l" defTabSz="914400" rtl="0" eaLnBrk="1" fontAlgn="auto" latinLnBrk="0" hangingPunct="1">
              <a:lnSpc>
                <a:spcPct val="100000"/>
              </a:lnSpc>
              <a:spcBef>
                <a:spcPts val="0"/>
              </a:spcBef>
              <a:spcAft>
                <a:spcPts val="400"/>
              </a:spcAft>
              <a:buClr>
                <a:srgbClr val="FF8000"/>
              </a:buClr>
              <a:buSzTx/>
              <a:buFontTx/>
              <a:buNone/>
              <a:tabLst/>
              <a:defRPr/>
            </a:pPr>
            <a:endParaRPr kumimoji="0" lang="en-GB" sz="1200" b="0" i="0" u="none" strike="noStrike" kern="1200" cap="none" spc="0" normalizeH="0" baseline="0" noProof="0">
              <a:ln>
                <a:noFill/>
              </a:ln>
              <a:solidFill>
                <a:srgbClr val="000000">
                  <a:lumMod val="65000"/>
                  <a:lumOff val="35000"/>
                </a:srgbClr>
              </a:solidFill>
              <a:effectLst/>
              <a:uLnTx/>
              <a:uFillTx/>
              <a:latin typeface="Knowledge2017TF" panose="020B0506040000020004" pitchFamily="34" charset="0"/>
              <a:ea typeface="+mn-ea"/>
              <a:cs typeface="+mn-cs"/>
            </a:endParaRPr>
          </a:p>
        </p:txBody>
      </p:sp>
      <p:sp>
        <p:nvSpPr>
          <p:cNvPr id="6" name="Rectangle 5">
            <a:extLst>
              <a:ext uri="{FF2B5EF4-FFF2-40B4-BE49-F238E27FC236}">
                <a16:creationId xmlns:a16="http://schemas.microsoft.com/office/drawing/2014/main" id="{4CC5FA35-E1EF-418C-9BD3-469040892BED}"/>
              </a:ext>
            </a:extLst>
          </p:cNvPr>
          <p:cNvSpPr/>
          <p:nvPr/>
        </p:nvSpPr>
        <p:spPr>
          <a:xfrm>
            <a:off x="8089983" y="1130895"/>
            <a:ext cx="4000887" cy="2408535"/>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grpSp>
        <p:nvGrpSpPr>
          <p:cNvPr id="8" name="Group 7">
            <a:extLst>
              <a:ext uri="{FF2B5EF4-FFF2-40B4-BE49-F238E27FC236}">
                <a16:creationId xmlns:a16="http://schemas.microsoft.com/office/drawing/2014/main" id="{966004E0-7215-C310-A95D-ECB44397A1BE}"/>
              </a:ext>
            </a:extLst>
          </p:cNvPr>
          <p:cNvGrpSpPr/>
          <p:nvPr/>
        </p:nvGrpSpPr>
        <p:grpSpPr>
          <a:xfrm>
            <a:off x="8096358" y="4337322"/>
            <a:ext cx="435439" cy="327084"/>
            <a:chOff x="6006927" y="4167674"/>
            <a:chExt cx="1462080" cy="889015"/>
          </a:xfrm>
          <a:solidFill>
            <a:srgbClr val="4D4D4D"/>
          </a:solidFill>
        </p:grpSpPr>
        <p:sp>
          <p:nvSpPr>
            <p:cNvPr id="10" name="Freeform 25">
              <a:extLst>
                <a:ext uri="{FF2B5EF4-FFF2-40B4-BE49-F238E27FC236}">
                  <a16:creationId xmlns:a16="http://schemas.microsoft.com/office/drawing/2014/main" id="{DECDA56D-1C05-D85B-3717-4A111106376E}"/>
                </a:ext>
              </a:extLst>
            </p:cNvPr>
            <p:cNvSpPr>
              <a:spLocks/>
            </p:cNvSpPr>
            <p:nvPr/>
          </p:nvSpPr>
          <p:spPr bwMode="auto">
            <a:xfrm>
              <a:off x="7278507" y="4204187"/>
              <a:ext cx="190500" cy="728662"/>
            </a:xfrm>
            <a:custGeom>
              <a:avLst/>
              <a:gdLst>
                <a:gd name="T0" fmla="*/ 67 w 550"/>
                <a:gd name="T1" fmla="*/ 0 h 2115"/>
                <a:gd name="T2" fmla="*/ 0 w 550"/>
                <a:gd name="T3" fmla="*/ 69 h 2115"/>
                <a:gd name="T4" fmla="*/ 0 w 550"/>
                <a:gd name="T5" fmla="*/ 2048 h 2115"/>
                <a:gd name="T6" fmla="*/ 67 w 550"/>
                <a:gd name="T7" fmla="*/ 2115 h 2115"/>
                <a:gd name="T8" fmla="*/ 483 w 550"/>
                <a:gd name="T9" fmla="*/ 2115 h 2115"/>
                <a:gd name="T10" fmla="*/ 550 w 550"/>
                <a:gd name="T11" fmla="*/ 2048 h 2115"/>
                <a:gd name="T12" fmla="*/ 550 w 550"/>
                <a:gd name="T13" fmla="*/ 69 h 2115"/>
                <a:gd name="T14" fmla="*/ 483 w 550"/>
                <a:gd name="T15" fmla="*/ 0 h 2115"/>
                <a:gd name="T16" fmla="*/ 67 w 550"/>
                <a:gd name="T17" fmla="*/ 0 h 2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0" h="2115">
                  <a:moveTo>
                    <a:pt x="67" y="0"/>
                  </a:moveTo>
                  <a:cubicBezTo>
                    <a:pt x="30" y="0"/>
                    <a:pt x="0" y="32"/>
                    <a:pt x="0" y="69"/>
                  </a:cubicBezTo>
                  <a:lnTo>
                    <a:pt x="0" y="2048"/>
                  </a:lnTo>
                  <a:cubicBezTo>
                    <a:pt x="0" y="2085"/>
                    <a:pt x="30" y="2115"/>
                    <a:pt x="67" y="2115"/>
                  </a:cubicBezTo>
                  <a:lnTo>
                    <a:pt x="483" y="2115"/>
                  </a:lnTo>
                  <a:cubicBezTo>
                    <a:pt x="520" y="2115"/>
                    <a:pt x="550" y="2085"/>
                    <a:pt x="550" y="2048"/>
                  </a:cubicBezTo>
                  <a:lnTo>
                    <a:pt x="550" y="69"/>
                  </a:lnTo>
                  <a:cubicBezTo>
                    <a:pt x="550" y="32"/>
                    <a:pt x="520" y="0"/>
                    <a:pt x="483" y="0"/>
                  </a:cubicBezTo>
                  <a:lnTo>
                    <a:pt x="6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Knowledge2017 UltraLight"/>
                <a:ea typeface="+mn-ea"/>
                <a:cs typeface="+mn-cs"/>
              </a:endParaRPr>
            </a:p>
          </p:txBody>
        </p:sp>
        <p:sp>
          <p:nvSpPr>
            <p:cNvPr id="11" name="Freeform 26">
              <a:extLst>
                <a:ext uri="{FF2B5EF4-FFF2-40B4-BE49-F238E27FC236}">
                  <a16:creationId xmlns:a16="http://schemas.microsoft.com/office/drawing/2014/main" id="{73C3B885-F203-D313-03A0-D61CEE8A2340}"/>
                </a:ext>
              </a:extLst>
            </p:cNvPr>
            <p:cNvSpPr>
              <a:spLocks/>
            </p:cNvSpPr>
            <p:nvPr/>
          </p:nvSpPr>
          <p:spPr bwMode="auto">
            <a:xfrm>
              <a:off x="6006927" y="4204184"/>
              <a:ext cx="188914" cy="728662"/>
            </a:xfrm>
            <a:custGeom>
              <a:avLst/>
              <a:gdLst>
                <a:gd name="T0" fmla="*/ 67 w 549"/>
                <a:gd name="T1" fmla="*/ 0 h 2115"/>
                <a:gd name="T2" fmla="*/ 0 w 549"/>
                <a:gd name="T3" fmla="*/ 69 h 2115"/>
                <a:gd name="T4" fmla="*/ 0 w 549"/>
                <a:gd name="T5" fmla="*/ 2048 h 2115"/>
                <a:gd name="T6" fmla="*/ 67 w 549"/>
                <a:gd name="T7" fmla="*/ 2115 h 2115"/>
                <a:gd name="T8" fmla="*/ 482 w 549"/>
                <a:gd name="T9" fmla="*/ 2115 h 2115"/>
                <a:gd name="T10" fmla="*/ 549 w 549"/>
                <a:gd name="T11" fmla="*/ 2048 h 2115"/>
                <a:gd name="T12" fmla="*/ 549 w 549"/>
                <a:gd name="T13" fmla="*/ 69 h 2115"/>
                <a:gd name="T14" fmla="*/ 482 w 549"/>
                <a:gd name="T15" fmla="*/ 0 h 2115"/>
                <a:gd name="T16" fmla="*/ 67 w 549"/>
                <a:gd name="T17" fmla="*/ 0 h 2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9" h="2115">
                  <a:moveTo>
                    <a:pt x="67" y="0"/>
                  </a:moveTo>
                  <a:cubicBezTo>
                    <a:pt x="30" y="0"/>
                    <a:pt x="0" y="32"/>
                    <a:pt x="0" y="69"/>
                  </a:cubicBezTo>
                  <a:lnTo>
                    <a:pt x="0" y="2048"/>
                  </a:lnTo>
                  <a:cubicBezTo>
                    <a:pt x="0" y="2085"/>
                    <a:pt x="30" y="2115"/>
                    <a:pt x="67" y="2115"/>
                  </a:cubicBezTo>
                  <a:lnTo>
                    <a:pt x="482" y="2115"/>
                  </a:lnTo>
                  <a:cubicBezTo>
                    <a:pt x="520" y="2115"/>
                    <a:pt x="549" y="2085"/>
                    <a:pt x="549" y="2048"/>
                  </a:cubicBezTo>
                  <a:lnTo>
                    <a:pt x="549" y="69"/>
                  </a:lnTo>
                  <a:cubicBezTo>
                    <a:pt x="549" y="32"/>
                    <a:pt x="520" y="0"/>
                    <a:pt x="482" y="0"/>
                  </a:cubicBezTo>
                  <a:lnTo>
                    <a:pt x="67"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Knowledge2017 UltraLight"/>
                <a:ea typeface="+mn-ea"/>
                <a:cs typeface="+mn-cs"/>
              </a:endParaRPr>
            </a:p>
          </p:txBody>
        </p:sp>
        <p:sp>
          <p:nvSpPr>
            <p:cNvPr id="12" name="Freeform 27">
              <a:extLst>
                <a:ext uri="{FF2B5EF4-FFF2-40B4-BE49-F238E27FC236}">
                  <a16:creationId xmlns:a16="http://schemas.microsoft.com/office/drawing/2014/main" id="{487B8D1B-08D6-3640-1EBB-7863FE620733}"/>
                </a:ext>
              </a:extLst>
            </p:cNvPr>
            <p:cNvSpPr>
              <a:spLocks/>
            </p:cNvSpPr>
            <p:nvPr/>
          </p:nvSpPr>
          <p:spPr bwMode="auto">
            <a:xfrm>
              <a:off x="6259334" y="4366126"/>
              <a:ext cx="835024" cy="690563"/>
            </a:xfrm>
            <a:custGeom>
              <a:avLst/>
              <a:gdLst>
                <a:gd name="T0" fmla="*/ 2414 w 2424"/>
                <a:gd name="T1" fmla="*/ 1419 h 2007"/>
                <a:gd name="T2" fmla="*/ 1343 w 2424"/>
                <a:gd name="T3" fmla="*/ 183 h 2007"/>
                <a:gd name="T4" fmla="*/ 1208 w 2424"/>
                <a:gd name="T5" fmla="*/ 215 h 2007"/>
                <a:gd name="T6" fmla="*/ 984 w 2424"/>
                <a:gd name="T7" fmla="*/ 375 h 2007"/>
                <a:gd name="T8" fmla="*/ 389 w 2424"/>
                <a:gd name="T9" fmla="*/ 466 h 2007"/>
                <a:gd name="T10" fmla="*/ 337 w 2424"/>
                <a:gd name="T11" fmla="*/ 441 h 2007"/>
                <a:gd name="T12" fmla="*/ 193 w 2424"/>
                <a:gd name="T13" fmla="*/ 299 h 2007"/>
                <a:gd name="T14" fmla="*/ 27 w 2424"/>
                <a:gd name="T15" fmla="*/ 0 h 2007"/>
                <a:gd name="T16" fmla="*/ 0 w 2424"/>
                <a:gd name="T17" fmla="*/ 0 h 2007"/>
                <a:gd name="T18" fmla="*/ 0 w 2424"/>
                <a:gd name="T19" fmla="*/ 1254 h 2007"/>
                <a:gd name="T20" fmla="*/ 242 w 2424"/>
                <a:gd name="T21" fmla="*/ 1354 h 2007"/>
                <a:gd name="T22" fmla="*/ 1142 w 2424"/>
                <a:gd name="T23" fmla="*/ 1997 h 2007"/>
                <a:gd name="T24" fmla="*/ 1321 w 2424"/>
                <a:gd name="T25" fmla="*/ 1813 h 2007"/>
                <a:gd name="T26" fmla="*/ 1633 w 2424"/>
                <a:gd name="T27" fmla="*/ 1890 h 2007"/>
                <a:gd name="T28" fmla="*/ 1704 w 2424"/>
                <a:gd name="T29" fmla="*/ 1722 h 2007"/>
                <a:gd name="T30" fmla="*/ 2016 w 2424"/>
                <a:gd name="T31" fmla="*/ 1786 h 2007"/>
                <a:gd name="T32" fmla="*/ 2053 w 2424"/>
                <a:gd name="T33" fmla="*/ 1603 h 2007"/>
                <a:gd name="T34" fmla="*/ 2415 w 2424"/>
                <a:gd name="T35" fmla="*/ 1448 h 2007"/>
                <a:gd name="T36" fmla="*/ 2414 w 2424"/>
                <a:gd name="T37" fmla="*/ 1419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4" h="2007">
                  <a:moveTo>
                    <a:pt x="2414" y="1419"/>
                  </a:moveTo>
                  <a:lnTo>
                    <a:pt x="1343" y="183"/>
                  </a:lnTo>
                  <a:cubicBezTo>
                    <a:pt x="1312" y="149"/>
                    <a:pt x="1255" y="183"/>
                    <a:pt x="1208" y="215"/>
                  </a:cubicBezTo>
                  <a:cubicBezTo>
                    <a:pt x="1131" y="264"/>
                    <a:pt x="1062" y="327"/>
                    <a:pt x="984" y="375"/>
                  </a:cubicBezTo>
                  <a:cubicBezTo>
                    <a:pt x="817" y="496"/>
                    <a:pt x="583" y="549"/>
                    <a:pt x="389" y="466"/>
                  </a:cubicBezTo>
                  <a:cubicBezTo>
                    <a:pt x="372" y="460"/>
                    <a:pt x="354" y="451"/>
                    <a:pt x="337" y="441"/>
                  </a:cubicBezTo>
                  <a:cubicBezTo>
                    <a:pt x="282" y="416"/>
                    <a:pt x="226" y="359"/>
                    <a:pt x="193" y="299"/>
                  </a:cubicBezTo>
                  <a:cubicBezTo>
                    <a:pt x="122" y="202"/>
                    <a:pt x="65" y="85"/>
                    <a:pt x="27" y="0"/>
                  </a:cubicBezTo>
                  <a:cubicBezTo>
                    <a:pt x="18" y="0"/>
                    <a:pt x="10" y="0"/>
                    <a:pt x="0" y="0"/>
                  </a:cubicBezTo>
                  <a:lnTo>
                    <a:pt x="0" y="1254"/>
                  </a:lnTo>
                  <a:cubicBezTo>
                    <a:pt x="0" y="1254"/>
                    <a:pt x="91" y="1236"/>
                    <a:pt x="242" y="1354"/>
                  </a:cubicBezTo>
                  <a:cubicBezTo>
                    <a:pt x="393" y="1474"/>
                    <a:pt x="1020" y="2007"/>
                    <a:pt x="1142" y="1997"/>
                  </a:cubicBezTo>
                  <a:cubicBezTo>
                    <a:pt x="1210" y="2004"/>
                    <a:pt x="1359" y="1943"/>
                    <a:pt x="1321" y="1813"/>
                  </a:cubicBezTo>
                  <a:cubicBezTo>
                    <a:pt x="1493" y="1948"/>
                    <a:pt x="1616" y="1901"/>
                    <a:pt x="1633" y="1890"/>
                  </a:cubicBezTo>
                  <a:cubicBezTo>
                    <a:pt x="1633" y="1890"/>
                    <a:pt x="1736" y="1835"/>
                    <a:pt x="1704" y="1722"/>
                  </a:cubicBezTo>
                  <a:cubicBezTo>
                    <a:pt x="1758" y="1760"/>
                    <a:pt x="1911" y="1862"/>
                    <a:pt x="2016" y="1786"/>
                  </a:cubicBezTo>
                  <a:cubicBezTo>
                    <a:pt x="2070" y="1749"/>
                    <a:pt x="2075" y="1635"/>
                    <a:pt x="2053" y="1603"/>
                  </a:cubicBezTo>
                  <a:cubicBezTo>
                    <a:pt x="2032" y="1571"/>
                    <a:pt x="2424" y="1774"/>
                    <a:pt x="2415" y="1448"/>
                  </a:cubicBezTo>
                  <a:cubicBezTo>
                    <a:pt x="2417" y="1438"/>
                    <a:pt x="2414" y="1428"/>
                    <a:pt x="2414" y="141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Knowledge2017 UltraLight"/>
                <a:ea typeface="+mn-ea"/>
                <a:cs typeface="+mn-cs"/>
              </a:endParaRPr>
            </a:p>
          </p:txBody>
        </p:sp>
        <p:sp>
          <p:nvSpPr>
            <p:cNvPr id="13" name="Freeform 28">
              <a:extLst>
                <a:ext uri="{FF2B5EF4-FFF2-40B4-BE49-F238E27FC236}">
                  <a16:creationId xmlns:a16="http://schemas.microsoft.com/office/drawing/2014/main" id="{1809A868-99DF-28FD-F235-B6D3A0A81CDA}"/>
                </a:ext>
              </a:extLst>
            </p:cNvPr>
            <p:cNvSpPr>
              <a:spLocks/>
            </p:cNvSpPr>
            <p:nvPr/>
          </p:nvSpPr>
          <p:spPr bwMode="auto">
            <a:xfrm>
              <a:off x="6351408" y="4167674"/>
              <a:ext cx="852487" cy="623887"/>
            </a:xfrm>
            <a:custGeom>
              <a:avLst/>
              <a:gdLst>
                <a:gd name="T0" fmla="*/ 1111 w 2477"/>
                <a:gd name="T1" fmla="*/ 2 h 1811"/>
                <a:gd name="T2" fmla="*/ 817 w 2477"/>
                <a:gd name="T3" fmla="*/ 44 h 1811"/>
                <a:gd name="T4" fmla="*/ 94 w 2477"/>
                <a:gd name="T5" fmla="*/ 591 h 1811"/>
                <a:gd name="T6" fmla="*/ 562 w 2477"/>
                <a:gd name="T7" fmla="*/ 774 h 1811"/>
                <a:gd name="T8" fmla="*/ 1081 w 2477"/>
                <a:gd name="T9" fmla="*/ 461 h 1811"/>
                <a:gd name="T10" fmla="*/ 1146 w 2477"/>
                <a:gd name="T11" fmla="*/ 480 h 1811"/>
                <a:gd name="T12" fmla="*/ 2308 w 2477"/>
                <a:gd name="T13" fmla="*/ 1811 h 1811"/>
                <a:gd name="T14" fmla="*/ 2477 w 2477"/>
                <a:gd name="T15" fmla="*/ 1759 h 1811"/>
                <a:gd name="T16" fmla="*/ 2477 w 2477"/>
                <a:gd name="T17" fmla="*/ 425 h 1811"/>
                <a:gd name="T18" fmla="*/ 1640 w 2477"/>
                <a:gd name="T19" fmla="*/ 135 h 1811"/>
                <a:gd name="T20" fmla="*/ 1111 w 2477"/>
                <a:gd name="T21" fmla="*/ 2 h 1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7" h="1811">
                  <a:moveTo>
                    <a:pt x="1111" y="2"/>
                  </a:moveTo>
                  <a:cubicBezTo>
                    <a:pt x="1006" y="3"/>
                    <a:pt x="903" y="17"/>
                    <a:pt x="817" y="44"/>
                  </a:cubicBezTo>
                  <a:cubicBezTo>
                    <a:pt x="710" y="122"/>
                    <a:pt x="178" y="507"/>
                    <a:pt x="94" y="591"/>
                  </a:cubicBezTo>
                  <a:cubicBezTo>
                    <a:pt x="0" y="685"/>
                    <a:pt x="287" y="901"/>
                    <a:pt x="562" y="774"/>
                  </a:cubicBezTo>
                  <a:cubicBezTo>
                    <a:pt x="807" y="661"/>
                    <a:pt x="973" y="474"/>
                    <a:pt x="1081" y="461"/>
                  </a:cubicBezTo>
                  <a:cubicBezTo>
                    <a:pt x="1104" y="457"/>
                    <a:pt x="1118" y="456"/>
                    <a:pt x="1146" y="480"/>
                  </a:cubicBezTo>
                  <a:lnTo>
                    <a:pt x="2308" y="1811"/>
                  </a:lnTo>
                  <a:cubicBezTo>
                    <a:pt x="2360" y="1783"/>
                    <a:pt x="2425" y="1757"/>
                    <a:pt x="2477" y="1759"/>
                  </a:cubicBezTo>
                  <a:lnTo>
                    <a:pt x="2477" y="425"/>
                  </a:lnTo>
                  <a:cubicBezTo>
                    <a:pt x="2477" y="425"/>
                    <a:pt x="1853" y="303"/>
                    <a:pt x="1640" y="135"/>
                  </a:cubicBezTo>
                  <a:cubicBezTo>
                    <a:pt x="1523" y="45"/>
                    <a:pt x="1312" y="0"/>
                    <a:pt x="111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Knowledge2017 UltraLight"/>
                <a:ea typeface="+mn-ea"/>
                <a:cs typeface="+mn-cs"/>
              </a:endParaRPr>
            </a:p>
          </p:txBody>
        </p:sp>
      </p:grpSp>
      <p:sp>
        <p:nvSpPr>
          <p:cNvPr id="9" name="Rectangle 8">
            <a:extLst>
              <a:ext uri="{FF2B5EF4-FFF2-40B4-BE49-F238E27FC236}">
                <a16:creationId xmlns:a16="http://schemas.microsoft.com/office/drawing/2014/main" id="{F3CE63C1-F816-C9A4-7AFA-65EA2FB72D8B}"/>
              </a:ext>
            </a:extLst>
          </p:cNvPr>
          <p:cNvSpPr/>
          <p:nvPr/>
        </p:nvSpPr>
        <p:spPr>
          <a:xfrm>
            <a:off x="8599509" y="4179231"/>
            <a:ext cx="2348168" cy="5495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D4D4D"/>
                </a:solidFill>
                <a:effectLst/>
                <a:uLnTx/>
                <a:uFillTx/>
                <a:latin typeface="Knowledge" charset="0"/>
                <a:ea typeface="Knowledge" charset="0"/>
                <a:cs typeface="Knowledge" charset="0"/>
              </a:rPr>
              <a:t>Programmatic direct activation</a:t>
            </a:r>
            <a:endParaRPr kumimoji="0" lang="en-US" sz="1800" b="0" i="0" u="none" strike="noStrike" kern="1200" cap="none" spc="0" normalizeH="0" baseline="0" noProof="0">
              <a:ln>
                <a:noFill/>
              </a:ln>
              <a:solidFill>
                <a:srgbClr val="4D4D4D"/>
              </a:solidFill>
              <a:effectLst/>
              <a:uLnTx/>
              <a:uFillTx/>
              <a:latin typeface="Knowledge2017 UltraLight"/>
              <a:ea typeface="+mn-ea"/>
              <a:cs typeface="+mn-cs"/>
            </a:endParaRPr>
          </a:p>
        </p:txBody>
      </p:sp>
      <p:sp>
        <p:nvSpPr>
          <p:cNvPr id="14" name="Rectangle 13">
            <a:extLst>
              <a:ext uri="{FF2B5EF4-FFF2-40B4-BE49-F238E27FC236}">
                <a16:creationId xmlns:a16="http://schemas.microsoft.com/office/drawing/2014/main" id="{BB936E30-17DC-5DA9-D809-06600EF5E815}"/>
              </a:ext>
            </a:extLst>
          </p:cNvPr>
          <p:cNvSpPr/>
          <p:nvPr/>
        </p:nvSpPr>
        <p:spPr>
          <a:xfrm>
            <a:off x="10607855" y="1921177"/>
            <a:ext cx="1013766" cy="257705"/>
          </a:xfrm>
          <a:prstGeom prst="rect">
            <a:avLst/>
          </a:prstGeom>
          <a:solidFill>
            <a:schemeClr val="accent3"/>
          </a:solidFill>
          <a:ln>
            <a:solidFill>
              <a:srgbClr val="FF8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30" normalizeH="0" baseline="0" noProof="0">
                <a:ln>
                  <a:noFill/>
                </a:ln>
                <a:solidFill>
                  <a:srgbClr val="FFFFFF"/>
                </a:solidFill>
                <a:effectLst/>
                <a:uLnTx/>
                <a:uFillTx/>
                <a:latin typeface="Knowledge2017 UltraLight" panose="020B0506040000020004" pitchFamily="34" charset="0"/>
                <a:ea typeface="+mn-ea"/>
                <a:cs typeface="+mn-cs"/>
              </a:rPr>
              <a:t>PRIVATE AUCTION</a:t>
            </a:r>
          </a:p>
        </p:txBody>
      </p:sp>
      <p:sp>
        <p:nvSpPr>
          <p:cNvPr id="15" name="Rectangle 14">
            <a:extLst>
              <a:ext uri="{FF2B5EF4-FFF2-40B4-BE49-F238E27FC236}">
                <a16:creationId xmlns:a16="http://schemas.microsoft.com/office/drawing/2014/main" id="{9786206B-AB18-7665-9C95-E3909A4AF318}"/>
              </a:ext>
            </a:extLst>
          </p:cNvPr>
          <p:cNvSpPr/>
          <p:nvPr/>
        </p:nvSpPr>
        <p:spPr>
          <a:xfrm>
            <a:off x="8243391" y="1339880"/>
            <a:ext cx="1013766" cy="432727"/>
          </a:xfrm>
          <a:prstGeom prst="rect">
            <a:avLst/>
          </a:prstGeom>
          <a:solidFill>
            <a:schemeClr val="accent3"/>
          </a:solidFill>
          <a:ln>
            <a:solidFill>
              <a:srgbClr val="FF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30" normalizeH="0" baseline="0" noProof="0">
                <a:ln>
                  <a:noFill/>
                </a:ln>
                <a:solidFill>
                  <a:srgbClr val="FFFFFF"/>
                </a:solidFill>
                <a:effectLst/>
                <a:uLnTx/>
                <a:uFillTx/>
                <a:latin typeface="Knowledge2017 UltraLight" panose="020B0506040000020004" pitchFamily="34" charset="0"/>
                <a:ea typeface="+mn-ea"/>
                <a:cs typeface="+mn-cs"/>
              </a:rPr>
              <a:t>PROGRAMMATIC GUARANTEED</a:t>
            </a:r>
          </a:p>
        </p:txBody>
      </p:sp>
      <p:sp>
        <p:nvSpPr>
          <p:cNvPr id="16" name="Rectangle 15">
            <a:extLst>
              <a:ext uri="{FF2B5EF4-FFF2-40B4-BE49-F238E27FC236}">
                <a16:creationId xmlns:a16="http://schemas.microsoft.com/office/drawing/2014/main" id="{0E0FD3AB-0567-D480-0AB9-AD32FEAF3892}"/>
              </a:ext>
            </a:extLst>
          </p:cNvPr>
          <p:cNvSpPr/>
          <p:nvPr/>
        </p:nvSpPr>
        <p:spPr>
          <a:xfrm>
            <a:off x="8084372" y="2247375"/>
            <a:ext cx="3738119" cy="460615"/>
          </a:xfrm>
          <a:prstGeom prst="rect">
            <a:avLst/>
          </a:prstGeom>
          <a:noFill/>
          <a:ln w="19050">
            <a:solidFill>
              <a:srgbClr val="D0D0D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17" name="Rectangle 16">
            <a:extLst>
              <a:ext uri="{FF2B5EF4-FFF2-40B4-BE49-F238E27FC236}">
                <a16:creationId xmlns:a16="http://schemas.microsoft.com/office/drawing/2014/main" id="{3470F3B4-B3E5-A2B9-D045-B4354E75562B}"/>
              </a:ext>
            </a:extLst>
          </p:cNvPr>
          <p:cNvSpPr/>
          <p:nvPr/>
        </p:nvSpPr>
        <p:spPr>
          <a:xfrm>
            <a:off x="8241854" y="2348597"/>
            <a:ext cx="2333425" cy="25859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30" normalizeH="0" baseline="0" noProof="0">
                <a:ln>
                  <a:noFill/>
                </a:ln>
                <a:solidFill>
                  <a:srgbClr val="FFFFFF"/>
                </a:solidFill>
                <a:effectLst/>
                <a:uLnTx/>
                <a:uFillTx/>
                <a:latin typeface="Knowledge2017 UltraLight" panose="020B0506040000020004" pitchFamily="34" charset="0"/>
                <a:ea typeface="+mn-ea"/>
                <a:cs typeface="+mn-cs"/>
              </a:rPr>
              <a:t>FIXED CPM AND HIGHER PRIORITY</a:t>
            </a:r>
          </a:p>
        </p:txBody>
      </p:sp>
      <p:sp>
        <p:nvSpPr>
          <p:cNvPr id="18" name="Rectangle 17">
            <a:extLst>
              <a:ext uri="{FF2B5EF4-FFF2-40B4-BE49-F238E27FC236}">
                <a16:creationId xmlns:a16="http://schemas.microsoft.com/office/drawing/2014/main" id="{F417CECD-88F1-9BDB-6231-9C621C75C553}"/>
              </a:ext>
            </a:extLst>
          </p:cNvPr>
          <p:cNvSpPr/>
          <p:nvPr/>
        </p:nvSpPr>
        <p:spPr>
          <a:xfrm>
            <a:off x="10628971" y="2348598"/>
            <a:ext cx="992651" cy="25859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30" normalizeH="0" baseline="0" noProof="0">
                <a:ln>
                  <a:noFill/>
                </a:ln>
                <a:solidFill>
                  <a:srgbClr val="FFFFFF"/>
                </a:solidFill>
                <a:effectLst/>
                <a:uLnTx/>
                <a:uFillTx/>
                <a:latin typeface="Knowledge2017 UltraLight" panose="020B0506040000020004" pitchFamily="34" charset="0"/>
                <a:ea typeface="+mn-ea"/>
                <a:cs typeface="+mn-cs"/>
              </a:rPr>
              <a:t>FLOOR CPM</a:t>
            </a:r>
          </a:p>
        </p:txBody>
      </p:sp>
      <p:cxnSp>
        <p:nvCxnSpPr>
          <p:cNvPr id="19" name="Straight Arrow Connector 18">
            <a:extLst>
              <a:ext uri="{FF2B5EF4-FFF2-40B4-BE49-F238E27FC236}">
                <a16:creationId xmlns:a16="http://schemas.microsoft.com/office/drawing/2014/main" id="{02DF8459-FC0B-4125-9F4F-C13F2BD3017F}"/>
              </a:ext>
            </a:extLst>
          </p:cNvPr>
          <p:cNvCxnSpPr>
            <a:cxnSpLocks/>
          </p:cNvCxnSpPr>
          <p:nvPr/>
        </p:nvCxnSpPr>
        <p:spPr>
          <a:xfrm>
            <a:off x="11111933" y="2178883"/>
            <a:ext cx="5611" cy="17593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5CBAA8C-3670-9EBD-5867-00EBB110B1E1}"/>
              </a:ext>
            </a:extLst>
          </p:cNvPr>
          <p:cNvCxnSpPr>
            <a:cxnSpLocks/>
          </p:cNvCxnSpPr>
          <p:nvPr/>
        </p:nvCxnSpPr>
        <p:spPr>
          <a:xfrm>
            <a:off x="8750274" y="1772607"/>
            <a:ext cx="0" cy="563371"/>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8B68498-EAFF-3096-F435-8DE27349FC74}"/>
              </a:ext>
            </a:extLst>
          </p:cNvPr>
          <p:cNvSpPr/>
          <p:nvPr/>
        </p:nvSpPr>
        <p:spPr>
          <a:xfrm>
            <a:off x="9425623" y="1613146"/>
            <a:ext cx="1013766" cy="362599"/>
          </a:xfrm>
          <a:prstGeom prst="rect">
            <a:avLst/>
          </a:prstGeom>
          <a:solidFill>
            <a:schemeClr val="accent3"/>
          </a:solidFill>
          <a:ln>
            <a:solidFill>
              <a:srgbClr val="FF8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30" normalizeH="0" baseline="0" noProof="0">
                <a:ln>
                  <a:noFill/>
                </a:ln>
                <a:solidFill>
                  <a:srgbClr val="FFFFFF"/>
                </a:solidFill>
                <a:effectLst/>
                <a:uLnTx/>
                <a:uFillTx/>
                <a:latin typeface="Knowledge2017 UltraLight" panose="020B0506040000020004" pitchFamily="34" charset="0"/>
                <a:ea typeface="+mn-ea"/>
                <a:cs typeface="+mn-cs"/>
              </a:rPr>
              <a:t>PREFERRED DEAL</a:t>
            </a:r>
          </a:p>
        </p:txBody>
      </p:sp>
      <p:cxnSp>
        <p:nvCxnSpPr>
          <p:cNvPr id="22" name="Straight Arrow Connector 21">
            <a:extLst>
              <a:ext uri="{FF2B5EF4-FFF2-40B4-BE49-F238E27FC236}">
                <a16:creationId xmlns:a16="http://schemas.microsoft.com/office/drawing/2014/main" id="{E11DF017-383A-A3D2-D465-8C4FF5F8AC1A}"/>
              </a:ext>
            </a:extLst>
          </p:cNvPr>
          <p:cNvCxnSpPr>
            <a:cxnSpLocks/>
          </p:cNvCxnSpPr>
          <p:nvPr/>
        </p:nvCxnSpPr>
        <p:spPr>
          <a:xfrm>
            <a:off x="9932079" y="1966929"/>
            <a:ext cx="855" cy="37025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6" descr="Logos - Google Marketing Platform - Google Ads">
            <a:extLst>
              <a:ext uri="{FF2B5EF4-FFF2-40B4-BE49-F238E27FC236}">
                <a16:creationId xmlns:a16="http://schemas.microsoft.com/office/drawing/2014/main" id="{66218529-62F0-6C3A-96E2-E2D8772C37F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539011" y="3370298"/>
            <a:ext cx="1145844" cy="21410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0EAE11A-5AA5-85E1-9790-8F61600BC6D7}"/>
              </a:ext>
            </a:extLst>
          </p:cNvPr>
          <p:cNvSpPr txBox="1"/>
          <p:nvPr/>
        </p:nvSpPr>
        <p:spPr>
          <a:xfrm>
            <a:off x="9435041" y="2963331"/>
            <a:ext cx="1280284" cy="17587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AFAFAF"/>
                </a:solidFill>
                <a:effectLst/>
                <a:uLnTx/>
                <a:uFillTx/>
                <a:latin typeface="Knowledge2017" panose="020B0506000000020004" pitchFamily="34" charset="0"/>
                <a:ea typeface="+mn-ea"/>
                <a:cs typeface="+mn-cs"/>
              </a:rPr>
              <a:t>OUR PARTNERS: </a:t>
            </a:r>
          </a:p>
        </p:txBody>
      </p:sp>
      <p:sp>
        <p:nvSpPr>
          <p:cNvPr id="26" name="Rectangle 25">
            <a:extLst>
              <a:ext uri="{FF2B5EF4-FFF2-40B4-BE49-F238E27FC236}">
                <a16:creationId xmlns:a16="http://schemas.microsoft.com/office/drawing/2014/main" id="{4CB1AB8E-59F5-5D1A-9662-759596E2BC76}"/>
              </a:ext>
            </a:extLst>
          </p:cNvPr>
          <p:cNvSpPr/>
          <p:nvPr/>
        </p:nvSpPr>
        <p:spPr>
          <a:xfrm>
            <a:off x="8071383" y="2840079"/>
            <a:ext cx="3738120" cy="1066035"/>
          </a:xfrm>
          <a:prstGeom prst="rect">
            <a:avLst/>
          </a:prstGeom>
          <a:noFill/>
          <a:ln w="19050">
            <a:solidFill>
              <a:srgbClr val="D0D0D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Knowledge2017 UltraLight"/>
              <a:ea typeface="+mn-ea"/>
              <a:cs typeface="+mn-cs"/>
            </a:endParaRPr>
          </a:p>
        </p:txBody>
      </p:sp>
      <p:pic>
        <p:nvPicPr>
          <p:cNvPr id="27" name="Picture 26">
            <a:extLst>
              <a:ext uri="{FF2B5EF4-FFF2-40B4-BE49-F238E27FC236}">
                <a16:creationId xmlns:a16="http://schemas.microsoft.com/office/drawing/2014/main" id="{A438BC2C-DC4D-ACD8-0070-1ACDA74C4E4C}"/>
              </a:ext>
            </a:extLst>
          </p:cNvPr>
          <p:cNvPicPr>
            <a:picLocks noChangeAspect="1"/>
          </p:cNvPicPr>
          <p:nvPr/>
        </p:nvPicPr>
        <p:blipFill>
          <a:blip r:embed="rId3"/>
          <a:stretch>
            <a:fillRect/>
          </a:stretch>
        </p:blipFill>
        <p:spPr>
          <a:xfrm>
            <a:off x="8337996" y="3185245"/>
            <a:ext cx="829128" cy="493819"/>
          </a:xfrm>
          <a:prstGeom prst="rect">
            <a:avLst/>
          </a:prstGeom>
        </p:spPr>
      </p:pic>
      <p:pic>
        <p:nvPicPr>
          <p:cNvPr id="28" name="Picture 20" descr="Permutive - Crunchbase Company Profile &amp; Funding">
            <a:extLst>
              <a:ext uri="{FF2B5EF4-FFF2-40B4-BE49-F238E27FC236}">
                <a16:creationId xmlns:a16="http://schemas.microsoft.com/office/drawing/2014/main" id="{59FE7FA7-4621-4A8B-8062-F10348E82C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573560" y="3424221"/>
            <a:ext cx="763646" cy="1330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3217BF8-E871-369F-197D-2F4A52AE65A6}"/>
              </a:ext>
            </a:extLst>
          </p:cNvPr>
          <p:cNvSpPr txBox="1"/>
          <p:nvPr/>
        </p:nvSpPr>
        <p:spPr>
          <a:xfrm>
            <a:off x="572312" y="-2444"/>
            <a:ext cx="1906937" cy="253916"/>
          </a:xfrm>
          <a:prstGeom prst="rect">
            <a:avLst/>
          </a:prstGeom>
          <a:solidFill>
            <a:srgbClr val="FA6400"/>
          </a:solid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a:solidFill>
                  <a:srgbClr val="FFFFFF"/>
                </a:solidFill>
                <a:latin typeface="Knowledge2017"/>
              </a:rPr>
              <a:t>REUTERS PROGRAMMATIC</a:t>
            </a:r>
            <a:endParaRPr kumimoji="0" lang="en-GB" sz="1050" b="1" i="0" u="none" strike="noStrike" kern="1200" cap="none" spc="0" normalizeH="0" baseline="0" noProof="0">
              <a:ln>
                <a:noFill/>
              </a:ln>
              <a:solidFill>
                <a:srgbClr val="FFFFFF"/>
              </a:solidFill>
              <a:effectLst/>
              <a:uLnTx/>
              <a:uFillTx/>
              <a:latin typeface="Knowledge2017"/>
              <a:ea typeface="+mn-ea"/>
              <a:cs typeface="+mn-cs"/>
            </a:endParaRPr>
          </a:p>
        </p:txBody>
      </p:sp>
    </p:spTree>
    <p:extLst>
      <p:ext uri="{BB962C8B-B14F-4D97-AF65-F5344CB8AC3E}">
        <p14:creationId xmlns:p14="http://schemas.microsoft.com/office/powerpoint/2010/main" val="188249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6">
            <a:extLst>
              <a:ext uri="{FF2B5EF4-FFF2-40B4-BE49-F238E27FC236}">
                <a16:creationId xmlns:a16="http://schemas.microsoft.com/office/drawing/2014/main" id="{8EAF20E6-02E7-4765-A6E5-975017DC50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 b="-641"/>
          <a:stretch/>
        </p:blipFill>
        <p:spPr>
          <a:xfrm>
            <a:off x="5381176" y="1414463"/>
            <a:ext cx="2086134" cy="4443412"/>
          </a:xfrm>
          <a:prstGeom prst="rect">
            <a:avLst/>
          </a:prstGeom>
        </p:spPr>
      </p:pic>
      <p:pic>
        <p:nvPicPr>
          <p:cNvPr id="21" name="Picture 20">
            <a:extLst>
              <a:ext uri="{FF2B5EF4-FFF2-40B4-BE49-F238E27FC236}">
                <a16:creationId xmlns:a16="http://schemas.microsoft.com/office/drawing/2014/main" id="{6C04AA39-9DE7-487D-A394-CE45878EF8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5588" y="1154724"/>
            <a:ext cx="2584975" cy="4933503"/>
          </a:xfrm>
          <a:prstGeom prst="rect">
            <a:avLst/>
          </a:prstGeom>
        </p:spPr>
      </p:pic>
      <p:sp>
        <p:nvSpPr>
          <p:cNvPr id="33" name="Rectangle 5">
            <a:extLst>
              <a:ext uri="{FF2B5EF4-FFF2-40B4-BE49-F238E27FC236}">
                <a16:creationId xmlns:a16="http://schemas.microsoft.com/office/drawing/2014/main" id="{764519E0-F31E-2943-A1C7-4B6935275D45}"/>
              </a:ext>
            </a:extLst>
          </p:cNvPr>
          <p:cNvSpPr txBox="1"/>
          <p:nvPr/>
        </p:nvSpPr>
        <p:spPr>
          <a:xfrm>
            <a:off x="8870086" y="4096127"/>
            <a:ext cx="2370873" cy="2152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p>
            <a:pPr algn="ctr" defTabSz="913578">
              <a:defRPr/>
            </a:pPr>
            <a:endParaRPr lang="en-US" sz="1400">
              <a:solidFill>
                <a:srgbClr val="000000"/>
              </a:solidFill>
              <a:latin typeface="Knowledge2017 UltraLight"/>
            </a:endParaRPr>
          </a:p>
        </p:txBody>
      </p:sp>
      <p:sp>
        <p:nvSpPr>
          <p:cNvPr id="2" name="Title 1">
            <a:extLst>
              <a:ext uri="{FF2B5EF4-FFF2-40B4-BE49-F238E27FC236}">
                <a16:creationId xmlns:a16="http://schemas.microsoft.com/office/drawing/2014/main" id="{7D6B3830-5472-9C4B-AA6F-F1E54E29F44C}"/>
              </a:ext>
            </a:extLst>
          </p:cNvPr>
          <p:cNvSpPr>
            <a:spLocks noGrp="1"/>
          </p:cNvSpPr>
          <p:nvPr>
            <p:ph type="title"/>
          </p:nvPr>
        </p:nvSpPr>
        <p:spPr>
          <a:xfrm>
            <a:off x="0" y="570018"/>
            <a:ext cx="9483337" cy="740498"/>
          </a:xfrm>
        </p:spPr>
        <p:txBody>
          <a:bodyPr lIns="360000">
            <a:normAutofit/>
          </a:bodyPr>
          <a:lstStyle/>
          <a:p>
            <a:pPr lvl="0"/>
            <a:r>
              <a:rPr lang="en-US">
                <a:solidFill>
                  <a:srgbClr val="FA6400"/>
                </a:solidFill>
              </a:rPr>
              <a:t>Measure the impact that matters </a:t>
            </a:r>
            <a:r>
              <a:rPr lang="en-US">
                <a:solidFill>
                  <a:srgbClr val="404040"/>
                </a:solidFill>
              </a:rPr>
              <a:t>with Reuters brand studies </a:t>
            </a:r>
            <a:endParaRPr lang="en-US" sz="3198">
              <a:solidFill>
                <a:srgbClr val="404040"/>
              </a:solidFill>
            </a:endParaRPr>
          </a:p>
        </p:txBody>
      </p:sp>
      <p:sp>
        <p:nvSpPr>
          <p:cNvPr id="18" name="Rectangle 17">
            <a:extLst>
              <a:ext uri="{FF2B5EF4-FFF2-40B4-BE49-F238E27FC236}">
                <a16:creationId xmlns:a16="http://schemas.microsoft.com/office/drawing/2014/main" id="{BE7BB269-98F8-4941-8DC7-8BC508C3B888}"/>
              </a:ext>
            </a:extLst>
          </p:cNvPr>
          <p:cNvSpPr/>
          <p:nvPr/>
        </p:nvSpPr>
        <p:spPr>
          <a:xfrm>
            <a:off x="-1" y="1578029"/>
            <a:ext cx="4712142" cy="1606594"/>
          </a:xfrm>
          <a:prstGeom prst="rect">
            <a:avLst/>
          </a:prstGeom>
        </p:spPr>
        <p:txBody>
          <a:bodyPr wrap="square" lIns="360000" tIns="0" rIns="0" bIns="0">
            <a:spAutoFit/>
          </a:bodyPr>
          <a:lstStyle/>
          <a:p>
            <a:pPr defTabSz="913578">
              <a:lnSpc>
                <a:spcPct val="110000"/>
              </a:lnSpc>
              <a:defRPr/>
            </a:pPr>
            <a:r>
              <a:rPr lang="en-US" sz="1600">
                <a:solidFill>
                  <a:srgbClr val="404040"/>
                </a:solidFill>
                <a:latin typeface="Knowledge2017"/>
                <a:sym typeface="Knowledge2017TF"/>
              </a:rPr>
              <a:t>Reuters Brand Studies measure the moments that matter – from user sentiment to engagement – with defining metrics including brand awareness, ad recall, and consideration. </a:t>
            </a:r>
          </a:p>
          <a:p>
            <a:pPr defTabSz="913578">
              <a:lnSpc>
                <a:spcPct val="110000"/>
              </a:lnSpc>
              <a:defRPr/>
            </a:pPr>
            <a:r>
              <a:rPr lang="en-US" sz="1600">
                <a:solidFill>
                  <a:srgbClr val="404040"/>
                </a:solidFill>
                <a:latin typeface="Knowledge2017 UltraLight"/>
                <a:sym typeface="Knowledge2017TF"/>
              </a:rPr>
              <a:t> </a:t>
            </a:r>
            <a:br>
              <a:rPr lang="en-US" sz="1600">
                <a:solidFill>
                  <a:srgbClr val="404040"/>
                </a:solidFill>
                <a:latin typeface="Knowledge2017 UltraLight"/>
                <a:sym typeface="Knowledge2017TF"/>
              </a:rPr>
            </a:br>
            <a:endParaRPr lang="en-US" sz="1600">
              <a:solidFill>
                <a:srgbClr val="404040"/>
              </a:solidFill>
              <a:latin typeface="Knowledge2017 UltraLight"/>
              <a:sym typeface="Knowledge2017TF"/>
            </a:endParaRPr>
          </a:p>
        </p:txBody>
      </p:sp>
      <p:sp>
        <p:nvSpPr>
          <p:cNvPr id="5" name="Rectangle 4">
            <a:extLst>
              <a:ext uri="{FF2B5EF4-FFF2-40B4-BE49-F238E27FC236}">
                <a16:creationId xmlns:a16="http://schemas.microsoft.com/office/drawing/2014/main" id="{4A2777E3-D822-4F0F-93DE-EF9B04F16AE1}"/>
              </a:ext>
            </a:extLst>
          </p:cNvPr>
          <p:cNvSpPr/>
          <p:nvPr/>
        </p:nvSpPr>
        <p:spPr>
          <a:xfrm>
            <a:off x="-4982" y="2930265"/>
            <a:ext cx="4909007" cy="2154436"/>
          </a:xfrm>
          <a:prstGeom prst="rect">
            <a:avLst/>
          </a:prstGeom>
        </p:spPr>
        <p:txBody>
          <a:bodyPr wrap="square" lIns="360000">
            <a:spAutoFit/>
          </a:bodyPr>
          <a:lstStyle/>
          <a:p>
            <a:pPr defTabSz="456926">
              <a:defRPr/>
            </a:pPr>
            <a:r>
              <a:rPr lang="en-US" sz="1600" b="1">
                <a:solidFill>
                  <a:srgbClr val="404040"/>
                </a:solidFill>
                <a:latin typeface="Knowledge2017" panose="020B0506000000020004" pitchFamily="34" charset="0"/>
              </a:rPr>
              <a:t>Benefits of a post-campaign Brand Study: </a:t>
            </a:r>
          </a:p>
          <a:p>
            <a:pPr defTabSz="456926">
              <a:defRPr/>
            </a:pPr>
            <a:endParaRPr lang="en-GB" sz="1400">
              <a:solidFill>
                <a:srgbClr val="404040"/>
              </a:solidFill>
              <a:latin typeface="Knowledge2017 UltraLight"/>
            </a:endParaRPr>
          </a:p>
          <a:p>
            <a:pPr marL="285578" indent="-285578" defTabSz="456926">
              <a:spcAft>
                <a:spcPts val="1200"/>
              </a:spcAft>
              <a:buClr>
                <a:srgbClr val="FF8000"/>
              </a:buClr>
              <a:buBlip>
                <a:blip r:embed="rId5">
                  <a:extLst>
                    <a:ext uri="{96DAC541-7B7A-43D3-8B79-37D633B846F1}">
                      <asvg:svgBlip xmlns:asvg="http://schemas.microsoft.com/office/drawing/2016/SVG/main" r:embed="rId6"/>
                    </a:ext>
                  </a:extLst>
                </a:blip>
              </a:buBlip>
              <a:defRPr/>
            </a:pPr>
            <a:r>
              <a:rPr lang="en-US" sz="1400">
                <a:solidFill>
                  <a:srgbClr val="404040"/>
                </a:solidFill>
                <a:latin typeface="Knowledge2017"/>
              </a:rPr>
              <a:t>Measure campaign performance against wider brand objectives</a:t>
            </a:r>
          </a:p>
          <a:p>
            <a:pPr marL="285578" indent="-285578" defTabSz="456926">
              <a:spcAft>
                <a:spcPts val="1200"/>
              </a:spcAft>
              <a:buClr>
                <a:srgbClr val="FF8000"/>
              </a:buClr>
              <a:buBlip>
                <a:blip r:embed="rId5">
                  <a:extLst>
                    <a:ext uri="{96DAC541-7B7A-43D3-8B79-37D633B846F1}">
                      <asvg:svgBlip xmlns:asvg="http://schemas.microsoft.com/office/drawing/2016/SVG/main" r:embed="rId6"/>
                    </a:ext>
                  </a:extLst>
                </a:blip>
              </a:buBlip>
              <a:defRPr/>
            </a:pPr>
            <a:r>
              <a:rPr lang="en-US" sz="1400">
                <a:solidFill>
                  <a:srgbClr val="404040"/>
                </a:solidFill>
                <a:latin typeface="Knowledge2017"/>
              </a:rPr>
              <a:t>Optimize campaign strategy by evaluating the lift contribution of content formats and ad creatives</a:t>
            </a:r>
          </a:p>
          <a:p>
            <a:pPr marL="285578" indent="-285578" defTabSz="456926">
              <a:spcAft>
                <a:spcPts val="1200"/>
              </a:spcAft>
              <a:buClr>
                <a:srgbClr val="FF8000"/>
              </a:buClr>
              <a:buBlip>
                <a:blip r:embed="rId5">
                  <a:extLst>
                    <a:ext uri="{96DAC541-7B7A-43D3-8B79-37D633B846F1}">
                      <asvg:svgBlip xmlns:asvg="http://schemas.microsoft.com/office/drawing/2016/SVG/main" r:embed="rId6"/>
                    </a:ext>
                  </a:extLst>
                </a:blip>
              </a:buBlip>
              <a:defRPr/>
            </a:pPr>
            <a:r>
              <a:rPr lang="en-US" sz="1400">
                <a:solidFill>
                  <a:srgbClr val="404040"/>
                </a:solidFill>
                <a:latin typeface="Knowledge2017"/>
              </a:rPr>
              <a:t>Define benchmarks and inform future brand campaigns and continue to improve campaign outcomes and ROI</a:t>
            </a:r>
          </a:p>
        </p:txBody>
      </p:sp>
      <p:sp>
        <p:nvSpPr>
          <p:cNvPr id="23" name="TextBox 22">
            <a:extLst>
              <a:ext uri="{FF2B5EF4-FFF2-40B4-BE49-F238E27FC236}">
                <a16:creationId xmlns:a16="http://schemas.microsoft.com/office/drawing/2014/main" id="{FD0575F3-D0AE-482C-A118-E1AB1EFE0B37}"/>
              </a:ext>
            </a:extLst>
          </p:cNvPr>
          <p:cNvSpPr txBox="1"/>
          <p:nvPr/>
        </p:nvSpPr>
        <p:spPr>
          <a:xfrm>
            <a:off x="8202908" y="1578029"/>
            <a:ext cx="3987505" cy="4106064"/>
          </a:xfrm>
          <a:prstGeom prst="rect">
            <a:avLst/>
          </a:prstGeom>
          <a:solidFill>
            <a:srgbClr val="FA6400"/>
          </a:solidFill>
          <a:effectLst/>
        </p:spPr>
        <p:txBody>
          <a:bodyPr wrap="square" lIns="179906" tIns="143926" rIns="719626" bIns="45696" rtlCol="0" anchor="t">
            <a:noAutofit/>
          </a:bodyPr>
          <a:lstStyle/>
          <a:p>
            <a:pPr defTabSz="913852">
              <a:spcBef>
                <a:spcPts val="800"/>
              </a:spcBef>
              <a:defRPr/>
            </a:pPr>
            <a:endParaRPr lang="en-GB" sz="1200" kern="0">
              <a:solidFill>
                <a:srgbClr val="FFFFFF"/>
              </a:solidFill>
              <a:latin typeface="Knowledge2017 UltraLight" panose="020B0506040000020004" pitchFamily="34" charset="0"/>
            </a:endParaRPr>
          </a:p>
        </p:txBody>
      </p:sp>
      <p:sp>
        <p:nvSpPr>
          <p:cNvPr id="25" name="Rectangle 24">
            <a:extLst>
              <a:ext uri="{FF2B5EF4-FFF2-40B4-BE49-F238E27FC236}">
                <a16:creationId xmlns:a16="http://schemas.microsoft.com/office/drawing/2014/main" id="{B52C06F8-C09A-4FEE-8CC7-7396DB6EB9EC}"/>
              </a:ext>
            </a:extLst>
          </p:cNvPr>
          <p:cNvSpPr/>
          <p:nvPr/>
        </p:nvSpPr>
        <p:spPr>
          <a:xfrm>
            <a:off x="7623727" y="1707802"/>
            <a:ext cx="4220611" cy="1814936"/>
          </a:xfrm>
          <a:prstGeom prst="rect">
            <a:avLst/>
          </a:prstGeom>
        </p:spPr>
        <p:txBody>
          <a:bodyPr wrap="square">
            <a:spAutoFit/>
          </a:bodyPr>
          <a:lstStyle/>
          <a:p>
            <a:pPr marL="913852" lvl="2" defTabSz="913852">
              <a:defRPr/>
            </a:pPr>
            <a:endParaRPr lang="en-US" sz="1000" i="1">
              <a:solidFill>
                <a:srgbClr val="FFFFFF"/>
              </a:solidFill>
              <a:latin typeface="Knowledge2017" panose="020B0506000000020004" pitchFamily="34" charset="0"/>
            </a:endParaRPr>
          </a:p>
          <a:p>
            <a:pPr marL="913852" lvl="2" indent="249088" defTabSz="913852">
              <a:defRPr/>
            </a:pPr>
            <a:r>
              <a:rPr lang="en-US" sz="1200" i="1">
                <a:solidFill>
                  <a:srgbClr val="FFFFFF"/>
                </a:solidFill>
                <a:latin typeface="Knowledge2017" panose="020B0506000000020004" pitchFamily="34" charset="0"/>
              </a:rPr>
              <a:t>The brand study not only compliments the content media campaign, but also provides deep regional insights, deeper than our own internal teams can provide. We ended up sharing this internally with them and have taken the learnings to shape our thinking for next year.</a:t>
            </a:r>
          </a:p>
          <a:p>
            <a:pPr marL="913852" lvl="2" defTabSz="913852">
              <a:defRPr/>
            </a:pPr>
            <a:endParaRPr lang="en-US" sz="1000" i="1">
              <a:solidFill>
                <a:srgbClr val="FFFFFF"/>
              </a:solidFill>
              <a:latin typeface="Knowledge2017" panose="020B0506000000020004" pitchFamily="34" charset="0"/>
            </a:endParaRPr>
          </a:p>
          <a:p>
            <a:pPr marL="913852" lvl="2" defTabSz="913852">
              <a:defRPr/>
            </a:pPr>
            <a:r>
              <a:rPr lang="en-GB" sz="1000" b="1">
                <a:solidFill>
                  <a:srgbClr val="FFFFFF"/>
                </a:solidFill>
                <a:latin typeface="Knowledge2017" panose="020B0506000000020004" pitchFamily="34" charset="0"/>
              </a:rPr>
              <a:t>Head of International Marketing</a:t>
            </a:r>
            <a:endParaRPr lang="en-GB" sz="1000">
              <a:solidFill>
                <a:srgbClr val="FFFFFF"/>
              </a:solidFill>
              <a:latin typeface="Knowledge2017" panose="020B0506000000020004" pitchFamily="34" charset="0"/>
            </a:endParaRPr>
          </a:p>
          <a:p>
            <a:pPr marL="913852" lvl="2" defTabSz="913852">
              <a:defRPr/>
            </a:pPr>
            <a:r>
              <a:rPr lang="en-GB" sz="1000">
                <a:solidFill>
                  <a:srgbClr val="FFFFFF"/>
                </a:solidFill>
                <a:latin typeface="Knowledge2017" panose="020B0506000000020004" pitchFamily="34" charset="0"/>
              </a:rPr>
              <a:t>Department for International Trade (DIT)</a:t>
            </a:r>
            <a:endParaRPr lang="en-US" sz="1000">
              <a:solidFill>
                <a:srgbClr val="FFFFFF"/>
              </a:solidFill>
              <a:latin typeface="Knowledge2017" panose="020B0506000000020004" pitchFamily="34" charset="0"/>
            </a:endParaRPr>
          </a:p>
        </p:txBody>
      </p:sp>
      <p:pic>
        <p:nvPicPr>
          <p:cNvPr id="26" name="Graphic 2" descr="Open quotation mark">
            <a:extLst>
              <a:ext uri="{FF2B5EF4-FFF2-40B4-BE49-F238E27FC236}">
                <a16:creationId xmlns:a16="http://schemas.microsoft.com/office/drawing/2014/main" id="{7CA745FF-7F38-4812-8099-9828C66DDEAE}"/>
              </a:ext>
            </a:extLst>
          </p:cNvPr>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12328" y="1678484"/>
            <a:ext cx="589096" cy="558601"/>
          </a:xfrm>
          <a:prstGeom prst="rect">
            <a:avLst/>
          </a:prstGeom>
        </p:spPr>
      </p:pic>
      <p:sp>
        <p:nvSpPr>
          <p:cNvPr id="27" name="Rectangle 26">
            <a:extLst>
              <a:ext uri="{FF2B5EF4-FFF2-40B4-BE49-F238E27FC236}">
                <a16:creationId xmlns:a16="http://schemas.microsoft.com/office/drawing/2014/main" id="{6BC099DE-1D9D-411E-9FB7-5B7F3C90D283}"/>
              </a:ext>
            </a:extLst>
          </p:cNvPr>
          <p:cNvSpPr/>
          <p:nvPr/>
        </p:nvSpPr>
        <p:spPr>
          <a:xfrm>
            <a:off x="7586465" y="3663533"/>
            <a:ext cx="4220612" cy="1877437"/>
          </a:xfrm>
          <a:prstGeom prst="rect">
            <a:avLst/>
          </a:prstGeom>
        </p:spPr>
        <p:txBody>
          <a:bodyPr wrap="square">
            <a:spAutoFit/>
          </a:bodyPr>
          <a:lstStyle/>
          <a:p>
            <a:pPr marL="913852" lvl="2" indent="249088" defTabSz="913852">
              <a:defRPr/>
            </a:pPr>
            <a:r>
              <a:rPr lang="en-US" sz="1200" i="1">
                <a:solidFill>
                  <a:srgbClr val="FFFFFF"/>
                </a:solidFill>
                <a:latin typeface="Knowledge2017" panose="020B0506000000020004" pitchFamily="34" charset="0"/>
              </a:rPr>
              <a:t>The brand study was incredibly useful in demonstrating the value of the advertising campaigns we were running with Reuters. The client was impressed with the quality of the survey and on this occasion also presented several of the key insights generated by the campaign to their management board.</a:t>
            </a:r>
          </a:p>
          <a:p>
            <a:pPr marL="913852" lvl="2" indent="249088" defTabSz="913852">
              <a:defRPr/>
            </a:pPr>
            <a:endParaRPr lang="en-US" sz="1200" i="1">
              <a:solidFill>
                <a:srgbClr val="FFFFFF"/>
              </a:solidFill>
              <a:latin typeface="Knowledge2017" panose="020B0506000000020004" pitchFamily="34" charset="0"/>
            </a:endParaRPr>
          </a:p>
          <a:p>
            <a:pPr marL="913852" lvl="2" defTabSz="913852">
              <a:defRPr/>
            </a:pPr>
            <a:r>
              <a:rPr lang="en-GB" sz="1000" b="1">
                <a:solidFill>
                  <a:srgbClr val="FFFFFF"/>
                </a:solidFill>
                <a:latin typeface="Knowledge2017" panose="020B0506000000020004" pitchFamily="34" charset="0"/>
              </a:rPr>
              <a:t>Head of Digital</a:t>
            </a:r>
          </a:p>
          <a:p>
            <a:pPr marL="913852" lvl="2" defTabSz="913852">
              <a:defRPr/>
            </a:pPr>
            <a:r>
              <a:rPr lang="en-GB" sz="1000">
                <a:solidFill>
                  <a:srgbClr val="FFFFFF"/>
                </a:solidFill>
                <a:latin typeface="Knowledge2017" panose="020B0506000000020004" pitchFamily="34" charset="0"/>
              </a:rPr>
              <a:t>Relevance Web Marketing</a:t>
            </a:r>
          </a:p>
        </p:txBody>
      </p:sp>
      <p:pic>
        <p:nvPicPr>
          <p:cNvPr id="28" name="Graphic 2" descr="Open quotation mark">
            <a:extLst>
              <a:ext uri="{FF2B5EF4-FFF2-40B4-BE49-F238E27FC236}">
                <a16:creationId xmlns:a16="http://schemas.microsoft.com/office/drawing/2014/main" id="{29461295-E18D-4F42-9B8C-B225353BAC2C}"/>
              </a:ext>
            </a:extLst>
          </p:cNvPr>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12328" y="3442875"/>
            <a:ext cx="589096" cy="558601"/>
          </a:xfrm>
          <a:prstGeom prst="rect">
            <a:avLst/>
          </a:prstGeom>
        </p:spPr>
      </p:pic>
      <p:sp>
        <p:nvSpPr>
          <p:cNvPr id="17" name="TextBox 16">
            <a:extLst>
              <a:ext uri="{FF2B5EF4-FFF2-40B4-BE49-F238E27FC236}">
                <a16:creationId xmlns:a16="http://schemas.microsoft.com/office/drawing/2014/main" id="{7C8DC261-29F3-4E52-AE1A-E4EC187CE014}"/>
              </a:ext>
            </a:extLst>
          </p:cNvPr>
          <p:cNvSpPr txBox="1"/>
          <p:nvPr/>
        </p:nvSpPr>
        <p:spPr>
          <a:xfrm>
            <a:off x="9921835" y="893"/>
            <a:ext cx="2268578" cy="253916"/>
          </a:xfrm>
          <a:prstGeom prst="rect">
            <a:avLst/>
          </a:prstGeom>
          <a:solidFill>
            <a:srgbClr val="FA6400"/>
          </a:solidFill>
          <a:ln>
            <a:noFill/>
          </a:ln>
          <a:effectLst/>
        </p:spPr>
        <p:txBody>
          <a:bodyPr wrap="square">
            <a:spAutoFit/>
          </a:bodyPr>
          <a:lstStyle/>
          <a:p>
            <a:pPr algn="ctr" defTabSz="914126">
              <a:defRPr/>
            </a:pPr>
            <a:r>
              <a:rPr lang="en-GB" sz="1050" b="1">
                <a:solidFill>
                  <a:srgbClr val="FFFFFF"/>
                </a:solidFill>
                <a:latin typeface="Knowledge2017"/>
              </a:rPr>
              <a:t> BRAND STUDY</a:t>
            </a:r>
          </a:p>
        </p:txBody>
      </p:sp>
    </p:spTree>
    <p:extLst>
      <p:ext uri="{BB962C8B-B14F-4D97-AF65-F5344CB8AC3E}">
        <p14:creationId xmlns:p14="http://schemas.microsoft.com/office/powerpoint/2010/main" val="74775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98C05-A960-41ED-C702-48CA3ADFAC99}"/>
              </a:ext>
            </a:extLst>
          </p:cNvPr>
          <p:cNvPicPr>
            <a:picLocks noChangeAspect="1"/>
          </p:cNvPicPr>
          <p:nvPr/>
        </p:nvPicPr>
        <p:blipFill>
          <a:blip r:embed="rId3"/>
          <a:srcRect/>
          <a:stretch/>
        </p:blipFill>
        <p:spPr>
          <a:xfrm>
            <a:off x="0" y="0"/>
            <a:ext cx="12192000" cy="6858000"/>
          </a:xfrm>
          <a:prstGeom prst="rect">
            <a:avLst/>
          </a:prstGeom>
        </p:spPr>
      </p:pic>
      <p:sp>
        <p:nvSpPr>
          <p:cNvPr id="3" name="Title 3">
            <a:extLst>
              <a:ext uri="{FF2B5EF4-FFF2-40B4-BE49-F238E27FC236}">
                <a16:creationId xmlns:a16="http://schemas.microsoft.com/office/drawing/2014/main" id="{103393F7-2509-7104-4BC2-949CE3DC6419}"/>
              </a:ext>
            </a:extLst>
          </p:cNvPr>
          <p:cNvSpPr txBox="1">
            <a:spLocks/>
          </p:cNvSpPr>
          <p:nvPr/>
        </p:nvSpPr>
        <p:spPr>
          <a:xfrm>
            <a:off x="0" y="2059423"/>
            <a:ext cx="8210746" cy="2720104"/>
          </a:xfrm>
          <a:prstGeom prst="rect">
            <a:avLst/>
          </a:prstGeom>
          <a:noFill/>
          <a:ln>
            <a:noFill/>
          </a:ln>
        </p:spPr>
        <p:txBody>
          <a:bodyPr vert="horz" lIns="720000" tIns="91440" rIns="0" bIns="0" rtlCol="0" anchor="ctr" anchorCtr="0">
            <a:noAutofit/>
          </a:bodyPr>
          <a:lstStyle>
            <a:lvl1pPr algn="l" defTabSz="914400" rtl="0" eaLnBrk="1" latinLnBrk="0" hangingPunct="1">
              <a:lnSpc>
                <a:spcPct val="80000"/>
              </a:lnSpc>
              <a:spcBef>
                <a:spcPct val="0"/>
              </a:spcBef>
              <a:buNone/>
              <a:defRPr sz="3600" b="1" i="0" kern="1200" cap="none" baseline="0">
                <a:solidFill>
                  <a:schemeClr val="bg1"/>
                </a:solidFill>
                <a:latin typeface="+mj-lt"/>
                <a:ea typeface="+mj-ea"/>
                <a:cs typeface="+mj-cs"/>
              </a:defRPr>
            </a:lvl1pPr>
          </a:lstStyle>
          <a:p>
            <a:r>
              <a:rPr lang="en-US" sz="7200"/>
              <a:t>EVENT SPONSORSHIP OPPORTUNITIES</a:t>
            </a:r>
          </a:p>
        </p:txBody>
      </p:sp>
    </p:spTree>
    <p:extLst>
      <p:ext uri="{BB962C8B-B14F-4D97-AF65-F5344CB8AC3E}">
        <p14:creationId xmlns:p14="http://schemas.microsoft.com/office/powerpoint/2010/main" val="547709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FB5064-2DB2-EEBE-379D-A1687F2E617E}"/>
              </a:ext>
            </a:extLst>
          </p:cNvPr>
          <p:cNvSpPr/>
          <p:nvPr/>
        </p:nvSpPr>
        <p:spPr>
          <a:xfrm>
            <a:off x="13919" y="0"/>
            <a:ext cx="12196096" cy="6174557"/>
          </a:xfrm>
          <a:prstGeom prst="rect">
            <a:avLst/>
          </a:prstGeom>
          <a:gradFill>
            <a:gsLst>
              <a:gs pos="100000">
                <a:schemeClr val="tx1">
                  <a:lumMod val="36000"/>
                  <a:alpha val="65000"/>
                </a:schemeClr>
              </a:gs>
              <a:gs pos="100000">
                <a:schemeClr val="accent1">
                  <a:lumMod val="45000"/>
                  <a:lumOff val="5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5">
            <a:extLst>
              <a:ext uri="{FF2B5EF4-FFF2-40B4-BE49-F238E27FC236}">
                <a16:creationId xmlns:a16="http://schemas.microsoft.com/office/drawing/2014/main" id="{EEDCDBBE-78B6-492B-89BB-ED983D7D4705}"/>
              </a:ext>
            </a:extLst>
          </p:cNvPr>
          <p:cNvSpPr txBox="1"/>
          <p:nvPr/>
        </p:nvSpPr>
        <p:spPr>
          <a:xfrm>
            <a:off x="13919" y="1411916"/>
            <a:ext cx="4792132" cy="12311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000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Knowledge2017" panose="020B0506000000020004" pitchFamily="34" charset="0"/>
                <a:ea typeface="+mn-ea"/>
                <a:cs typeface="+mn-cs"/>
                <a:sym typeface="Arial"/>
              </a:rPr>
              <a:t>Reuters Events connects industry leaders, innovators, disruptors and policy makers at world-class events to deliver intelligence and foster the relationships that shape strategy and secure the future of leading companies worldwide.</a:t>
            </a:r>
          </a:p>
        </p:txBody>
      </p:sp>
      <p:sp>
        <p:nvSpPr>
          <p:cNvPr id="37" name="Title 3">
            <a:extLst>
              <a:ext uri="{FF2B5EF4-FFF2-40B4-BE49-F238E27FC236}">
                <a16:creationId xmlns:a16="http://schemas.microsoft.com/office/drawing/2014/main" id="{8F8699F0-1A12-4EE9-BAE2-EFE69861963F}"/>
              </a:ext>
            </a:extLst>
          </p:cNvPr>
          <p:cNvSpPr txBox="1">
            <a:spLocks/>
          </p:cNvSpPr>
          <p:nvPr/>
        </p:nvSpPr>
        <p:spPr>
          <a:xfrm>
            <a:off x="1064944" y="967777"/>
            <a:ext cx="10515600" cy="132556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400" b="1" i="0" kern="1200" cap="none"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highlight>
                <a:srgbClr val="FA6400"/>
              </a:highlight>
              <a:uLnTx/>
              <a:uFillTx/>
              <a:latin typeface="Knowledge2017"/>
              <a:ea typeface="+mj-ea"/>
              <a:cs typeface="+mj-cs"/>
            </a:endParaRPr>
          </a:p>
        </p:txBody>
      </p:sp>
      <p:sp>
        <p:nvSpPr>
          <p:cNvPr id="50" name="Title 1">
            <a:extLst>
              <a:ext uri="{FF2B5EF4-FFF2-40B4-BE49-F238E27FC236}">
                <a16:creationId xmlns:a16="http://schemas.microsoft.com/office/drawing/2014/main" id="{FE707058-E094-4987-85F2-EF1977C6681E}"/>
              </a:ext>
            </a:extLst>
          </p:cNvPr>
          <p:cNvSpPr txBox="1">
            <a:spLocks/>
          </p:cNvSpPr>
          <p:nvPr/>
        </p:nvSpPr>
        <p:spPr>
          <a:xfrm>
            <a:off x="4087" y="631595"/>
            <a:ext cx="4267484" cy="600033"/>
          </a:xfrm>
          <a:prstGeom prst="rect">
            <a:avLst/>
          </a:prstGeom>
        </p:spPr>
        <p:txBody>
          <a:bodyPr lIns="540000"/>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Knowledge2017"/>
                <a:ea typeface="+mj-ea"/>
                <a:cs typeface="+mj-cs"/>
              </a:rPr>
              <a:t>Why Reuters Events?</a:t>
            </a:r>
            <a:endParaRPr kumimoji="0" lang="en-GB" sz="2000" b="0" i="0" u="none" strike="noStrike" kern="0" cap="none" spc="0" normalizeH="0" baseline="0" noProof="0">
              <a:ln>
                <a:noFill/>
              </a:ln>
              <a:solidFill>
                <a:sysClr val="windowText" lastClr="000000"/>
              </a:solidFill>
              <a:effectLst/>
              <a:uLnTx/>
              <a:uFillTx/>
              <a:latin typeface="Calibri"/>
              <a:ea typeface="+mj-ea"/>
              <a:cs typeface="+mj-cs"/>
            </a:endParaRPr>
          </a:p>
        </p:txBody>
      </p:sp>
      <p:grpSp>
        <p:nvGrpSpPr>
          <p:cNvPr id="6" name="Group 5">
            <a:extLst>
              <a:ext uri="{FF2B5EF4-FFF2-40B4-BE49-F238E27FC236}">
                <a16:creationId xmlns:a16="http://schemas.microsoft.com/office/drawing/2014/main" id="{20C10590-E475-451D-A8CA-9E5C8A585B4C}"/>
              </a:ext>
            </a:extLst>
          </p:cNvPr>
          <p:cNvGrpSpPr/>
          <p:nvPr/>
        </p:nvGrpSpPr>
        <p:grpSpPr>
          <a:xfrm>
            <a:off x="5741505" y="531047"/>
            <a:ext cx="2761469" cy="1680975"/>
            <a:chOff x="1039522" y="2689987"/>
            <a:chExt cx="2761469" cy="1680975"/>
          </a:xfrm>
        </p:grpSpPr>
        <p:grpSp>
          <p:nvGrpSpPr>
            <p:cNvPr id="26" name="Group 25">
              <a:extLst>
                <a:ext uri="{FF2B5EF4-FFF2-40B4-BE49-F238E27FC236}">
                  <a16:creationId xmlns:a16="http://schemas.microsoft.com/office/drawing/2014/main" id="{F9232008-EFB0-405F-A03D-493AAEA9B8AD}"/>
                </a:ext>
              </a:extLst>
            </p:cNvPr>
            <p:cNvGrpSpPr/>
            <p:nvPr/>
          </p:nvGrpSpPr>
          <p:grpSpPr>
            <a:xfrm>
              <a:off x="1039522" y="2689987"/>
              <a:ext cx="2761469" cy="1680975"/>
              <a:chOff x="4413077" y="2403748"/>
              <a:chExt cx="2761469" cy="1680975"/>
            </a:xfrm>
          </p:grpSpPr>
          <p:sp>
            <p:nvSpPr>
              <p:cNvPr id="27" name="Rectangle 26">
                <a:extLst>
                  <a:ext uri="{FF2B5EF4-FFF2-40B4-BE49-F238E27FC236}">
                    <a16:creationId xmlns:a16="http://schemas.microsoft.com/office/drawing/2014/main" id="{1BAF7274-3DDD-4315-B574-00B9AC6D939C}"/>
                  </a:ext>
                </a:extLst>
              </p:cNvPr>
              <p:cNvSpPr/>
              <p:nvPr/>
            </p:nvSpPr>
            <p:spPr>
              <a:xfrm>
                <a:off x="4500896" y="2403748"/>
                <a:ext cx="1421766" cy="738664"/>
              </a:xfrm>
              <a:prstGeom prst="rect">
                <a:avLst/>
              </a:prstGeom>
            </p:spPr>
            <p:txBody>
              <a:bodyPr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cap="all" dirty="0">
                    <a:solidFill>
                      <a:srgbClr val="FA6400"/>
                    </a:solidFill>
                    <a:latin typeface="Knowledge2017"/>
                  </a:rPr>
                  <a:t>5</a:t>
                </a:r>
                <a:r>
                  <a:rPr kumimoji="0" lang="en-GB" sz="4800" b="1" i="0" u="none" strike="noStrike" kern="1200" cap="all" spc="0" normalizeH="0" baseline="0" noProof="0" dirty="0">
                    <a:ln>
                      <a:noFill/>
                    </a:ln>
                    <a:solidFill>
                      <a:srgbClr val="FA6400"/>
                    </a:solidFill>
                    <a:effectLst/>
                    <a:uLnTx/>
                    <a:uFillTx/>
                    <a:latin typeface="Knowledge2017"/>
                    <a:ea typeface="+mn-ea"/>
                    <a:cs typeface="+mn-cs"/>
                  </a:rPr>
                  <a:t>0+</a:t>
                </a:r>
                <a:endParaRPr kumimoji="0" lang="en-GB" sz="4000" b="0" i="0" u="none" strike="noStrike" kern="1200" cap="none" spc="0" normalizeH="0" baseline="0" noProof="0" dirty="0">
                  <a:ln>
                    <a:noFill/>
                  </a:ln>
                  <a:solidFill>
                    <a:srgbClr val="FFFFFF"/>
                  </a:solidFill>
                  <a:effectLst/>
                  <a:uLnTx/>
                  <a:uFillTx/>
                  <a:latin typeface="Knowledge2017"/>
                  <a:ea typeface="+mn-ea"/>
                  <a:cs typeface="+mn-cs"/>
                </a:endParaRPr>
              </a:p>
            </p:txBody>
          </p:sp>
          <p:sp>
            <p:nvSpPr>
              <p:cNvPr id="28" name="Rectangle 27">
                <a:extLst>
                  <a:ext uri="{FF2B5EF4-FFF2-40B4-BE49-F238E27FC236}">
                    <a16:creationId xmlns:a16="http://schemas.microsoft.com/office/drawing/2014/main" id="{E2ED856D-86AD-445D-B55F-001281BA753C}"/>
                  </a:ext>
                </a:extLst>
              </p:cNvPr>
              <p:cNvSpPr/>
              <p:nvPr/>
            </p:nvSpPr>
            <p:spPr>
              <a:xfrm>
                <a:off x="4413077" y="3346059"/>
                <a:ext cx="2761469" cy="738664"/>
              </a:xfrm>
              <a:prstGeom prst="rect">
                <a:avLst/>
              </a:prstGeom>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a:ln>
                      <a:noFill/>
                    </a:ln>
                    <a:solidFill>
                      <a:srgbClr val="FFFFFF"/>
                    </a:solidFill>
                    <a:effectLst/>
                    <a:uLnTx/>
                    <a:uFillTx/>
                    <a:latin typeface="Knowledge2017" panose="020B0506000000020004" pitchFamily="34" charset="0"/>
                  </a:rPr>
                  <a:t>Global events across 10 industries including Tech, Sustainability, Energy and Healthcare </a:t>
                </a:r>
                <a:endParaRPr kumimoji="0" lang="en-US" sz="1400" u="none" strike="noStrike" kern="1200" cap="none" spc="0" normalizeH="0" baseline="0" noProof="0">
                  <a:ln>
                    <a:noFill/>
                  </a:ln>
                  <a:solidFill>
                    <a:srgbClr val="000000"/>
                  </a:solidFill>
                  <a:effectLst/>
                  <a:uLnTx/>
                  <a:uFillTx/>
                  <a:latin typeface="Knowledge2017" panose="020B0506000000020004" pitchFamily="34" charset="0"/>
                </a:endParaRPr>
              </a:p>
            </p:txBody>
          </p:sp>
        </p:grpSp>
        <p:cxnSp>
          <p:nvCxnSpPr>
            <p:cNvPr id="35" name="Straight Connector 34">
              <a:extLst>
                <a:ext uri="{FF2B5EF4-FFF2-40B4-BE49-F238E27FC236}">
                  <a16:creationId xmlns:a16="http://schemas.microsoft.com/office/drawing/2014/main" id="{64D1B6A1-3E4B-4C5D-A029-33FDDA6577E1}"/>
                </a:ext>
              </a:extLst>
            </p:cNvPr>
            <p:cNvCxnSpPr>
              <a:cxnSpLocks/>
            </p:cNvCxnSpPr>
            <p:nvPr/>
          </p:nvCxnSpPr>
          <p:spPr>
            <a:xfrm>
              <a:off x="1127340" y="3487220"/>
              <a:ext cx="2043361" cy="0"/>
            </a:xfrm>
            <a:prstGeom prst="line">
              <a:avLst/>
            </a:prstGeom>
            <a:noFill/>
            <a:ln w="25400" cap="flat" cmpd="sng" algn="ctr">
              <a:solidFill>
                <a:schemeClr val="bg1"/>
              </a:solidFill>
              <a:prstDash val="solid"/>
              <a:miter lim="800000"/>
            </a:ln>
            <a:effectLst/>
          </p:spPr>
        </p:cxnSp>
      </p:grpSp>
      <p:grpSp>
        <p:nvGrpSpPr>
          <p:cNvPr id="5" name="Group 4">
            <a:extLst>
              <a:ext uri="{FF2B5EF4-FFF2-40B4-BE49-F238E27FC236}">
                <a16:creationId xmlns:a16="http://schemas.microsoft.com/office/drawing/2014/main" id="{6A65B59D-241D-4F29-8BEC-E870D1815557}"/>
              </a:ext>
            </a:extLst>
          </p:cNvPr>
          <p:cNvGrpSpPr/>
          <p:nvPr/>
        </p:nvGrpSpPr>
        <p:grpSpPr>
          <a:xfrm>
            <a:off x="5741506" y="2420614"/>
            <a:ext cx="2655824" cy="1729268"/>
            <a:chOff x="4256271" y="2539069"/>
            <a:chExt cx="2655824" cy="1729268"/>
          </a:xfrm>
        </p:grpSpPr>
        <p:grpSp>
          <p:nvGrpSpPr>
            <p:cNvPr id="42" name="Group 41">
              <a:extLst>
                <a:ext uri="{FF2B5EF4-FFF2-40B4-BE49-F238E27FC236}">
                  <a16:creationId xmlns:a16="http://schemas.microsoft.com/office/drawing/2014/main" id="{981B00CF-2722-4FDB-BF5C-3A5EDA1E678E}"/>
                </a:ext>
              </a:extLst>
            </p:cNvPr>
            <p:cNvGrpSpPr/>
            <p:nvPr/>
          </p:nvGrpSpPr>
          <p:grpSpPr>
            <a:xfrm>
              <a:off x="4256271" y="2539069"/>
              <a:ext cx="2655824" cy="1729268"/>
              <a:chOff x="4413078" y="2355455"/>
              <a:chExt cx="2655824" cy="1729268"/>
            </a:xfrm>
          </p:grpSpPr>
          <p:sp>
            <p:nvSpPr>
              <p:cNvPr id="43" name="Rectangle 42">
                <a:extLst>
                  <a:ext uri="{FF2B5EF4-FFF2-40B4-BE49-F238E27FC236}">
                    <a16:creationId xmlns:a16="http://schemas.microsoft.com/office/drawing/2014/main" id="{23816690-1F9A-412E-A423-CFF8023C9A50}"/>
                  </a:ext>
                </a:extLst>
              </p:cNvPr>
              <p:cNvSpPr/>
              <p:nvPr/>
            </p:nvSpPr>
            <p:spPr>
              <a:xfrm>
                <a:off x="4512370" y="2355455"/>
                <a:ext cx="2068346" cy="738664"/>
              </a:xfrm>
              <a:prstGeom prst="rect">
                <a:avLst/>
              </a:prstGeom>
            </p:spPr>
            <p:txBody>
              <a:bodyPr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all" spc="0" normalizeH="0" baseline="0" noProof="0">
                    <a:ln>
                      <a:noFill/>
                    </a:ln>
                    <a:solidFill>
                      <a:srgbClr val="FA6400"/>
                    </a:solidFill>
                    <a:effectLst/>
                    <a:uLnTx/>
                    <a:uFillTx/>
                    <a:latin typeface="Knowledge2017"/>
                    <a:ea typeface="+mn-ea"/>
                    <a:cs typeface="+mn-cs"/>
                  </a:rPr>
                  <a:t>750k+ </a:t>
                </a:r>
                <a:endParaRPr kumimoji="0" lang="en-GB" sz="3200" b="0" i="0" u="none" strike="noStrike" kern="1200" cap="none" spc="0" normalizeH="0" baseline="0" noProof="0">
                  <a:ln>
                    <a:noFill/>
                  </a:ln>
                  <a:solidFill>
                    <a:srgbClr val="FFFFFF"/>
                  </a:solidFill>
                  <a:effectLst/>
                  <a:uLnTx/>
                  <a:uFillTx/>
                  <a:latin typeface="Knowledge2017"/>
                  <a:ea typeface="+mn-ea"/>
                  <a:cs typeface="+mn-cs"/>
                </a:endParaRPr>
              </a:p>
            </p:txBody>
          </p:sp>
          <p:sp>
            <p:nvSpPr>
              <p:cNvPr id="44" name="Rectangle 43">
                <a:extLst>
                  <a:ext uri="{FF2B5EF4-FFF2-40B4-BE49-F238E27FC236}">
                    <a16:creationId xmlns:a16="http://schemas.microsoft.com/office/drawing/2014/main" id="{B50636F3-1458-4355-A28B-3FF984AAEA33}"/>
                  </a:ext>
                </a:extLst>
              </p:cNvPr>
              <p:cNvSpPr/>
              <p:nvPr/>
            </p:nvSpPr>
            <p:spPr>
              <a:xfrm>
                <a:off x="4413078" y="3346059"/>
                <a:ext cx="2655824" cy="738664"/>
              </a:xfrm>
              <a:prstGeom prst="rect">
                <a:avLst/>
              </a:prstGeom>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Knowledge2017" panose="020B0506000000020004" pitchFamily="34" charset="0"/>
                  </a:rPr>
                  <a:t>Qualified contacts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Knowledge2017" panose="020B0506000000020004" pitchFamily="34" charset="0"/>
                  </a:rPr>
                  <a:t>within vertical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Knowledge2017" panose="020B0506000000020004" pitchFamily="34" charset="0"/>
                  </a:rPr>
                  <a:t>industry databases </a:t>
                </a:r>
                <a:endParaRPr kumimoji="0" lang="en-US" sz="1600" u="none" strike="noStrike" kern="1200" cap="none" spc="0" normalizeH="0" baseline="0" noProof="0">
                  <a:ln>
                    <a:noFill/>
                  </a:ln>
                  <a:solidFill>
                    <a:srgbClr val="000000"/>
                  </a:solidFill>
                  <a:effectLst/>
                  <a:uLnTx/>
                  <a:uFillTx/>
                  <a:latin typeface="Knowledge2017" panose="020B0506000000020004" pitchFamily="34" charset="0"/>
                </a:endParaRPr>
              </a:p>
            </p:txBody>
          </p:sp>
        </p:grpSp>
        <p:cxnSp>
          <p:nvCxnSpPr>
            <p:cNvPr id="47" name="Straight Connector 46">
              <a:extLst>
                <a:ext uri="{FF2B5EF4-FFF2-40B4-BE49-F238E27FC236}">
                  <a16:creationId xmlns:a16="http://schemas.microsoft.com/office/drawing/2014/main" id="{D4FCAC31-FE5C-473A-9432-EBCAB5D0764D}"/>
                </a:ext>
              </a:extLst>
            </p:cNvPr>
            <p:cNvCxnSpPr>
              <a:cxnSpLocks/>
            </p:cNvCxnSpPr>
            <p:nvPr/>
          </p:nvCxnSpPr>
          <p:spPr>
            <a:xfrm>
              <a:off x="4344088" y="3384595"/>
              <a:ext cx="2043361" cy="0"/>
            </a:xfrm>
            <a:prstGeom prst="line">
              <a:avLst/>
            </a:prstGeom>
            <a:noFill/>
            <a:ln w="25400" cap="flat" cmpd="sng" algn="ctr">
              <a:solidFill>
                <a:schemeClr val="bg1"/>
              </a:solidFill>
              <a:prstDash val="solid"/>
              <a:miter lim="800000"/>
            </a:ln>
            <a:effectLst/>
          </p:spPr>
        </p:cxnSp>
      </p:grpSp>
      <p:grpSp>
        <p:nvGrpSpPr>
          <p:cNvPr id="51" name="Group 50">
            <a:extLst>
              <a:ext uri="{FF2B5EF4-FFF2-40B4-BE49-F238E27FC236}">
                <a16:creationId xmlns:a16="http://schemas.microsoft.com/office/drawing/2014/main" id="{61DBEA1D-EBE6-4B3E-8693-AFB03B661142}"/>
              </a:ext>
            </a:extLst>
          </p:cNvPr>
          <p:cNvGrpSpPr/>
          <p:nvPr/>
        </p:nvGrpSpPr>
        <p:grpSpPr>
          <a:xfrm>
            <a:off x="8616362" y="528134"/>
            <a:ext cx="2655824" cy="1680976"/>
            <a:chOff x="1039523" y="2689986"/>
            <a:chExt cx="2655824" cy="1680976"/>
          </a:xfrm>
        </p:grpSpPr>
        <p:grpSp>
          <p:nvGrpSpPr>
            <p:cNvPr id="52" name="Group 51">
              <a:extLst>
                <a:ext uri="{FF2B5EF4-FFF2-40B4-BE49-F238E27FC236}">
                  <a16:creationId xmlns:a16="http://schemas.microsoft.com/office/drawing/2014/main" id="{1403D681-0EE6-494F-8F1B-439D6143AA3F}"/>
                </a:ext>
              </a:extLst>
            </p:cNvPr>
            <p:cNvGrpSpPr/>
            <p:nvPr/>
          </p:nvGrpSpPr>
          <p:grpSpPr>
            <a:xfrm>
              <a:off x="1039523" y="2689986"/>
              <a:ext cx="2655824" cy="1680976"/>
              <a:chOff x="4413078" y="2403747"/>
              <a:chExt cx="2655824" cy="1680976"/>
            </a:xfrm>
          </p:grpSpPr>
          <p:sp>
            <p:nvSpPr>
              <p:cNvPr id="54" name="Rectangle 53">
                <a:extLst>
                  <a:ext uri="{FF2B5EF4-FFF2-40B4-BE49-F238E27FC236}">
                    <a16:creationId xmlns:a16="http://schemas.microsoft.com/office/drawing/2014/main" id="{A920B5A3-2743-44E4-9380-6AD9A0D3E257}"/>
                  </a:ext>
                </a:extLst>
              </p:cNvPr>
              <p:cNvSpPr/>
              <p:nvPr/>
            </p:nvSpPr>
            <p:spPr>
              <a:xfrm>
                <a:off x="4500896" y="2403747"/>
                <a:ext cx="1635862" cy="738664"/>
              </a:xfrm>
              <a:prstGeom prst="rect">
                <a:avLst/>
              </a:prstGeom>
            </p:spPr>
            <p:txBody>
              <a:bodyPr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all" spc="0" normalizeH="0" baseline="0" noProof="0">
                    <a:ln>
                      <a:noFill/>
                    </a:ln>
                    <a:solidFill>
                      <a:srgbClr val="FA6400"/>
                    </a:solidFill>
                    <a:effectLst/>
                    <a:uLnTx/>
                    <a:uFillTx/>
                    <a:latin typeface="Knowledge2017"/>
                    <a:ea typeface="+mn-ea"/>
                    <a:cs typeface="+mn-cs"/>
                  </a:rPr>
                  <a:t>68%</a:t>
                </a:r>
                <a:endParaRPr kumimoji="0" lang="en-GB" sz="3200" b="0" i="0" u="none" strike="noStrike" kern="1200" cap="none" spc="0" normalizeH="0" baseline="0" noProof="0">
                  <a:ln>
                    <a:noFill/>
                  </a:ln>
                  <a:solidFill>
                    <a:srgbClr val="FFFFFF"/>
                  </a:solidFill>
                  <a:effectLst/>
                  <a:uLnTx/>
                  <a:uFillTx/>
                  <a:latin typeface="Knowledge2017"/>
                  <a:ea typeface="+mn-ea"/>
                  <a:cs typeface="+mn-cs"/>
                </a:endParaRPr>
              </a:p>
            </p:txBody>
          </p:sp>
          <p:sp>
            <p:nvSpPr>
              <p:cNvPr id="55" name="Rectangle 54">
                <a:extLst>
                  <a:ext uri="{FF2B5EF4-FFF2-40B4-BE49-F238E27FC236}">
                    <a16:creationId xmlns:a16="http://schemas.microsoft.com/office/drawing/2014/main" id="{B9F690FC-B625-4904-9D78-A228A6B499E8}"/>
                  </a:ext>
                </a:extLst>
              </p:cNvPr>
              <p:cNvSpPr/>
              <p:nvPr/>
            </p:nvSpPr>
            <p:spPr>
              <a:xfrm>
                <a:off x="4413078" y="3346059"/>
                <a:ext cx="2655824" cy="738664"/>
              </a:xfrm>
              <a:prstGeom prst="rect">
                <a:avLst/>
              </a:prstGeom>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Knowledge2017" panose="020B0506000000020004" pitchFamily="34" charset="0"/>
                  </a:rPr>
                  <a:t>of attendees 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Knowledge2017" panose="020B0506000000020004" pitchFamily="34" charset="0"/>
                  </a:rPr>
                  <a:t>C-Suite, VPs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Knowledge2017" panose="020B0506000000020004" pitchFamily="34" charset="0"/>
                  </a:rPr>
                  <a:t>Directors</a:t>
                </a:r>
                <a:endParaRPr kumimoji="0" lang="en-US" sz="1400" u="none" strike="noStrike" kern="1200" cap="none" spc="0" normalizeH="0" baseline="0" noProof="0">
                  <a:ln>
                    <a:noFill/>
                  </a:ln>
                  <a:solidFill>
                    <a:srgbClr val="000000"/>
                  </a:solidFill>
                  <a:effectLst/>
                  <a:uLnTx/>
                  <a:uFillTx/>
                  <a:latin typeface="Knowledge2017" panose="020B0506000000020004" pitchFamily="34" charset="0"/>
                </a:endParaRPr>
              </a:p>
            </p:txBody>
          </p:sp>
        </p:grpSp>
        <p:cxnSp>
          <p:nvCxnSpPr>
            <p:cNvPr id="53" name="Straight Connector 52">
              <a:extLst>
                <a:ext uri="{FF2B5EF4-FFF2-40B4-BE49-F238E27FC236}">
                  <a16:creationId xmlns:a16="http://schemas.microsoft.com/office/drawing/2014/main" id="{B7713ECC-51AD-4603-801F-E92495BBC2DA}"/>
                </a:ext>
              </a:extLst>
            </p:cNvPr>
            <p:cNvCxnSpPr>
              <a:cxnSpLocks/>
            </p:cNvCxnSpPr>
            <p:nvPr/>
          </p:nvCxnSpPr>
          <p:spPr>
            <a:xfrm>
              <a:off x="1127340" y="3487220"/>
              <a:ext cx="2043361" cy="0"/>
            </a:xfrm>
            <a:prstGeom prst="line">
              <a:avLst/>
            </a:prstGeom>
            <a:noFill/>
            <a:ln w="25400" cap="flat" cmpd="sng" algn="ctr">
              <a:solidFill>
                <a:schemeClr val="bg1"/>
              </a:solidFill>
              <a:prstDash val="solid"/>
              <a:miter lim="800000"/>
            </a:ln>
            <a:effectLst/>
          </p:spPr>
        </p:cxnSp>
      </p:grpSp>
      <p:grpSp>
        <p:nvGrpSpPr>
          <p:cNvPr id="56" name="Group 55">
            <a:extLst>
              <a:ext uri="{FF2B5EF4-FFF2-40B4-BE49-F238E27FC236}">
                <a16:creationId xmlns:a16="http://schemas.microsoft.com/office/drawing/2014/main" id="{30D10CE1-7648-4CDE-91BF-F3182C57B684}"/>
              </a:ext>
            </a:extLst>
          </p:cNvPr>
          <p:cNvGrpSpPr/>
          <p:nvPr/>
        </p:nvGrpSpPr>
        <p:grpSpPr>
          <a:xfrm>
            <a:off x="8616362" y="2420614"/>
            <a:ext cx="2131178" cy="1522451"/>
            <a:chOff x="1039523" y="2689987"/>
            <a:chExt cx="2131178" cy="1522451"/>
          </a:xfrm>
        </p:grpSpPr>
        <p:grpSp>
          <p:nvGrpSpPr>
            <p:cNvPr id="57" name="Group 56">
              <a:extLst>
                <a:ext uri="{FF2B5EF4-FFF2-40B4-BE49-F238E27FC236}">
                  <a16:creationId xmlns:a16="http://schemas.microsoft.com/office/drawing/2014/main" id="{871CC981-D4E6-42AB-AD3B-1A97666BC2D5}"/>
                </a:ext>
              </a:extLst>
            </p:cNvPr>
            <p:cNvGrpSpPr/>
            <p:nvPr/>
          </p:nvGrpSpPr>
          <p:grpSpPr>
            <a:xfrm>
              <a:off x="1039523" y="2689987"/>
              <a:ext cx="2131178" cy="1522451"/>
              <a:chOff x="4413078" y="2403748"/>
              <a:chExt cx="2131178" cy="1522451"/>
            </a:xfrm>
          </p:grpSpPr>
          <p:sp>
            <p:nvSpPr>
              <p:cNvPr id="59" name="Rectangle 58">
                <a:extLst>
                  <a:ext uri="{FF2B5EF4-FFF2-40B4-BE49-F238E27FC236}">
                    <a16:creationId xmlns:a16="http://schemas.microsoft.com/office/drawing/2014/main" id="{3467C3D8-D4C5-4A1C-BC99-21C7CAEB8063}"/>
                  </a:ext>
                </a:extLst>
              </p:cNvPr>
              <p:cNvSpPr/>
              <p:nvPr/>
            </p:nvSpPr>
            <p:spPr>
              <a:xfrm>
                <a:off x="4500895" y="2403748"/>
                <a:ext cx="1831759" cy="738664"/>
              </a:xfrm>
              <a:prstGeom prst="rect">
                <a:avLst/>
              </a:prstGeom>
            </p:spPr>
            <p:txBody>
              <a:bodyPr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all" spc="0" normalizeH="0" baseline="0" noProof="0">
                    <a:ln>
                      <a:noFill/>
                    </a:ln>
                    <a:solidFill>
                      <a:srgbClr val="FA6400"/>
                    </a:solidFill>
                    <a:effectLst/>
                    <a:uLnTx/>
                    <a:uFillTx/>
                    <a:latin typeface="Knowledge2017"/>
                    <a:ea typeface="+mn-ea"/>
                    <a:cs typeface="+mn-cs"/>
                  </a:rPr>
                  <a:t>25k+</a:t>
                </a:r>
                <a:endParaRPr kumimoji="0" lang="en-GB" sz="4000" b="0" i="0" u="none" strike="noStrike" kern="1200" cap="none" spc="0" normalizeH="0" baseline="0" noProof="0">
                  <a:ln>
                    <a:noFill/>
                  </a:ln>
                  <a:solidFill>
                    <a:srgbClr val="FFFFFF"/>
                  </a:solidFill>
                  <a:effectLst/>
                  <a:uLnTx/>
                  <a:uFillTx/>
                  <a:latin typeface="Knowledge2017"/>
                  <a:ea typeface="+mn-ea"/>
                  <a:cs typeface="+mn-cs"/>
                </a:endParaRPr>
              </a:p>
            </p:txBody>
          </p:sp>
          <p:sp>
            <p:nvSpPr>
              <p:cNvPr id="60" name="Rectangle 59">
                <a:extLst>
                  <a:ext uri="{FF2B5EF4-FFF2-40B4-BE49-F238E27FC236}">
                    <a16:creationId xmlns:a16="http://schemas.microsoft.com/office/drawing/2014/main" id="{4DCE1086-998B-4B5D-9102-BEBA05FEAD17}"/>
                  </a:ext>
                </a:extLst>
              </p:cNvPr>
              <p:cNvSpPr/>
              <p:nvPr/>
            </p:nvSpPr>
            <p:spPr>
              <a:xfrm>
                <a:off x="4413078" y="3402979"/>
                <a:ext cx="2131178" cy="523220"/>
              </a:xfrm>
              <a:prstGeom prst="rect">
                <a:avLst/>
              </a:prstGeom>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Knowledge2017" panose="020B0506000000020004" pitchFamily="34" charset="0"/>
                  </a:rPr>
                  <a:t>Executives in attendance for in person events</a:t>
                </a:r>
              </a:p>
            </p:txBody>
          </p:sp>
        </p:grpSp>
        <p:cxnSp>
          <p:nvCxnSpPr>
            <p:cNvPr id="58" name="Straight Connector 57">
              <a:extLst>
                <a:ext uri="{FF2B5EF4-FFF2-40B4-BE49-F238E27FC236}">
                  <a16:creationId xmlns:a16="http://schemas.microsoft.com/office/drawing/2014/main" id="{EA711980-1DF9-49FC-B962-ED5BAAA556CA}"/>
                </a:ext>
              </a:extLst>
            </p:cNvPr>
            <p:cNvCxnSpPr>
              <a:cxnSpLocks/>
            </p:cNvCxnSpPr>
            <p:nvPr/>
          </p:nvCxnSpPr>
          <p:spPr>
            <a:xfrm>
              <a:off x="1127340" y="3529555"/>
              <a:ext cx="2043361" cy="0"/>
            </a:xfrm>
            <a:prstGeom prst="line">
              <a:avLst/>
            </a:prstGeom>
            <a:noFill/>
            <a:ln w="25400" cap="flat" cmpd="sng" algn="ctr">
              <a:solidFill>
                <a:schemeClr val="bg1"/>
              </a:solidFill>
              <a:prstDash val="solid"/>
              <a:miter lim="800000"/>
            </a:ln>
            <a:effectLst/>
          </p:spPr>
        </p:cxnSp>
      </p:grpSp>
      <p:grpSp>
        <p:nvGrpSpPr>
          <p:cNvPr id="66" name="Group 65">
            <a:extLst>
              <a:ext uri="{FF2B5EF4-FFF2-40B4-BE49-F238E27FC236}">
                <a16:creationId xmlns:a16="http://schemas.microsoft.com/office/drawing/2014/main" id="{D02AC04A-7752-4657-8A3F-48036A0BAE62}"/>
              </a:ext>
            </a:extLst>
          </p:cNvPr>
          <p:cNvGrpSpPr/>
          <p:nvPr/>
        </p:nvGrpSpPr>
        <p:grpSpPr>
          <a:xfrm>
            <a:off x="5739131" y="4365369"/>
            <a:ext cx="2655824" cy="1239033"/>
            <a:chOff x="1039523" y="2689987"/>
            <a:chExt cx="2655824" cy="1239033"/>
          </a:xfrm>
        </p:grpSpPr>
        <p:grpSp>
          <p:nvGrpSpPr>
            <p:cNvPr id="67" name="Group 66">
              <a:extLst>
                <a:ext uri="{FF2B5EF4-FFF2-40B4-BE49-F238E27FC236}">
                  <a16:creationId xmlns:a16="http://schemas.microsoft.com/office/drawing/2014/main" id="{20D78280-61EE-47BA-B329-2284504D72A4}"/>
                </a:ext>
              </a:extLst>
            </p:cNvPr>
            <p:cNvGrpSpPr/>
            <p:nvPr/>
          </p:nvGrpSpPr>
          <p:grpSpPr>
            <a:xfrm>
              <a:off x="1039523" y="2689987"/>
              <a:ext cx="2655824" cy="1239033"/>
              <a:chOff x="4413078" y="2403748"/>
              <a:chExt cx="2655824" cy="1239033"/>
            </a:xfrm>
          </p:grpSpPr>
          <p:sp>
            <p:nvSpPr>
              <p:cNvPr id="69" name="Rectangle 68">
                <a:extLst>
                  <a:ext uri="{FF2B5EF4-FFF2-40B4-BE49-F238E27FC236}">
                    <a16:creationId xmlns:a16="http://schemas.microsoft.com/office/drawing/2014/main" id="{7EBCC8E1-B4CD-4CD0-A667-96B587B7AFC2}"/>
                  </a:ext>
                </a:extLst>
              </p:cNvPr>
              <p:cNvSpPr/>
              <p:nvPr/>
            </p:nvSpPr>
            <p:spPr>
              <a:xfrm>
                <a:off x="4500895" y="2403748"/>
                <a:ext cx="1831759" cy="738664"/>
              </a:xfrm>
              <a:prstGeom prst="rect">
                <a:avLst/>
              </a:prstGeom>
            </p:spPr>
            <p:txBody>
              <a:bodyPr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all" spc="0" normalizeH="0" baseline="0" noProof="0">
                    <a:ln>
                      <a:noFill/>
                    </a:ln>
                    <a:solidFill>
                      <a:srgbClr val="FA6400"/>
                    </a:solidFill>
                    <a:effectLst/>
                    <a:uLnTx/>
                    <a:uFillTx/>
                    <a:latin typeface="Knowledge2017"/>
                    <a:ea typeface="+mn-ea"/>
                    <a:cs typeface="+mn-cs"/>
                  </a:rPr>
                  <a:t>87</a:t>
                </a:r>
                <a:endParaRPr kumimoji="0" lang="en-GB" sz="4000" b="0" i="0" u="none" strike="noStrike" kern="1200" cap="none" spc="0" normalizeH="0" baseline="0" noProof="0">
                  <a:ln>
                    <a:noFill/>
                  </a:ln>
                  <a:solidFill>
                    <a:srgbClr val="FFFFFF"/>
                  </a:solidFill>
                  <a:effectLst/>
                  <a:uLnTx/>
                  <a:uFillTx/>
                  <a:latin typeface="Knowledge2017"/>
                  <a:ea typeface="+mn-ea"/>
                  <a:cs typeface="+mn-cs"/>
                </a:endParaRPr>
              </a:p>
            </p:txBody>
          </p:sp>
          <p:sp>
            <p:nvSpPr>
              <p:cNvPr id="70" name="Rectangle 69">
                <a:extLst>
                  <a:ext uri="{FF2B5EF4-FFF2-40B4-BE49-F238E27FC236}">
                    <a16:creationId xmlns:a16="http://schemas.microsoft.com/office/drawing/2014/main" id="{CE86F5E3-4258-495D-952E-DE4107AFAFF1}"/>
                  </a:ext>
                </a:extLst>
              </p:cNvPr>
              <p:cNvSpPr/>
              <p:nvPr/>
            </p:nvSpPr>
            <p:spPr>
              <a:xfrm>
                <a:off x="4413078" y="3335004"/>
                <a:ext cx="2655824" cy="307777"/>
              </a:xfrm>
              <a:prstGeom prst="rect">
                <a:avLst/>
              </a:prstGeom>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Knowledge2017" panose="020B0506000000020004" pitchFamily="34" charset="0"/>
                  </a:rPr>
                  <a:t>Average Net Promoter Score</a:t>
                </a:r>
              </a:p>
            </p:txBody>
          </p:sp>
        </p:grpSp>
        <p:cxnSp>
          <p:nvCxnSpPr>
            <p:cNvPr id="68" name="Straight Connector 67">
              <a:extLst>
                <a:ext uri="{FF2B5EF4-FFF2-40B4-BE49-F238E27FC236}">
                  <a16:creationId xmlns:a16="http://schemas.microsoft.com/office/drawing/2014/main" id="{97DD504E-BF20-49E1-91CD-C12288B46D27}"/>
                </a:ext>
              </a:extLst>
            </p:cNvPr>
            <p:cNvCxnSpPr>
              <a:cxnSpLocks/>
            </p:cNvCxnSpPr>
            <p:nvPr/>
          </p:nvCxnSpPr>
          <p:spPr>
            <a:xfrm>
              <a:off x="1127340" y="3487220"/>
              <a:ext cx="2043361" cy="0"/>
            </a:xfrm>
            <a:prstGeom prst="line">
              <a:avLst/>
            </a:prstGeom>
            <a:noFill/>
            <a:ln w="25400" cap="flat" cmpd="sng" algn="ctr">
              <a:solidFill>
                <a:schemeClr val="bg1"/>
              </a:solidFill>
              <a:prstDash val="solid"/>
              <a:miter lim="800000"/>
            </a:ln>
            <a:effectLst/>
          </p:spPr>
        </p:cxnSp>
      </p:grpSp>
    </p:spTree>
    <p:extLst>
      <p:ext uri="{BB962C8B-B14F-4D97-AF65-F5344CB8AC3E}">
        <p14:creationId xmlns:p14="http://schemas.microsoft.com/office/powerpoint/2010/main" val="382207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A45D7CB-BD26-F278-4FF4-27635C031809}"/>
              </a:ext>
            </a:extLst>
          </p:cNvPr>
          <p:cNvCxnSpPr>
            <a:cxnSpLocks/>
          </p:cNvCxnSpPr>
          <p:nvPr/>
        </p:nvCxnSpPr>
        <p:spPr>
          <a:xfrm>
            <a:off x="4187029" y="1551108"/>
            <a:ext cx="0" cy="262419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58FB8A-588C-0E86-D75B-032AAB6BC886}"/>
              </a:ext>
            </a:extLst>
          </p:cNvPr>
          <p:cNvCxnSpPr>
            <a:cxnSpLocks/>
          </p:cNvCxnSpPr>
          <p:nvPr/>
        </p:nvCxnSpPr>
        <p:spPr>
          <a:xfrm>
            <a:off x="8168538" y="1480828"/>
            <a:ext cx="0" cy="269447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CF99BD-CC92-1305-820A-1D12E5094E03}"/>
              </a:ext>
            </a:extLst>
          </p:cNvPr>
          <p:cNvSpPr txBox="1"/>
          <p:nvPr/>
        </p:nvSpPr>
        <p:spPr>
          <a:xfrm>
            <a:off x="443275" y="1022558"/>
            <a:ext cx="3505998" cy="369204"/>
          </a:xfrm>
          <a:prstGeom prst="rect">
            <a:avLst/>
          </a:prstGeom>
          <a:noFill/>
        </p:spPr>
        <p:txBody>
          <a:bodyPr wrap="square" rtlCol="0">
            <a:spAutoFit/>
          </a:bodyPr>
          <a:lstStyle/>
          <a:p>
            <a:r>
              <a:rPr lang="en-US" sz="1799" b="1" dirty="0">
                <a:solidFill>
                  <a:schemeClr val="accent3"/>
                </a:solidFill>
                <a:latin typeface="+mj-lt"/>
              </a:rPr>
              <a:t>Sustainable Business</a:t>
            </a:r>
            <a:endParaRPr lang="en-US" sz="1600" dirty="0">
              <a:latin typeface="+mj-lt"/>
            </a:endParaRPr>
          </a:p>
        </p:txBody>
      </p:sp>
      <p:sp>
        <p:nvSpPr>
          <p:cNvPr id="5" name="TextBox 4">
            <a:extLst>
              <a:ext uri="{FF2B5EF4-FFF2-40B4-BE49-F238E27FC236}">
                <a16:creationId xmlns:a16="http://schemas.microsoft.com/office/drawing/2014/main" id="{CF4BD918-F3F8-E3C4-FE7F-2CF1E4840681}"/>
              </a:ext>
            </a:extLst>
          </p:cNvPr>
          <p:cNvSpPr txBox="1"/>
          <p:nvPr/>
        </p:nvSpPr>
        <p:spPr>
          <a:xfrm>
            <a:off x="4424785" y="1022558"/>
            <a:ext cx="3505998" cy="369236"/>
          </a:xfrm>
          <a:prstGeom prst="rect">
            <a:avLst/>
          </a:prstGeom>
          <a:noFill/>
        </p:spPr>
        <p:txBody>
          <a:bodyPr wrap="square" rtlCol="0">
            <a:spAutoFit/>
          </a:bodyPr>
          <a:lstStyle/>
          <a:p>
            <a:r>
              <a:rPr lang="en-US" sz="1799" b="1" dirty="0">
                <a:solidFill>
                  <a:schemeClr val="accent3"/>
                </a:solidFill>
                <a:latin typeface="+mj-lt"/>
              </a:rPr>
              <a:t>Momentum AI</a:t>
            </a:r>
            <a:endParaRPr lang="en-US" sz="1600" dirty="0">
              <a:latin typeface="+mj-lt"/>
            </a:endParaRPr>
          </a:p>
        </p:txBody>
      </p:sp>
      <p:sp>
        <p:nvSpPr>
          <p:cNvPr id="7" name="TextBox 6">
            <a:extLst>
              <a:ext uri="{FF2B5EF4-FFF2-40B4-BE49-F238E27FC236}">
                <a16:creationId xmlns:a16="http://schemas.microsoft.com/office/drawing/2014/main" id="{10F76E44-80DA-FD87-1268-979EFA651411}"/>
              </a:ext>
            </a:extLst>
          </p:cNvPr>
          <p:cNvSpPr txBox="1"/>
          <p:nvPr/>
        </p:nvSpPr>
        <p:spPr>
          <a:xfrm>
            <a:off x="8406295" y="1022558"/>
            <a:ext cx="3505998" cy="369236"/>
          </a:xfrm>
          <a:prstGeom prst="rect">
            <a:avLst/>
          </a:prstGeom>
          <a:noFill/>
        </p:spPr>
        <p:txBody>
          <a:bodyPr wrap="square" rtlCol="0">
            <a:spAutoFit/>
          </a:bodyPr>
          <a:lstStyle/>
          <a:p>
            <a:r>
              <a:rPr lang="en-US" sz="1799" b="1" dirty="0">
                <a:solidFill>
                  <a:schemeClr val="accent3"/>
                </a:solidFill>
                <a:latin typeface="+mj-lt"/>
              </a:rPr>
              <a:t>NEXT</a:t>
            </a:r>
            <a:endParaRPr lang="en-US" sz="1600" dirty="0">
              <a:latin typeface="+mj-lt"/>
            </a:endParaRPr>
          </a:p>
        </p:txBody>
      </p:sp>
      <p:sp>
        <p:nvSpPr>
          <p:cNvPr id="9" name="TextBox 8">
            <a:extLst>
              <a:ext uri="{FF2B5EF4-FFF2-40B4-BE49-F238E27FC236}">
                <a16:creationId xmlns:a16="http://schemas.microsoft.com/office/drawing/2014/main" id="{81267CB7-580E-3246-8B14-25555958693D}"/>
              </a:ext>
            </a:extLst>
          </p:cNvPr>
          <p:cNvSpPr txBox="1"/>
          <p:nvPr/>
        </p:nvSpPr>
        <p:spPr>
          <a:xfrm>
            <a:off x="4328991" y="3348993"/>
            <a:ext cx="3505998" cy="461665"/>
          </a:xfrm>
          <a:prstGeom prst="rect">
            <a:avLst/>
          </a:prstGeom>
          <a:noFill/>
        </p:spPr>
        <p:txBody>
          <a:bodyPr wrap="square" rtlCol="0" anchor="b">
            <a:spAutoFit/>
          </a:bodyPr>
          <a:lstStyle/>
          <a:p>
            <a:r>
              <a:rPr lang="en-US" sz="1200" dirty="0">
                <a:latin typeface="+mj-lt"/>
              </a:rPr>
              <a:t>Delves into the latest traditional and generative AI applications reshaping industries.</a:t>
            </a:r>
          </a:p>
        </p:txBody>
      </p:sp>
      <p:sp>
        <p:nvSpPr>
          <p:cNvPr id="10" name="TextBox 9">
            <a:extLst>
              <a:ext uri="{FF2B5EF4-FFF2-40B4-BE49-F238E27FC236}">
                <a16:creationId xmlns:a16="http://schemas.microsoft.com/office/drawing/2014/main" id="{382D2C66-89C5-7B40-9ACB-FF37E56959EE}"/>
              </a:ext>
            </a:extLst>
          </p:cNvPr>
          <p:cNvSpPr txBox="1"/>
          <p:nvPr/>
        </p:nvSpPr>
        <p:spPr>
          <a:xfrm>
            <a:off x="8266958" y="3345373"/>
            <a:ext cx="3505998" cy="830997"/>
          </a:xfrm>
          <a:prstGeom prst="rect">
            <a:avLst/>
          </a:prstGeom>
          <a:noFill/>
        </p:spPr>
        <p:txBody>
          <a:bodyPr wrap="square" rtlCol="0" anchor="b">
            <a:spAutoFit/>
          </a:bodyPr>
          <a:lstStyle/>
          <a:p>
            <a:r>
              <a:rPr lang="en-US" sz="1000" dirty="0"/>
              <a:t>​</a:t>
            </a:r>
            <a:r>
              <a:rPr lang="en-US" sz="1200" dirty="0">
                <a:latin typeface="+mj-lt"/>
              </a:rPr>
              <a:t>Led by Editor-in-Chief Alessandra </a:t>
            </a:r>
            <a:r>
              <a:rPr lang="en-US" sz="1200" dirty="0" err="1">
                <a:latin typeface="+mj-lt"/>
              </a:rPr>
              <a:t>Galloni</a:t>
            </a:r>
            <a:r>
              <a:rPr lang="en-US" sz="1200" dirty="0">
                <a:latin typeface="+mj-lt"/>
              </a:rPr>
              <a:t>, Reuters correspondents speak to global leaders in business, policy, and finance for critical conversations about the topics that matter.</a:t>
            </a:r>
          </a:p>
        </p:txBody>
      </p:sp>
      <p:sp>
        <p:nvSpPr>
          <p:cNvPr id="2" name="Title 1">
            <a:extLst>
              <a:ext uri="{FF2B5EF4-FFF2-40B4-BE49-F238E27FC236}">
                <a16:creationId xmlns:a16="http://schemas.microsoft.com/office/drawing/2014/main" id="{27711643-676B-841A-20FB-C9BF966A06C6}"/>
              </a:ext>
            </a:extLst>
          </p:cNvPr>
          <p:cNvSpPr txBox="1">
            <a:spLocks/>
          </p:cNvSpPr>
          <p:nvPr/>
        </p:nvSpPr>
        <p:spPr>
          <a:xfrm>
            <a:off x="0" y="285514"/>
            <a:ext cx="8921454" cy="608357"/>
          </a:xfrm>
          <a:prstGeom prst="rect">
            <a:avLst/>
          </a:prstGeom>
        </p:spPr>
        <p:txBody>
          <a:bodyPr vert="horz" lIns="539859" tIns="0" rIns="0" bIns="0" rtlCol="0" anchor="t" anchorCtr="0">
            <a:noAutofit/>
          </a:bodyPr>
          <a:lstStyle>
            <a:lvl1pPr algn="l" defTabSz="914126" rtl="0" eaLnBrk="1" latinLnBrk="0" hangingPunct="1">
              <a:lnSpc>
                <a:spcPct val="90000"/>
              </a:lnSpc>
              <a:spcBef>
                <a:spcPct val="0"/>
              </a:spcBef>
              <a:buNone/>
              <a:defRPr sz="2399" b="1" i="0" kern="1200" cap="none" baseline="0">
                <a:solidFill>
                  <a:schemeClr val="tx2"/>
                </a:solidFill>
                <a:latin typeface="+mj-lt"/>
                <a:ea typeface="+mj-ea"/>
                <a:cs typeface="+mj-cs"/>
              </a:defRPr>
            </a:lvl1pPr>
          </a:lstStyle>
          <a:p>
            <a:r>
              <a:rPr lang="en-US" dirty="0">
                <a:solidFill>
                  <a:srgbClr val="404040"/>
                </a:solidFill>
                <a:sym typeface="Knowledge2017TF"/>
              </a:rPr>
              <a:t>Reuters visionary </a:t>
            </a:r>
            <a:r>
              <a:rPr lang="en-US" dirty="0">
                <a:solidFill>
                  <a:schemeClr val="accent3"/>
                </a:solidFill>
                <a:sym typeface="Knowledge2017TF"/>
              </a:rPr>
              <a:t>world-class events</a:t>
            </a:r>
            <a:endParaRPr lang="en-US" sz="1400" dirty="0">
              <a:solidFill>
                <a:schemeClr val="accent3"/>
              </a:solidFill>
              <a:highlight>
                <a:srgbClr val="FA6400"/>
              </a:highlight>
              <a:sym typeface="Knowledge2017TF"/>
            </a:endParaRPr>
          </a:p>
        </p:txBody>
      </p:sp>
      <p:sp>
        <p:nvSpPr>
          <p:cNvPr id="3" name="TextBox 2">
            <a:extLst>
              <a:ext uri="{FF2B5EF4-FFF2-40B4-BE49-F238E27FC236}">
                <a16:creationId xmlns:a16="http://schemas.microsoft.com/office/drawing/2014/main" id="{9FF7F491-5D5B-B96D-22AC-A90C2ED85F50}"/>
              </a:ext>
            </a:extLst>
          </p:cNvPr>
          <p:cNvSpPr txBox="1"/>
          <p:nvPr/>
        </p:nvSpPr>
        <p:spPr>
          <a:xfrm>
            <a:off x="0" y="683129"/>
            <a:ext cx="11922302" cy="292388"/>
          </a:xfrm>
          <a:prstGeom prst="rect">
            <a:avLst/>
          </a:prstGeom>
          <a:noFill/>
        </p:spPr>
        <p:txBody>
          <a:bodyPr wrap="square" lIns="539859" tIns="0">
            <a:spAutoFit/>
          </a:bodyPr>
          <a:lstStyle/>
          <a:p>
            <a:pPr defTabSz="914126">
              <a:defRPr/>
            </a:pPr>
            <a:r>
              <a:rPr lang="en-US" sz="1600" dirty="0">
                <a:solidFill>
                  <a:srgbClr val="404040"/>
                </a:solidFill>
                <a:latin typeface="Knowledge2017" panose="020B0506000000020004" pitchFamily="34" charset="0"/>
                <a:sym typeface="Knowledge2017TF"/>
              </a:rPr>
              <a:t>Reuters hosts some of the most powerful and trusted stages in the global events calendar.</a:t>
            </a:r>
          </a:p>
        </p:txBody>
      </p:sp>
      <p:sp>
        <p:nvSpPr>
          <p:cNvPr id="6" name="TextBox 5">
            <a:extLst>
              <a:ext uri="{FF2B5EF4-FFF2-40B4-BE49-F238E27FC236}">
                <a16:creationId xmlns:a16="http://schemas.microsoft.com/office/drawing/2014/main" id="{BE4DCD0B-C30C-2C18-B500-62509093C116}"/>
              </a:ext>
            </a:extLst>
          </p:cNvPr>
          <p:cNvSpPr txBox="1"/>
          <p:nvPr/>
        </p:nvSpPr>
        <p:spPr>
          <a:xfrm>
            <a:off x="419044" y="3384656"/>
            <a:ext cx="3505998" cy="830997"/>
          </a:xfrm>
          <a:prstGeom prst="rect">
            <a:avLst/>
          </a:prstGeom>
          <a:noFill/>
        </p:spPr>
        <p:txBody>
          <a:bodyPr wrap="square" rtlCol="0" anchor="b">
            <a:spAutoFit/>
          </a:bodyPr>
          <a:lstStyle/>
          <a:p>
            <a:r>
              <a:rPr lang="en-US" sz="1200" dirty="0">
                <a:latin typeface="+mj-lt"/>
              </a:rPr>
              <a:t>CEOs, senior sustainability, legal, communications and finance executives  share their actionable insights on how to collaborate, communicate, and comply.​</a:t>
            </a:r>
          </a:p>
        </p:txBody>
      </p:sp>
      <p:sp>
        <p:nvSpPr>
          <p:cNvPr id="14" name="TextBox 13">
            <a:extLst>
              <a:ext uri="{FF2B5EF4-FFF2-40B4-BE49-F238E27FC236}">
                <a16:creationId xmlns:a16="http://schemas.microsoft.com/office/drawing/2014/main" id="{412555C6-2707-87BF-4665-EE0918381B50}"/>
              </a:ext>
            </a:extLst>
          </p:cNvPr>
          <p:cNvSpPr txBox="1"/>
          <p:nvPr/>
        </p:nvSpPr>
        <p:spPr>
          <a:xfrm>
            <a:off x="2446224" y="4244325"/>
            <a:ext cx="2246812" cy="1277273"/>
          </a:xfrm>
          <a:prstGeom prst="rect">
            <a:avLst/>
          </a:prstGeom>
          <a:noFill/>
        </p:spPr>
        <p:txBody>
          <a:bodyPr wrap="square">
            <a:spAutoFit/>
          </a:bodyPr>
          <a:lstStyle/>
          <a:p>
            <a:pPr defTabSz="457063">
              <a:defRPr/>
            </a:pPr>
            <a:r>
              <a:rPr lang="en-US" sz="1100" b="1" dirty="0">
                <a:solidFill>
                  <a:srgbClr val="FA6400"/>
                </a:solidFill>
                <a:latin typeface="Knowledge2017"/>
              </a:rPr>
              <a:t>Sustainability Europe</a:t>
            </a:r>
            <a:br>
              <a:rPr lang="en-US" sz="1100" b="1" dirty="0">
                <a:solidFill>
                  <a:srgbClr val="FA6400"/>
                </a:solidFill>
                <a:latin typeface="Knowledge2017"/>
              </a:rPr>
            </a:br>
            <a:r>
              <a:rPr lang="en-US" sz="1100" dirty="0">
                <a:solidFill>
                  <a:srgbClr val="404040"/>
                </a:solidFill>
                <a:latin typeface="Knowledge2017" panose="020B0506000000020004" pitchFamily="34" charset="0"/>
              </a:rPr>
              <a:t>Sept 30 – Oct 1, 2024</a:t>
            </a:r>
          </a:p>
          <a:p>
            <a:pPr defTabSz="457063">
              <a:defRPr/>
            </a:pPr>
            <a:r>
              <a:rPr lang="en-US" sz="1100" dirty="0">
                <a:solidFill>
                  <a:srgbClr val="404040"/>
                </a:solidFill>
                <a:latin typeface="Knowledge2017" panose="020B0506000000020004" pitchFamily="34" charset="0"/>
              </a:rPr>
              <a:t>London</a:t>
            </a:r>
          </a:p>
          <a:p>
            <a:pPr defTabSz="457063">
              <a:defRPr/>
            </a:pPr>
            <a:endParaRPr lang="en-US" sz="1100" dirty="0">
              <a:solidFill>
                <a:srgbClr val="404040"/>
              </a:solidFill>
              <a:latin typeface="Knowledge2017" panose="020B0506000000020004" pitchFamily="34" charset="0"/>
            </a:endParaRPr>
          </a:p>
          <a:p>
            <a:pPr defTabSz="457063">
              <a:defRPr/>
            </a:pPr>
            <a:r>
              <a:rPr lang="en-US" sz="1100" b="1" dirty="0">
                <a:solidFill>
                  <a:srgbClr val="FA6400"/>
                </a:solidFill>
                <a:latin typeface="Knowledge2017"/>
              </a:rPr>
              <a:t>Sustainability USA</a:t>
            </a:r>
          </a:p>
          <a:p>
            <a:pPr defTabSz="457063">
              <a:defRPr/>
            </a:pPr>
            <a:r>
              <a:rPr lang="en-US" sz="1100" dirty="0">
                <a:solidFill>
                  <a:srgbClr val="404040"/>
                </a:solidFill>
                <a:latin typeface="Knowledge2017" panose="020B0506000000020004" pitchFamily="34" charset="0"/>
              </a:rPr>
              <a:t>Oct 7-8,2024</a:t>
            </a:r>
          </a:p>
          <a:p>
            <a:pPr defTabSz="457063">
              <a:defRPr/>
            </a:pPr>
            <a:r>
              <a:rPr lang="en-US" sz="1100" dirty="0">
                <a:solidFill>
                  <a:srgbClr val="404040"/>
                </a:solidFill>
                <a:latin typeface="Knowledge2017" panose="020B0506000000020004" pitchFamily="34" charset="0"/>
              </a:rPr>
              <a:t>New York</a:t>
            </a:r>
          </a:p>
        </p:txBody>
      </p:sp>
      <p:sp>
        <p:nvSpPr>
          <p:cNvPr id="15" name="TextBox 14">
            <a:extLst>
              <a:ext uri="{FF2B5EF4-FFF2-40B4-BE49-F238E27FC236}">
                <a16:creationId xmlns:a16="http://schemas.microsoft.com/office/drawing/2014/main" id="{700EACEC-ADEB-D95A-401A-7324F0875AB7}"/>
              </a:ext>
            </a:extLst>
          </p:cNvPr>
          <p:cNvSpPr txBox="1"/>
          <p:nvPr/>
        </p:nvSpPr>
        <p:spPr>
          <a:xfrm>
            <a:off x="4328991" y="4194454"/>
            <a:ext cx="1314784" cy="1046440"/>
          </a:xfrm>
          <a:prstGeom prst="rect">
            <a:avLst/>
          </a:prstGeom>
          <a:noFill/>
        </p:spPr>
        <p:txBody>
          <a:bodyPr wrap="none" rtlCol="0">
            <a:spAutoFit/>
          </a:bodyPr>
          <a:lstStyle/>
          <a:p>
            <a:pPr defTabSz="457063">
              <a:defRPr/>
            </a:pPr>
            <a:r>
              <a:rPr lang="en-US" sz="1100" b="1" dirty="0">
                <a:solidFill>
                  <a:srgbClr val="FA6400"/>
                </a:solidFill>
                <a:latin typeface="+mj-lt"/>
              </a:rPr>
              <a:t>Momentum AI USA</a:t>
            </a:r>
          </a:p>
          <a:p>
            <a:pPr defTabSz="457063">
              <a:defRPr/>
            </a:pPr>
            <a:r>
              <a:rPr lang="en-US" sz="1100" dirty="0">
                <a:solidFill>
                  <a:srgbClr val="404040"/>
                </a:solidFill>
                <a:latin typeface="+mj-lt"/>
              </a:rPr>
              <a:t>July 16-17,  2024</a:t>
            </a:r>
          </a:p>
          <a:p>
            <a:pPr defTabSz="457063">
              <a:defRPr/>
            </a:pPr>
            <a:r>
              <a:rPr lang="en-US" sz="1100" dirty="0">
                <a:solidFill>
                  <a:srgbClr val="404040"/>
                </a:solidFill>
                <a:latin typeface="+mj-lt"/>
              </a:rPr>
              <a:t>San Jose</a:t>
            </a:r>
          </a:p>
          <a:p>
            <a:endParaRPr lang="en-US" sz="1100" dirty="0">
              <a:latin typeface="+mj-lt"/>
            </a:endParaRPr>
          </a:p>
          <a:p>
            <a:endParaRPr lang="en-US" dirty="0"/>
          </a:p>
        </p:txBody>
      </p:sp>
      <p:sp>
        <p:nvSpPr>
          <p:cNvPr id="16" name="TextBox 15">
            <a:extLst>
              <a:ext uri="{FF2B5EF4-FFF2-40B4-BE49-F238E27FC236}">
                <a16:creationId xmlns:a16="http://schemas.microsoft.com/office/drawing/2014/main" id="{A3D5A2E7-6428-FDEB-DAE4-8926E40A6887}"/>
              </a:ext>
            </a:extLst>
          </p:cNvPr>
          <p:cNvSpPr txBox="1"/>
          <p:nvPr/>
        </p:nvSpPr>
        <p:spPr>
          <a:xfrm>
            <a:off x="6109660" y="4194454"/>
            <a:ext cx="1486304" cy="877163"/>
          </a:xfrm>
          <a:prstGeom prst="rect">
            <a:avLst/>
          </a:prstGeom>
          <a:noFill/>
        </p:spPr>
        <p:txBody>
          <a:bodyPr wrap="none" rtlCol="0">
            <a:spAutoFit/>
          </a:bodyPr>
          <a:lstStyle/>
          <a:p>
            <a:pPr defTabSz="457063">
              <a:defRPr/>
            </a:pPr>
            <a:r>
              <a:rPr lang="en-US" sz="1100" b="1" dirty="0">
                <a:solidFill>
                  <a:srgbClr val="FA6400"/>
                </a:solidFill>
                <a:latin typeface="+mj-lt"/>
              </a:rPr>
              <a:t>Momentum AI Europe</a:t>
            </a:r>
          </a:p>
          <a:p>
            <a:pPr defTabSz="457063">
              <a:defRPr/>
            </a:pPr>
            <a:r>
              <a:rPr lang="en-US" sz="1100" dirty="0">
                <a:solidFill>
                  <a:srgbClr val="404040"/>
                </a:solidFill>
                <a:latin typeface="+mj-lt"/>
              </a:rPr>
              <a:t>November 2024</a:t>
            </a:r>
          </a:p>
          <a:p>
            <a:pPr defTabSz="457063">
              <a:defRPr/>
            </a:pPr>
            <a:r>
              <a:rPr lang="en-US" sz="1100" dirty="0">
                <a:solidFill>
                  <a:srgbClr val="404040"/>
                </a:solidFill>
                <a:latin typeface="+mj-lt"/>
              </a:rPr>
              <a:t>London</a:t>
            </a:r>
          </a:p>
          <a:p>
            <a:endParaRPr lang="en-US" dirty="0"/>
          </a:p>
        </p:txBody>
      </p:sp>
      <p:sp>
        <p:nvSpPr>
          <p:cNvPr id="21" name="TextBox 20">
            <a:extLst>
              <a:ext uri="{FF2B5EF4-FFF2-40B4-BE49-F238E27FC236}">
                <a16:creationId xmlns:a16="http://schemas.microsoft.com/office/drawing/2014/main" id="{D269114F-8B1C-FDF8-0ECD-723FB026F50B}"/>
              </a:ext>
            </a:extLst>
          </p:cNvPr>
          <p:cNvSpPr txBox="1"/>
          <p:nvPr/>
        </p:nvSpPr>
        <p:spPr>
          <a:xfrm>
            <a:off x="8266958" y="4245996"/>
            <a:ext cx="2029097" cy="769441"/>
          </a:xfrm>
          <a:prstGeom prst="rect">
            <a:avLst/>
          </a:prstGeom>
          <a:noFill/>
        </p:spPr>
        <p:txBody>
          <a:bodyPr wrap="square">
            <a:spAutoFit/>
          </a:bodyPr>
          <a:lstStyle/>
          <a:p>
            <a:pPr defTabSz="457063">
              <a:defRPr/>
            </a:pPr>
            <a:r>
              <a:rPr lang="en-US" sz="1100" b="1" dirty="0">
                <a:solidFill>
                  <a:srgbClr val="FA6400"/>
                </a:solidFill>
                <a:latin typeface="Knowledge2017"/>
              </a:rPr>
              <a:t>Reuters NEXT: APAC </a:t>
            </a:r>
          </a:p>
          <a:p>
            <a:pPr defTabSz="457063">
              <a:defRPr/>
            </a:pPr>
            <a:r>
              <a:rPr lang="en-US" sz="1100" dirty="0">
                <a:solidFill>
                  <a:srgbClr val="404040"/>
                </a:solidFill>
                <a:latin typeface="Knowledge2017" panose="020B0506000000020004" pitchFamily="34" charset="0"/>
              </a:rPr>
              <a:t>July 2024</a:t>
            </a:r>
          </a:p>
          <a:p>
            <a:pPr defTabSz="457063">
              <a:defRPr/>
            </a:pPr>
            <a:r>
              <a:rPr lang="en-US" sz="1100" dirty="0">
                <a:solidFill>
                  <a:srgbClr val="404040"/>
                </a:solidFill>
                <a:latin typeface="Knowledge2017" panose="020B0506000000020004" pitchFamily="34" charset="0"/>
              </a:rPr>
              <a:t>Singapore</a:t>
            </a:r>
          </a:p>
          <a:p>
            <a:pPr defTabSz="457063">
              <a:defRPr/>
            </a:pPr>
            <a:endParaRPr lang="en-US" sz="1100" dirty="0">
              <a:solidFill>
                <a:srgbClr val="404040"/>
              </a:solidFill>
              <a:latin typeface="Knowledge2017" panose="020B0506000000020004" pitchFamily="34" charset="0"/>
            </a:endParaRPr>
          </a:p>
        </p:txBody>
      </p:sp>
      <p:sp>
        <p:nvSpPr>
          <p:cNvPr id="22" name="Rectangle 21">
            <a:extLst>
              <a:ext uri="{FF2B5EF4-FFF2-40B4-BE49-F238E27FC236}">
                <a16:creationId xmlns:a16="http://schemas.microsoft.com/office/drawing/2014/main" id="{B77DDBB4-B7E7-F929-C31E-C172257F3F68}"/>
              </a:ext>
            </a:extLst>
          </p:cNvPr>
          <p:cNvSpPr/>
          <p:nvPr/>
        </p:nvSpPr>
        <p:spPr>
          <a:xfrm>
            <a:off x="3175" y="5657814"/>
            <a:ext cx="12188825" cy="517418"/>
          </a:xfrm>
          <a:prstGeom prst="rect">
            <a:avLst/>
          </a:prstGeom>
          <a:solidFill>
            <a:schemeClr val="tx2"/>
          </a:solidFill>
          <a:ln>
            <a:noFill/>
          </a:ln>
          <a:effectLst>
            <a:outerShdw blurRad="445066" dist="50800" dir="3810368"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Knowledge2017 UltraLight"/>
            </a:endParaRPr>
          </a:p>
        </p:txBody>
      </p:sp>
      <p:sp>
        <p:nvSpPr>
          <p:cNvPr id="23" name="TextBox 22">
            <a:extLst>
              <a:ext uri="{FF2B5EF4-FFF2-40B4-BE49-F238E27FC236}">
                <a16:creationId xmlns:a16="http://schemas.microsoft.com/office/drawing/2014/main" id="{5D2FCA8F-823D-3611-CADF-E0AB95E38B77}"/>
              </a:ext>
            </a:extLst>
          </p:cNvPr>
          <p:cNvSpPr txBox="1"/>
          <p:nvPr/>
        </p:nvSpPr>
        <p:spPr>
          <a:xfrm>
            <a:off x="229160" y="5676504"/>
            <a:ext cx="12188825" cy="477054"/>
          </a:xfrm>
          <a:prstGeom prst="rect">
            <a:avLst/>
          </a:prstGeom>
          <a:noFill/>
        </p:spPr>
        <p:txBody>
          <a:bodyPr wrap="square" lIns="0" tIns="0">
            <a:spAutoFit/>
          </a:bodyPr>
          <a:lstStyle/>
          <a:p>
            <a:pPr algn="ctr" defTabSz="914126">
              <a:defRPr/>
            </a:pPr>
            <a:r>
              <a:rPr lang="en-US" sz="1400" b="1" dirty="0">
                <a:solidFill>
                  <a:srgbClr val="FFFFFF"/>
                </a:solidFill>
                <a:latin typeface="Knowledge2017" panose="020B0506000000020004" pitchFamily="34" charset="0"/>
                <a:sym typeface="Knowledge2017TF"/>
              </a:rPr>
              <a:t>+ 38 events acr</a:t>
            </a:r>
            <a:r>
              <a:rPr lang="en-US" sz="1400" dirty="0">
                <a:solidFill>
                  <a:srgbClr val="FFFFFF"/>
                </a:solidFill>
                <a:latin typeface="Knowledge2017" panose="020B0506000000020004" pitchFamily="34" charset="0"/>
                <a:sym typeface="Knowledge2017TF"/>
              </a:rPr>
              <a:t>oss other verticals like automotive,  customer, energy transition, food &amp; agriculture, healthcare,</a:t>
            </a:r>
          </a:p>
          <a:p>
            <a:pPr algn="ctr" defTabSz="914126">
              <a:defRPr/>
            </a:pPr>
            <a:r>
              <a:rPr lang="en-US" sz="1400" dirty="0">
                <a:solidFill>
                  <a:srgbClr val="FFFFFF"/>
                </a:solidFill>
                <a:latin typeface="Knowledge2017" panose="020B0506000000020004" pitchFamily="34" charset="0"/>
                <a:sym typeface="Knowledge2017TF"/>
              </a:rPr>
              <a:t> industry &amp; power, insurance, oil &amp; gas, pharma, renewables, and supply chain.</a:t>
            </a:r>
            <a:endParaRPr lang="en-US" sz="1400" dirty="0">
              <a:solidFill>
                <a:srgbClr val="FFFFFF"/>
              </a:solidFill>
              <a:latin typeface="Knowledge2017" panose="020B0506000000020004" pitchFamily="34" charset="0"/>
            </a:endParaRPr>
          </a:p>
        </p:txBody>
      </p:sp>
      <p:pic>
        <p:nvPicPr>
          <p:cNvPr id="24" name="Picture 23">
            <a:extLst>
              <a:ext uri="{FF2B5EF4-FFF2-40B4-BE49-F238E27FC236}">
                <a16:creationId xmlns:a16="http://schemas.microsoft.com/office/drawing/2014/main" id="{84E57950-CBEC-DDE2-E54E-A3386CCA6646}"/>
              </a:ext>
            </a:extLst>
          </p:cNvPr>
          <p:cNvPicPr>
            <a:picLocks noChangeAspect="1"/>
          </p:cNvPicPr>
          <p:nvPr/>
        </p:nvPicPr>
        <p:blipFill rotWithShape="1">
          <a:blip r:embed="rId3"/>
          <a:srcRect b="6094"/>
          <a:stretch/>
        </p:blipFill>
        <p:spPr>
          <a:xfrm>
            <a:off x="426569" y="1441632"/>
            <a:ext cx="3599025" cy="1863721"/>
          </a:xfrm>
          <a:prstGeom prst="rect">
            <a:avLst/>
          </a:prstGeom>
        </p:spPr>
      </p:pic>
      <p:sp>
        <p:nvSpPr>
          <p:cNvPr id="25" name="TextBox 24">
            <a:extLst>
              <a:ext uri="{FF2B5EF4-FFF2-40B4-BE49-F238E27FC236}">
                <a16:creationId xmlns:a16="http://schemas.microsoft.com/office/drawing/2014/main" id="{02970E0D-8B66-AF3F-573A-B44E5D25F3BC}"/>
              </a:ext>
            </a:extLst>
          </p:cNvPr>
          <p:cNvSpPr txBox="1"/>
          <p:nvPr/>
        </p:nvSpPr>
        <p:spPr>
          <a:xfrm>
            <a:off x="9854389" y="4228774"/>
            <a:ext cx="2029097" cy="600164"/>
          </a:xfrm>
          <a:prstGeom prst="rect">
            <a:avLst/>
          </a:prstGeom>
          <a:noFill/>
        </p:spPr>
        <p:txBody>
          <a:bodyPr wrap="square">
            <a:spAutoFit/>
          </a:bodyPr>
          <a:lstStyle/>
          <a:p>
            <a:pPr defTabSz="457063">
              <a:defRPr/>
            </a:pPr>
            <a:r>
              <a:rPr lang="en-US" sz="1100" b="1" dirty="0">
                <a:solidFill>
                  <a:srgbClr val="FA6400"/>
                </a:solidFill>
                <a:latin typeface="Knowledge2017"/>
              </a:rPr>
              <a:t>Reuters NEXT: New York </a:t>
            </a:r>
            <a:r>
              <a:rPr lang="en-US" sz="1100" dirty="0">
                <a:solidFill>
                  <a:srgbClr val="404040"/>
                </a:solidFill>
                <a:latin typeface="Knowledge2017" panose="020B0506000000020004" pitchFamily="34" charset="0"/>
              </a:rPr>
              <a:t>December 2024</a:t>
            </a:r>
          </a:p>
          <a:p>
            <a:pPr defTabSz="457063">
              <a:defRPr/>
            </a:pPr>
            <a:r>
              <a:rPr lang="en-US" sz="1100" dirty="0">
                <a:solidFill>
                  <a:srgbClr val="404040"/>
                </a:solidFill>
                <a:latin typeface="Knowledge2017" panose="020B0506000000020004" pitchFamily="34" charset="0"/>
              </a:rPr>
              <a:t>New York</a:t>
            </a:r>
          </a:p>
        </p:txBody>
      </p:sp>
      <p:sp>
        <p:nvSpPr>
          <p:cNvPr id="26" name="Rectangle 25">
            <a:extLst>
              <a:ext uri="{FF2B5EF4-FFF2-40B4-BE49-F238E27FC236}">
                <a16:creationId xmlns:a16="http://schemas.microsoft.com/office/drawing/2014/main" id="{0A9E4B56-7B1D-03C0-A094-31D7FE2ED69A}"/>
              </a:ext>
            </a:extLst>
          </p:cNvPr>
          <p:cNvSpPr/>
          <p:nvPr/>
        </p:nvSpPr>
        <p:spPr>
          <a:xfrm>
            <a:off x="397350" y="4240589"/>
            <a:ext cx="2201242" cy="816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457063">
              <a:defRPr/>
            </a:pPr>
            <a:r>
              <a:rPr lang="en-US" sz="1100" b="1" dirty="0">
                <a:solidFill>
                  <a:srgbClr val="FA6400"/>
                </a:solidFill>
                <a:latin typeface="Knowledge2017"/>
              </a:rPr>
              <a:t>Responsible Business USA</a:t>
            </a:r>
            <a:br>
              <a:rPr lang="en-US" sz="1100" b="1" dirty="0">
                <a:solidFill>
                  <a:srgbClr val="FA6400"/>
                </a:solidFill>
                <a:latin typeface="Knowledge2017"/>
              </a:rPr>
            </a:br>
            <a:r>
              <a:rPr lang="en-US" sz="1100" dirty="0">
                <a:solidFill>
                  <a:srgbClr val="404040"/>
                </a:solidFill>
                <a:latin typeface="Knowledge2017" panose="020B0506000000020004" pitchFamily="34" charset="0"/>
              </a:rPr>
              <a:t>March 26-27, 2024</a:t>
            </a:r>
          </a:p>
          <a:p>
            <a:pPr defTabSz="457063">
              <a:defRPr/>
            </a:pPr>
            <a:r>
              <a:rPr lang="en-US" sz="1100" dirty="0">
                <a:solidFill>
                  <a:srgbClr val="404040"/>
                </a:solidFill>
                <a:latin typeface="Knowledge2017" panose="020B0506000000020004" pitchFamily="34" charset="0"/>
              </a:rPr>
              <a:t>New York</a:t>
            </a:r>
          </a:p>
          <a:p>
            <a:pPr defTabSz="457063">
              <a:defRPr/>
            </a:pPr>
            <a:endParaRPr lang="en-US" sz="1100" dirty="0">
              <a:solidFill>
                <a:srgbClr val="404040"/>
              </a:solidFill>
              <a:latin typeface="Knowledge2017" panose="020B0506000000020004" pitchFamily="34" charset="0"/>
            </a:endParaRPr>
          </a:p>
          <a:p>
            <a:pPr defTabSz="457063">
              <a:defRPr/>
            </a:pPr>
            <a:r>
              <a:rPr lang="en-US" sz="1100" b="1" dirty="0">
                <a:solidFill>
                  <a:srgbClr val="FA6400"/>
                </a:solidFill>
                <a:latin typeface="Knowledge2017"/>
              </a:rPr>
              <a:t>Responsible Business Europe</a:t>
            </a:r>
          </a:p>
          <a:p>
            <a:pPr defTabSz="457063">
              <a:defRPr/>
            </a:pPr>
            <a:r>
              <a:rPr lang="en-US" sz="1100" dirty="0">
                <a:solidFill>
                  <a:srgbClr val="404040"/>
                </a:solidFill>
                <a:latin typeface="Knowledge2017" panose="020B0506000000020004" pitchFamily="34" charset="0"/>
              </a:rPr>
              <a:t>June 11-12, 2024</a:t>
            </a:r>
          </a:p>
          <a:p>
            <a:pPr defTabSz="457063">
              <a:defRPr/>
            </a:pPr>
            <a:r>
              <a:rPr lang="en-US" sz="1100" dirty="0">
                <a:solidFill>
                  <a:srgbClr val="404040"/>
                </a:solidFill>
                <a:latin typeface="Knowledge2017" panose="020B0506000000020004" pitchFamily="34" charset="0"/>
              </a:rPr>
              <a:t>London</a:t>
            </a:r>
          </a:p>
          <a:p>
            <a:pPr defTabSz="457063">
              <a:defRPr/>
            </a:pPr>
            <a:endParaRPr lang="en-US" sz="1100" dirty="0">
              <a:solidFill>
                <a:srgbClr val="404040"/>
              </a:solidFill>
              <a:latin typeface="Knowledge2017" panose="020B0506000000020004" pitchFamily="34" charset="0"/>
            </a:endParaRPr>
          </a:p>
        </p:txBody>
      </p:sp>
      <p:sp>
        <p:nvSpPr>
          <p:cNvPr id="27" name="Rectangle 26">
            <a:extLst>
              <a:ext uri="{FF2B5EF4-FFF2-40B4-BE49-F238E27FC236}">
                <a16:creationId xmlns:a16="http://schemas.microsoft.com/office/drawing/2014/main" id="{EFFE6E8A-195D-48B3-676A-93129533693F}"/>
              </a:ext>
            </a:extLst>
          </p:cNvPr>
          <p:cNvSpPr/>
          <p:nvPr/>
        </p:nvSpPr>
        <p:spPr>
          <a:xfrm>
            <a:off x="2955107" y="4078582"/>
            <a:ext cx="2993532" cy="816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457063">
              <a:defRPr/>
            </a:pPr>
            <a:endParaRPr lang="en-US" sz="1200" dirty="0">
              <a:solidFill>
                <a:srgbClr val="404040"/>
              </a:solidFill>
              <a:latin typeface="Knowledge2017" panose="020B0506000000020004" pitchFamily="34" charset="0"/>
            </a:endParaRPr>
          </a:p>
        </p:txBody>
      </p:sp>
      <p:pic>
        <p:nvPicPr>
          <p:cNvPr id="28" name="Picture 27">
            <a:extLst>
              <a:ext uri="{FF2B5EF4-FFF2-40B4-BE49-F238E27FC236}">
                <a16:creationId xmlns:a16="http://schemas.microsoft.com/office/drawing/2014/main" id="{D53CB56A-CDD4-DA8F-9944-A29198E11042}"/>
              </a:ext>
            </a:extLst>
          </p:cNvPr>
          <p:cNvPicPr>
            <a:picLocks noChangeAspect="1"/>
          </p:cNvPicPr>
          <p:nvPr/>
        </p:nvPicPr>
        <p:blipFill rotWithShape="1">
          <a:blip r:embed="rId4"/>
          <a:srcRect b="10415"/>
          <a:stretch/>
        </p:blipFill>
        <p:spPr>
          <a:xfrm>
            <a:off x="4346808" y="1420466"/>
            <a:ext cx="3658162" cy="1895329"/>
          </a:xfrm>
          <a:prstGeom prst="rect">
            <a:avLst/>
          </a:prstGeom>
        </p:spPr>
      </p:pic>
      <p:pic>
        <p:nvPicPr>
          <p:cNvPr id="1026" name="Picture 2">
            <a:extLst>
              <a:ext uri="{FF2B5EF4-FFF2-40B4-BE49-F238E27FC236}">
                <a16:creationId xmlns:a16="http://schemas.microsoft.com/office/drawing/2014/main" id="{CBAB9E0D-8BDE-FEED-0C3C-69A019F298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46" t="511" r="2344" b="11483"/>
          <a:stretch/>
        </p:blipFill>
        <p:spPr bwMode="auto">
          <a:xfrm>
            <a:off x="8329974" y="1420465"/>
            <a:ext cx="3553511" cy="19032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D5D7A3-3D00-7DA8-B2F7-A6B3427A7382}"/>
              </a:ext>
            </a:extLst>
          </p:cNvPr>
          <p:cNvSpPr txBox="1"/>
          <p:nvPr/>
        </p:nvSpPr>
        <p:spPr>
          <a:xfrm>
            <a:off x="9552373" y="6402764"/>
            <a:ext cx="2220583" cy="215444"/>
          </a:xfrm>
          <a:prstGeom prst="rect">
            <a:avLst/>
          </a:prstGeom>
          <a:noFill/>
        </p:spPr>
        <p:txBody>
          <a:bodyPr wrap="square" lIns="91440" tIns="45720" rIns="91440" bIns="45720" rtlCol="0" anchor="t">
            <a:spAutoFit/>
          </a:bodyPr>
          <a:lstStyle/>
          <a:p>
            <a:r>
              <a:rPr lang="en-US" sz="800" i="1" dirty="0">
                <a:solidFill>
                  <a:schemeClr val="accent2"/>
                </a:solidFill>
              </a:rPr>
              <a:t>Event details subject to change without notice.</a:t>
            </a:r>
          </a:p>
        </p:txBody>
      </p:sp>
    </p:spTree>
    <p:extLst>
      <p:ext uri="{BB962C8B-B14F-4D97-AF65-F5344CB8AC3E}">
        <p14:creationId xmlns:p14="http://schemas.microsoft.com/office/powerpoint/2010/main" val="3962582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688D10D9-2C16-D7F1-1B34-723AF415BAF9}"/>
              </a:ext>
            </a:extLst>
          </p:cNvPr>
          <p:cNvSpPr txBox="1"/>
          <p:nvPr/>
        </p:nvSpPr>
        <p:spPr>
          <a:xfrm>
            <a:off x="8712583" y="4071098"/>
            <a:ext cx="2372727"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Knowledge2017 UltraLight"/>
              <a:ea typeface="+mn-ea"/>
              <a:cs typeface="+mn-cs"/>
            </a:endParaRPr>
          </a:p>
        </p:txBody>
      </p:sp>
      <p:sp>
        <p:nvSpPr>
          <p:cNvPr id="4" name="TextBox 3">
            <a:extLst>
              <a:ext uri="{FF2B5EF4-FFF2-40B4-BE49-F238E27FC236}">
                <a16:creationId xmlns:a16="http://schemas.microsoft.com/office/drawing/2014/main" id="{D462B6EC-68A3-D2C6-F1F7-07BFFDE2CE55}"/>
              </a:ext>
            </a:extLst>
          </p:cNvPr>
          <p:cNvSpPr txBox="1"/>
          <p:nvPr/>
        </p:nvSpPr>
        <p:spPr>
          <a:xfrm>
            <a:off x="6583979" y="2796029"/>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Knowledge2017" panose="020B0506000000020004" pitchFamily="34" charset="0"/>
              <a:ea typeface="+mn-ea"/>
              <a:cs typeface="+mn-cs"/>
            </a:endParaRPr>
          </a:p>
        </p:txBody>
      </p:sp>
      <p:sp>
        <p:nvSpPr>
          <p:cNvPr id="5" name="Title 1">
            <a:extLst>
              <a:ext uri="{FF2B5EF4-FFF2-40B4-BE49-F238E27FC236}">
                <a16:creationId xmlns:a16="http://schemas.microsoft.com/office/drawing/2014/main" id="{35726B38-9629-BDF0-2712-6F3D06D391C5}"/>
              </a:ext>
            </a:extLst>
          </p:cNvPr>
          <p:cNvSpPr>
            <a:spLocks noGrp="1"/>
          </p:cNvSpPr>
          <p:nvPr>
            <p:ph type="title"/>
          </p:nvPr>
        </p:nvSpPr>
        <p:spPr>
          <a:xfrm>
            <a:off x="729942" y="663865"/>
            <a:ext cx="5626035" cy="741077"/>
          </a:xfrm>
        </p:spPr>
        <p:txBody>
          <a:bodyPr>
            <a:normAutofit/>
          </a:bodyPr>
          <a:lstStyle/>
          <a:p>
            <a:r>
              <a:rPr lang="en-US">
                <a:solidFill>
                  <a:schemeClr val="accent3"/>
                </a:solidFill>
              </a:rPr>
              <a:t>You’re in good company with Reuters    </a:t>
            </a:r>
          </a:p>
        </p:txBody>
      </p:sp>
      <p:sp>
        <p:nvSpPr>
          <p:cNvPr id="6" name="Rectangle 5">
            <a:extLst>
              <a:ext uri="{FF2B5EF4-FFF2-40B4-BE49-F238E27FC236}">
                <a16:creationId xmlns:a16="http://schemas.microsoft.com/office/drawing/2014/main" id="{FCC5BB73-F4ED-9FCD-BE2C-A937998AB15F}"/>
              </a:ext>
            </a:extLst>
          </p:cNvPr>
          <p:cNvSpPr/>
          <p:nvPr/>
        </p:nvSpPr>
        <p:spPr>
          <a:xfrm>
            <a:off x="729942" y="1404942"/>
            <a:ext cx="6383936" cy="528093"/>
          </a:xfrm>
          <a:prstGeom prst="rect">
            <a:avLst/>
          </a:prstGeom>
        </p:spPr>
        <p:txBody>
          <a:bodyPr wrap="square" lIns="0" tIns="0" rIns="0" bIns="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Knowledge2017 UltraLight"/>
              <a:ea typeface="+mn-ea"/>
              <a:cs typeface="+mn-cs"/>
              <a:sym typeface="Knowledge2017TF"/>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Knowledge2017 UltraLight"/>
              <a:ea typeface="+mn-ea"/>
              <a:cs typeface="+mn-cs"/>
              <a:sym typeface="Knowledge2017TF"/>
            </a:endParaRPr>
          </a:p>
        </p:txBody>
      </p:sp>
      <p:sp>
        <p:nvSpPr>
          <p:cNvPr id="7" name="TextBox 6">
            <a:extLst>
              <a:ext uri="{FF2B5EF4-FFF2-40B4-BE49-F238E27FC236}">
                <a16:creationId xmlns:a16="http://schemas.microsoft.com/office/drawing/2014/main" id="{E78932DD-1DAD-32E4-D072-426ABCA26175}"/>
              </a:ext>
            </a:extLst>
          </p:cNvPr>
          <p:cNvSpPr txBox="1"/>
          <p:nvPr/>
        </p:nvSpPr>
        <p:spPr>
          <a:xfrm>
            <a:off x="733882" y="4659306"/>
            <a:ext cx="2384038" cy="1064907"/>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404040"/>
              </a:solidFill>
              <a:effectLst/>
              <a:uLnTx/>
              <a:uFillTx/>
              <a:latin typeface="Knowledge2017"/>
              <a:ea typeface="+mn-ea"/>
              <a:cs typeface="+mn-cs"/>
            </a:endParaRPr>
          </a:p>
        </p:txBody>
      </p:sp>
      <p:pic>
        <p:nvPicPr>
          <p:cNvPr id="8" name="Imagem 3">
            <a:extLst>
              <a:ext uri="{FF2B5EF4-FFF2-40B4-BE49-F238E27FC236}">
                <a16:creationId xmlns:a16="http://schemas.microsoft.com/office/drawing/2014/main" id="{44D7EA91-76A7-C01A-EFC5-2BB9EBBF0B7C}"/>
              </a:ext>
            </a:extLst>
          </p:cNvPr>
          <p:cNvPicPr>
            <a:picLocks noChangeAspect="1"/>
          </p:cNvPicPr>
          <p:nvPr/>
        </p:nvPicPr>
        <p:blipFill>
          <a:blip r:embed="rId2" cstate="email"/>
          <a:stretch>
            <a:fillRect/>
          </a:stretch>
        </p:blipFill>
        <p:spPr>
          <a:xfrm>
            <a:off x="729942" y="1404942"/>
            <a:ext cx="10633380" cy="4277360"/>
          </a:xfrm>
          <a:prstGeom prst="rect">
            <a:avLst/>
          </a:prstGeom>
        </p:spPr>
      </p:pic>
      <p:sp>
        <p:nvSpPr>
          <p:cNvPr id="9" name="Retângulo 1">
            <a:extLst>
              <a:ext uri="{FF2B5EF4-FFF2-40B4-BE49-F238E27FC236}">
                <a16:creationId xmlns:a16="http://schemas.microsoft.com/office/drawing/2014/main" id="{04DB17C0-9637-8B2F-379B-A35A2E6B051D}"/>
              </a:ext>
            </a:extLst>
          </p:cNvPr>
          <p:cNvSpPr/>
          <p:nvPr/>
        </p:nvSpPr>
        <p:spPr>
          <a:xfrm>
            <a:off x="9657806" y="4675382"/>
            <a:ext cx="1705516" cy="990176"/>
          </a:xfrm>
          <a:prstGeom prst="rect">
            <a:avLst/>
          </a:prstGeom>
          <a:solidFill>
            <a:srgbClr val="FAFA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F5FA052A-C22F-5ABC-C07A-14635ADBF3E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46922" b="-46922"/>
          <a:stretch/>
        </p:blipFill>
        <p:spPr>
          <a:xfrm>
            <a:off x="866766" y="1723909"/>
            <a:ext cx="1454458" cy="422110"/>
          </a:xfrm>
          <a:prstGeom prst="rect">
            <a:avLst/>
          </a:prstGeom>
        </p:spPr>
      </p:pic>
      <p:pic>
        <p:nvPicPr>
          <p:cNvPr id="11" name="Picture 10">
            <a:extLst>
              <a:ext uri="{FF2B5EF4-FFF2-40B4-BE49-F238E27FC236}">
                <a16:creationId xmlns:a16="http://schemas.microsoft.com/office/drawing/2014/main" id="{4ACC789B-FDC9-3C11-6FD8-B9938243E06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t="2576" b="2576"/>
          <a:stretch/>
        </p:blipFill>
        <p:spPr>
          <a:xfrm>
            <a:off x="2702717" y="1744595"/>
            <a:ext cx="1359386" cy="380949"/>
          </a:xfrm>
          <a:prstGeom prst="rect">
            <a:avLst/>
          </a:prstGeom>
        </p:spPr>
      </p:pic>
      <p:pic>
        <p:nvPicPr>
          <p:cNvPr id="14" name="Picture 13">
            <a:extLst>
              <a:ext uri="{FF2B5EF4-FFF2-40B4-BE49-F238E27FC236}">
                <a16:creationId xmlns:a16="http://schemas.microsoft.com/office/drawing/2014/main" id="{7EAF8F65-FB8C-4534-59BA-945F1AF76DAB}"/>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8103377" y="2757308"/>
            <a:ext cx="1109568" cy="530398"/>
          </a:xfrm>
          <a:prstGeom prst="rect">
            <a:avLst/>
          </a:prstGeom>
        </p:spPr>
      </p:pic>
      <p:pic>
        <p:nvPicPr>
          <p:cNvPr id="15" name="Picture 14">
            <a:extLst>
              <a:ext uri="{FF2B5EF4-FFF2-40B4-BE49-F238E27FC236}">
                <a16:creationId xmlns:a16="http://schemas.microsoft.com/office/drawing/2014/main" id="{10E17F77-92F9-A659-B782-1C4E819BF7F3}"/>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2625265" y="3873584"/>
            <a:ext cx="1401720" cy="483926"/>
          </a:xfrm>
          <a:prstGeom prst="rect">
            <a:avLst/>
          </a:prstGeom>
        </p:spPr>
      </p:pic>
      <p:pic>
        <p:nvPicPr>
          <p:cNvPr id="17" name="Picture 16">
            <a:extLst>
              <a:ext uri="{FF2B5EF4-FFF2-40B4-BE49-F238E27FC236}">
                <a16:creationId xmlns:a16="http://schemas.microsoft.com/office/drawing/2014/main" id="{50EA5DCD-E461-AD6F-9F7F-E2B1E1D0D16F}"/>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6108036" y="3873584"/>
            <a:ext cx="1652595" cy="440329"/>
          </a:xfrm>
          <a:prstGeom prst="rect">
            <a:avLst/>
          </a:prstGeom>
        </p:spPr>
      </p:pic>
      <p:pic>
        <p:nvPicPr>
          <p:cNvPr id="18" name="Picture 17">
            <a:extLst>
              <a:ext uri="{FF2B5EF4-FFF2-40B4-BE49-F238E27FC236}">
                <a16:creationId xmlns:a16="http://schemas.microsoft.com/office/drawing/2014/main" id="{F1BFDE05-F81A-2862-7ABC-91D8E4447B9D}"/>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6219107" y="4860084"/>
            <a:ext cx="1393352" cy="485630"/>
          </a:xfrm>
          <a:prstGeom prst="rect">
            <a:avLst/>
          </a:prstGeom>
        </p:spPr>
      </p:pic>
      <p:pic>
        <p:nvPicPr>
          <p:cNvPr id="22" name="Picture 21" descr="A moon in the sky&#10;&#10;Description automatically generated with low confidence">
            <a:extLst>
              <a:ext uri="{FF2B5EF4-FFF2-40B4-BE49-F238E27FC236}">
                <a16:creationId xmlns:a16="http://schemas.microsoft.com/office/drawing/2014/main" id="{A14B0A17-C5E3-6C20-3688-2D9E0635B0C2}"/>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6203031" y="1782111"/>
            <a:ext cx="1489358" cy="287104"/>
          </a:xfrm>
          <a:prstGeom prst="rect">
            <a:avLst/>
          </a:prstGeom>
        </p:spPr>
      </p:pic>
      <p:pic>
        <p:nvPicPr>
          <p:cNvPr id="23" name="Picture 22" descr="Logo&#10;&#10;Description automatically generated">
            <a:extLst>
              <a:ext uri="{FF2B5EF4-FFF2-40B4-BE49-F238E27FC236}">
                <a16:creationId xmlns:a16="http://schemas.microsoft.com/office/drawing/2014/main" id="{ABE7A5EF-B0B1-2B78-6952-4A02D842306E}"/>
              </a:ext>
            </a:extLst>
          </p:cNvPr>
          <p:cNvPicPr>
            <a:picLocks noChangeAspect="1"/>
          </p:cNvPicPr>
          <p:nvPr/>
        </p:nvPicPr>
        <p:blipFill>
          <a:blip r:embed="rId16" cstate="hqprint">
            <a:duotone>
              <a:prstClr val="black"/>
              <a:srgbClr val="D9C3A5">
                <a:tint val="50000"/>
                <a:satMod val="180000"/>
              </a:srgbClr>
            </a:duotone>
            <a:extLst>
              <a:ext uri="{BEBA8EAE-BF5A-486C-A8C5-ECC9F3942E4B}">
                <a14:imgProps xmlns:a14="http://schemas.microsoft.com/office/drawing/2010/main">
                  <a14:imgLayer r:embed="rId17">
                    <a14:imgEffect>
                      <a14:saturation sat="66000"/>
                    </a14:imgEffect>
                  </a14:imgLayer>
                </a14:imgProps>
              </a:ext>
              <a:ext uri="{28A0092B-C50C-407E-A947-70E740481C1C}">
                <a14:useLocalDpi xmlns:a14="http://schemas.microsoft.com/office/drawing/2010/main"/>
              </a:ext>
            </a:extLst>
          </a:blip>
          <a:stretch>
            <a:fillRect/>
          </a:stretch>
        </p:blipFill>
        <p:spPr>
          <a:xfrm>
            <a:off x="7973617" y="3856888"/>
            <a:ext cx="1477932" cy="473720"/>
          </a:xfrm>
          <a:prstGeom prst="rect">
            <a:avLst/>
          </a:prstGeom>
        </p:spPr>
      </p:pic>
      <p:pic>
        <p:nvPicPr>
          <p:cNvPr id="24" name="Picture 23" descr="Logo&#10;&#10;Description automatically generated with low confidence">
            <a:extLst>
              <a:ext uri="{FF2B5EF4-FFF2-40B4-BE49-F238E27FC236}">
                <a16:creationId xmlns:a16="http://schemas.microsoft.com/office/drawing/2014/main" id="{EC88C6E0-F7E9-B1C2-CFFE-BCACD99FA98B}"/>
              </a:ext>
            </a:extLst>
          </p:cNvPr>
          <p:cNvPicPr>
            <a:picLocks noChangeAspect="1"/>
          </p:cNvPicPr>
          <p:nvPr/>
        </p:nvPicPr>
        <p:blipFill rotWithShape="1">
          <a:blip r:embed="rId18" cstate="hqprint">
            <a:grayscl/>
            <a:extLst>
              <a:ext uri="{28A0092B-C50C-407E-A947-70E740481C1C}">
                <a14:useLocalDpi xmlns:a14="http://schemas.microsoft.com/office/drawing/2010/main"/>
              </a:ext>
            </a:extLst>
          </a:blip>
          <a:srcRect l="167" r="167"/>
          <a:stretch/>
        </p:blipFill>
        <p:spPr>
          <a:xfrm>
            <a:off x="9756585" y="1790772"/>
            <a:ext cx="1507958" cy="269782"/>
          </a:xfrm>
          <a:prstGeom prst="rect">
            <a:avLst/>
          </a:prstGeom>
        </p:spPr>
      </p:pic>
      <p:pic>
        <p:nvPicPr>
          <p:cNvPr id="25" name="Picture 24" descr="Logo&#10;&#10;Description automatically generated">
            <a:extLst>
              <a:ext uri="{FF2B5EF4-FFF2-40B4-BE49-F238E27FC236}">
                <a16:creationId xmlns:a16="http://schemas.microsoft.com/office/drawing/2014/main" id="{74C57DE9-A44C-A0FD-2683-B37F7A87BE33}"/>
              </a:ext>
            </a:extLst>
          </p:cNvPr>
          <p:cNvPicPr>
            <a:picLocks noChangeAspect="1"/>
          </p:cNvPicPr>
          <p:nvPr/>
        </p:nvPicPr>
        <p:blipFill>
          <a:blip r:embed="rId19" cstate="hqprint">
            <a:biLevel thresh="50000"/>
            <a:extLst>
              <a:ext uri="{28A0092B-C50C-407E-A947-70E740481C1C}">
                <a14:useLocalDpi xmlns:a14="http://schemas.microsoft.com/office/drawing/2010/main"/>
              </a:ext>
            </a:extLst>
          </a:blip>
          <a:stretch>
            <a:fillRect/>
          </a:stretch>
        </p:blipFill>
        <p:spPr>
          <a:xfrm>
            <a:off x="6293786" y="2384092"/>
            <a:ext cx="1266222" cy="1266222"/>
          </a:xfrm>
          <a:prstGeom prst="rect">
            <a:avLst/>
          </a:prstGeom>
        </p:spPr>
      </p:pic>
      <p:pic>
        <p:nvPicPr>
          <p:cNvPr id="27" name="Picture 26" descr="Circle&#10;&#10;Description automatically generated with low confidence">
            <a:extLst>
              <a:ext uri="{FF2B5EF4-FFF2-40B4-BE49-F238E27FC236}">
                <a16:creationId xmlns:a16="http://schemas.microsoft.com/office/drawing/2014/main" id="{E0131515-898B-BBA3-AD04-D0393EAF75EF}"/>
              </a:ext>
            </a:extLst>
          </p:cNvPr>
          <p:cNvPicPr>
            <a:picLocks noChangeAspect="1"/>
          </p:cNvPicPr>
          <p:nvPr/>
        </p:nvPicPr>
        <p:blipFill>
          <a:blip r:embed="rId20" cstate="hq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765313" y="4832472"/>
            <a:ext cx="1060912" cy="742638"/>
          </a:xfrm>
          <a:prstGeom prst="rect">
            <a:avLst/>
          </a:prstGeom>
        </p:spPr>
      </p:pic>
      <p:pic>
        <p:nvPicPr>
          <p:cNvPr id="28" name="Picture 27" descr="Logo&#10;&#10;Description automatically generated">
            <a:extLst>
              <a:ext uri="{FF2B5EF4-FFF2-40B4-BE49-F238E27FC236}">
                <a16:creationId xmlns:a16="http://schemas.microsoft.com/office/drawing/2014/main" id="{909FD865-01FE-09ED-FAD2-BBC29A1CFC2A}"/>
              </a:ext>
            </a:extLst>
          </p:cNvPr>
          <p:cNvPicPr>
            <a:picLocks noChangeAspect="1"/>
          </p:cNvPicPr>
          <p:nvPr/>
        </p:nvPicPr>
        <p:blipFill>
          <a:blip r:embed="rId21">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53478" y="3238281"/>
            <a:ext cx="1728874" cy="1728874"/>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41CAE3C9-D930-2392-3DC8-09FF8E739214}"/>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4408119" y="2841632"/>
            <a:ext cx="1534554" cy="333286"/>
          </a:xfrm>
          <a:prstGeom prst="rect">
            <a:avLst/>
          </a:prstGeom>
        </p:spPr>
      </p:pic>
      <p:pic>
        <p:nvPicPr>
          <p:cNvPr id="30" name="Picture 29" descr="Logo, company name&#10;&#10;Description automatically generated">
            <a:extLst>
              <a:ext uri="{FF2B5EF4-FFF2-40B4-BE49-F238E27FC236}">
                <a16:creationId xmlns:a16="http://schemas.microsoft.com/office/drawing/2014/main" id="{FA2437D3-9193-1AB0-3658-A68C090E709D}"/>
              </a:ext>
            </a:extLst>
          </p:cNvPr>
          <p:cNvPicPr>
            <a:picLocks noChangeAspect="1"/>
          </p:cNvPicPr>
          <p:nvPr/>
        </p:nvPicPr>
        <p:blipFill>
          <a:blip r:embed="rId23">
            <a:biLevel thresh="50000"/>
            <a:extLst>
              <a:ext uri="{28A0092B-C50C-407E-A947-70E740481C1C}">
                <a14:useLocalDpi xmlns:a14="http://schemas.microsoft.com/office/drawing/2010/main"/>
              </a:ext>
            </a:extLst>
          </a:blip>
          <a:stretch>
            <a:fillRect/>
          </a:stretch>
        </p:blipFill>
        <p:spPr>
          <a:xfrm>
            <a:off x="2563425" y="2272689"/>
            <a:ext cx="1506270" cy="1506270"/>
          </a:xfrm>
          <a:prstGeom prst="rect">
            <a:avLst/>
          </a:prstGeom>
        </p:spPr>
      </p:pic>
      <p:pic>
        <p:nvPicPr>
          <p:cNvPr id="31" name="Picture 30" descr="A picture containing text, sign, gauge&#10;&#10;Description automatically generated">
            <a:extLst>
              <a:ext uri="{FF2B5EF4-FFF2-40B4-BE49-F238E27FC236}">
                <a16:creationId xmlns:a16="http://schemas.microsoft.com/office/drawing/2014/main" id="{C4335FDF-5B30-1504-79DF-BF4AE04DD6F4}"/>
              </a:ext>
            </a:extLst>
          </p:cNvPr>
          <p:cNvPicPr>
            <a:picLocks noChangeAspect="1"/>
          </p:cNvPicPr>
          <p:nvPr/>
        </p:nvPicPr>
        <p:blipFill>
          <a:blip r:embed="rId24" cstate="hqprint">
            <a:biLevel thresh="50000"/>
            <a:extLst>
              <a:ext uri="{28A0092B-C50C-407E-A947-70E740481C1C}">
                <a14:useLocalDpi xmlns:a14="http://schemas.microsoft.com/office/drawing/2010/main"/>
              </a:ext>
            </a:extLst>
          </a:blip>
          <a:stretch>
            <a:fillRect/>
          </a:stretch>
        </p:blipFill>
        <p:spPr>
          <a:xfrm>
            <a:off x="966409" y="4889080"/>
            <a:ext cx="1172454" cy="635231"/>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8986CF1D-F46B-D7D7-9DCB-79BA4BEAA33B}"/>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a:stretch/>
        </p:blipFill>
        <p:spPr>
          <a:xfrm>
            <a:off x="7965039" y="1439272"/>
            <a:ext cx="1479636" cy="986424"/>
          </a:xfrm>
          <a:prstGeom prst="rect">
            <a:avLst/>
          </a:prstGeom>
        </p:spPr>
      </p:pic>
      <p:pic>
        <p:nvPicPr>
          <p:cNvPr id="2050" name="Picture 2" descr="Shell plc - Wikipedia">
            <a:extLst>
              <a:ext uri="{FF2B5EF4-FFF2-40B4-BE49-F238E27FC236}">
                <a16:creationId xmlns:a16="http://schemas.microsoft.com/office/drawing/2014/main" id="{81885D0E-94BE-0BA5-73C4-C72DA19A2140}"/>
              </a:ext>
            </a:extLst>
          </p:cNvPr>
          <p:cNvPicPr>
            <a:picLocks noChangeAspect="1" noChangeArrowheads="1"/>
          </p:cNvPicPr>
          <p:nvPr/>
        </p:nvPicPr>
        <p:blipFill rotWithShape="1">
          <a:blip r:embed="rId26">
            <a:grayscl/>
            <a:extLst>
              <a:ext uri="{28A0092B-C50C-407E-A947-70E740481C1C}">
                <a14:useLocalDpi xmlns:a14="http://schemas.microsoft.com/office/drawing/2010/main" val="0"/>
              </a:ext>
            </a:extLst>
          </a:blip>
          <a:srcRect t="2" b="2"/>
          <a:stretch/>
        </p:blipFill>
        <p:spPr bwMode="auto">
          <a:xfrm>
            <a:off x="10195688" y="2709111"/>
            <a:ext cx="589383" cy="5461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9371C5A-29DE-820F-36DD-6F2BF702CC9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saturation sat="0"/>
                    </a14:imgEffect>
                  </a14:imgLayer>
                </a14:imgProps>
              </a:ext>
              <a:ext uri="{28A0092B-C50C-407E-A947-70E740481C1C}">
                <a14:useLocalDpi xmlns:a14="http://schemas.microsoft.com/office/drawing/2010/main" val="0"/>
              </a:ext>
            </a:extLst>
          </a:blip>
          <a:srcRect/>
          <a:stretch/>
        </p:blipFill>
        <p:spPr bwMode="auto">
          <a:xfrm>
            <a:off x="1050583" y="2886389"/>
            <a:ext cx="1036287" cy="2554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AQA, ADNOC, and Mubadala Complete Landmark Transaction for Stake in Masdar  Clean Energy Powerhouse">
            <a:extLst>
              <a:ext uri="{FF2B5EF4-FFF2-40B4-BE49-F238E27FC236}">
                <a16:creationId xmlns:a16="http://schemas.microsoft.com/office/drawing/2014/main" id="{2D727F42-F702-61BD-75DC-D219AF6BD52E}"/>
              </a:ext>
            </a:extLst>
          </p:cNvPr>
          <p:cNvPicPr>
            <a:picLocks noChangeAspect="1" noChangeArrowheads="1"/>
          </p:cNvPicPr>
          <p:nvPr/>
        </p:nvPicPr>
        <p:blipFill rotWithShape="1">
          <a:blip r:embed="rId29">
            <a:grayscl/>
            <a:extLst>
              <a:ext uri="{28A0092B-C50C-407E-A947-70E740481C1C}">
                <a14:useLocalDpi xmlns:a14="http://schemas.microsoft.com/office/drawing/2010/main" val="0"/>
              </a:ext>
            </a:extLst>
          </a:blip>
          <a:srcRect l="9945" t="23813" r="9478" b="24142"/>
          <a:stretch/>
        </p:blipFill>
        <p:spPr bwMode="auto">
          <a:xfrm>
            <a:off x="4452675" y="4954582"/>
            <a:ext cx="1393352" cy="4394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itsubishi Power">
            <a:extLst>
              <a:ext uri="{FF2B5EF4-FFF2-40B4-BE49-F238E27FC236}">
                <a16:creationId xmlns:a16="http://schemas.microsoft.com/office/drawing/2014/main" id="{FBD57C5A-6370-66F5-78DE-0DD3075D76A8}"/>
              </a:ext>
            </a:extLst>
          </p:cNvPr>
          <p:cNvPicPr>
            <a:picLocks noChangeAspect="1" noChangeArrowheads="1"/>
          </p:cNvPicPr>
          <p:nvPr/>
        </p:nvPicPr>
        <p:blipFill rotWithShape="1">
          <a:blip r:embed="rId30">
            <a:grayscl/>
            <a:extLst>
              <a:ext uri="{28A0092B-C50C-407E-A947-70E740481C1C}">
                <a14:useLocalDpi xmlns:a14="http://schemas.microsoft.com/office/drawing/2010/main" val="0"/>
              </a:ext>
            </a:extLst>
          </a:blip>
          <a:srcRect l="7966" t="16270" r="6528" b="16270"/>
          <a:stretch/>
        </p:blipFill>
        <p:spPr bwMode="auto">
          <a:xfrm>
            <a:off x="8006716" y="4912030"/>
            <a:ext cx="1393353" cy="5771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0D44B74-10AC-60CC-8934-DBA5C049F12B}"/>
              </a:ext>
            </a:extLst>
          </p:cNvPr>
          <p:cNvPicPr>
            <a:picLocks noChangeAspect="1" noChangeArrowheads="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4561717" y="3742731"/>
            <a:ext cx="1173179" cy="68156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62C5DE07-9B2E-A6BA-9578-F6D97210171D}"/>
              </a:ext>
            </a:extLst>
          </p:cNvPr>
          <p:cNvPicPr>
            <a:picLocks noChangeAspect="1" noChangeArrowheads="1"/>
          </p:cNvPicPr>
          <p:nvPr/>
        </p:nvPicPr>
        <p:blipFill>
          <a:blip r:embed="rId32">
            <a:grayscl/>
            <a:extLst>
              <a:ext uri="{28A0092B-C50C-407E-A947-70E740481C1C}">
                <a14:useLocalDpi xmlns:a14="http://schemas.microsoft.com/office/drawing/2010/main" val="0"/>
              </a:ext>
            </a:extLst>
          </a:blip>
          <a:srcRect/>
          <a:stretch>
            <a:fillRect/>
          </a:stretch>
        </p:blipFill>
        <p:spPr bwMode="auto">
          <a:xfrm>
            <a:off x="9863785" y="4967155"/>
            <a:ext cx="1235793" cy="47166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F8DBE3D0-88DB-9043-7FE0-0F8E4BB95CD8}"/>
              </a:ext>
            </a:extLst>
          </p:cNvPr>
          <p:cNvPicPr>
            <a:picLocks noChangeAspect="1" noChangeArrowheads="1"/>
          </p:cNvPicPr>
          <p:nvPr/>
        </p:nvPicPr>
        <p:blipFill>
          <a:blip r:embed="rId33">
            <a:grayscl/>
            <a:extLst>
              <a:ext uri="{28A0092B-C50C-407E-A947-70E740481C1C}">
                <a14:useLocalDpi xmlns:a14="http://schemas.microsoft.com/office/drawing/2010/main" val="0"/>
              </a:ext>
            </a:extLst>
          </a:blip>
          <a:srcRect/>
          <a:stretch>
            <a:fillRect/>
          </a:stretch>
        </p:blipFill>
        <p:spPr bwMode="auto">
          <a:xfrm>
            <a:off x="9797315" y="3996815"/>
            <a:ext cx="1371875" cy="24275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rnst &amp; Young - Wikipedia">
            <a:extLst>
              <a:ext uri="{FF2B5EF4-FFF2-40B4-BE49-F238E27FC236}">
                <a16:creationId xmlns:a16="http://schemas.microsoft.com/office/drawing/2014/main" id="{67C2DEF3-7CE9-517F-1694-FBD5B389FAAB}"/>
              </a:ext>
            </a:extLst>
          </p:cNvPr>
          <p:cNvPicPr>
            <a:picLocks noChangeAspect="1" noChangeArrowheads="1"/>
          </p:cNvPicPr>
          <p:nvPr/>
        </p:nvPicPr>
        <p:blipFill rotWithShape="1">
          <a:blip r:embed="rId34">
            <a:grayscl/>
            <a:extLst>
              <a:ext uri="{28A0092B-C50C-407E-A947-70E740481C1C}">
                <a14:useLocalDpi xmlns:a14="http://schemas.microsoft.com/office/drawing/2010/main" val="0"/>
              </a:ext>
            </a:extLst>
          </a:blip>
          <a:srcRect/>
          <a:stretch/>
        </p:blipFill>
        <p:spPr bwMode="auto">
          <a:xfrm>
            <a:off x="4820775" y="1555423"/>
            <a:ext cx="661519" cy="66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80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37A053-965D-0049-CBB9-3F4D17321B73}"/>
              </a:ext>
            </a:extLst>
          </p:cNvPr>
          <p:cNvPicPr>
            <a:picLocks noChangeAspect="1"/>
          </p:cNvPicPr>
          <p:nvPr/>
        </p:nvPicPr>
        <p:blipFill rotWithShape="1">
          <a:blip r:embed="rId3">
            <a:extLst>
              <a:ext uri="{28A0092B-C50C-407E-A947-70E740481C1C}">
                <a14:useLocalDpi xmlns:a14="http://schemas.microsoft.com/office/drawing/2010/main" val="0"/>
              </a:ext>
            </a:extLst>
          </a:blip>
          <a:srcRect l="31654" t="24109" r="-16290" b="920"/>
          <a:stretch/>
        </p:blipFill>
        <p:spPr>
          <a:xfrm>
            <a:off x="0" y="0"/>
            <a:ext cx="12192000" cy="6857999"/>
          </a:xfrm>
          <a:prstGeom prst="rect">
            <a:avLst/>
          </a:prstGeom>
        </p:spPr>
      </p:pic>
      <p:sp>
        <p:nvSpPr>
          <p:cNvPr id="3" name="Rectangle 2">
            <a:extLst>
              <a:ext uri="{FF2B5EF4-FFF2-40B4-BE49-F238E27FC236}">
                <a16:creationId xmlns:a16="http://schemas.microsoft.com/office/drawing/2014/main" id="{496193C9-C4B4-39EF-C9CA-A736B17D4A95}"/>
              </a:ext>
            </a:extLst>
          </p:cNvPr>
          <p:cNvSpPr/>
          <p:nvPr/>
        </p:nvSpPr>
        <p:spPr>
          <a:xfrm>
            <a:off x="2087879" y="0"/>
            <a:ext cx="10104119" cy="6858000"/>
          </a:xfrm>
          <a:prstGeom prst="rect">
            <a:avLst/>
          </a:prstGeom>
          <a:gradFill flip="none" rotWithShape="1">
            <a:gsLst>
              <a:gs pos="8000">
                <a:srgbClr val="404040">
                  <a:alpha val="0"/>
                </a:srgbClr>
              </a:gs>
              <a:gs pos="99000">
                <a:schemeClr val="tx1"/>
              </a:gs>
              <a:gs pos="69000">
                <a:schemeClr val="tx1">
                  <a:alpha val="96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ext&#10;&#10;Description automatically generated with medium confidence">
            <a:extLst>
              <a:ext uri="{FF2B5EF4-FFF2-40B4-BE49-F238E27FC236}">
                <a16:creationId xmlns:a16="http://schemas.microsoft.com/office/drawing/2014/main" id="{8ABDA8A1-3937-DE30-6E48-0F37E3382F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8335" y="5921208"/>
            <a:ext cx="1913126" cy="517818"/>
          </a:xfrm>
          <a:prstGeom prst="rect">
            <a:avLst/>
          </a:prstGeom>
        </p:spPr>
      </p:pic>
      <p:sp>
        <p:nvSpPr>
          <p:cNvPr id="4" name="TextBox 3">
            <a:extLst>
              <a:ext uri="{FF2B5EF4-FFF2-40B4-BE49-F238E27FC236}">
                <a16:creationId xmlns:a16="http://schemas.microsoft.com/office/drawing/2014/main" id="{FB49BDD1-5AA3-9C0A-AA78-9E8E81FB3844}"/>
              </a:ext>
            </a:extLst>
          </p:cNvPr>
          <p:cNvSpPr txBox="1"/>
          <p:nvPr/>
        </p:nvSpPr>
        <p:spPr>
          <a:xfrm rot="10800000">
            <a:off x="0" y="4901096"/>
            <a:ext cx="307777" cy="1811045"/>
          </a:xfrm>
          <a:prstGeom prst="rect">
            <a:avLst/>
          </a:prstGeom>
          <a:noFill/>
        </p:spPr>
        <p:txBody>
          <a:bodyPr vert="eaVert" wrap="square" rtlCol="0">
            <a:spAutoFit/>
          </a:bodyPr>
          <a:lstStyle/>
          <a:p>
            <a:r>
              <a:rPr lang="en-US" sz="800">
                <a:solidFill>
                  <a:schemeClr val="bg1"/>
                </a:solidFill>
              </a:rPr>
              <a:t>REUTERS / Louiza </a:t>
            </a:r>
            <a:r>
              <a:rPr lang="en-US" sz="800" err="1">
                <a:solidFill>
                  <a:schemeClr val="bg1"/>
                </a:solidFill>
              </a:rPr>
              <a:t>Vradi</a:t>
            </a:r>
            <a:endParaRPr lang="en-US" sz="800">
              <a:solidFill>
                <a:schemeClr val="bg1"/>
              </a:solidFill>
            </a:endParaRPr>
          </a:p>
        </p:txBody>
      </p:sp>
      <p:sp>
        <p:nvSpPr>
          <p:cNvPr id="6" name="Rectangle 5">
            <a:extLst>
              <a:ext uri="{FF2B5EF4-FFF2-40B4-BE49-F238E27FC236}">
                <a16:creationId xmlns:a16="http://schemas.microsoft.com/office/drawing/2014/main" id="{2933F08E-598C-E805-D220-69EF1A44F21E}"/>
              </a:ext>
            </a:extLst>
          </p:cNvPr>
          <p:cNvSpPr/>
          <p:nvPr/>
        </p:nvSpPr>
        <p:spPr>
          <a:xfrm>
            <a:off x="6096001" y="4395045"/>
            <a:ext cx="6093408" cy="1107189"/>
          </a:xfrm>
          <a:prstGeom prst="rect">
            <a:avLst/>
          </a:prstGeom>
          <a:gradFill>
            <a:gsLst>
              <a:gs pos="0">
                <a:srgbClr val="FA6400"/>
              </a:gs>
              <a:gs pos="100000">
                <a:srgbClr val="FFA100"/>
              </a:gs>
            </a:gsLst>
            <a:lin ang="3600000" scaled="0"/>
          </a:gradFill>
          <a:ln>
            <a:noFill/>
          </a:ln>
          <a:effectLst>
            <a:outerShdw blurRad="445066" dist="50800" dir="3810368"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7" name="Title 1">
            <a:extLst>
              <a:ext uri="{FF2B5EF4-FFF2-40B4-BE49-F238E27FC236}">
                <a16:creationId xmlns:a16="http://schemas.microsoft.com/office/drawing/2014/main" id="{D189F361-171F-D5B7-6A66-46AB1ACA6D9F}"/>
              </a:ext>
            </a:extLst>
          </p:cNvPr>
          <p:cNvSpPr txBox="1">
            <a:spLocks/>
          </p:cNvSpPr>
          <p:nvPr/>
        </p:nvSpPr>
        <p:spPr>
          <a:xfrm>
            <a:off x="6578335" y="4503545"/>
            <a:ext cx="4866188" cy="795101"/>
          </a:xfrm>
          <a:prstGeom prst="rect">
            <a:avLst/>
          </a:prstGeom>
          <a:noFill/>
          <a:ln>
            <a:noFill/>
          </a:ln>
        </p:spPr>
        <p:txBody>
          <a:bodyPr lIns="0" tIns="91440" anchor="ctr" anchorCtr="0"/>
          <a:lstStyle>
            <a:lvl1pPr algn="l" defTabSz="914400" rtl="0" eaLnBrk="1" latinLnBrk="0" hangingPunct="1">
              <a:lnSpc>
                <a:spcPct val="80000"/>
              </a:lnSpc>
              <a:spcBef>
                <a:spcPct val="0"/>
              </a:spcBef>
              <a:buNone/>
              <a:defRPr sz="3600" b="1" i="0" kern="1200" cap="none" baseline="0">
                <a:solidFill>
                  <a:schemeClr val="bg1"/>
                </a:solidFill>
                <a:latin typeface="+mj-lt"/>
                <a:ea typeface="+mj-ea"/>
                <a:cs typeface="+mj-cs"/>
              </a:defRPr>
            </a:lvl1pPr>
          </a:lstStyle>
          <a:p>
            <a:r>
              <a:rPr kumimoji="0" lang="en-US" sz="2400" b="1" i="0" u="none" strike="noStrike" kern="1200" cap="none" spc="0" normalizeH="0" baseline="0" noProof="0">
                <a:ln>
                  <a:noFill/>
                </a:ln>
                <a:solidFill>
                  <a:srgbClr val="FFFFFF"/>
                </a:solidFill>
                <a:effectLst/>
                <a:uLnTx/>
                <a:uFillTx/>
                <a:latin typeface="+mj-lt"/>
                <a:ea typeface="+mn-ea"/>
                <a:cs typeface="+mn-cs"/>
                <a:sym typeface="Knowledge2017TF"/>
              </a:rPr>
              <a:t>Partner with Reuters </a:t>
            </a:r>
            <a:r>
              <a:rPr kumimoji="0" lang="en-US" sz="2400" b="0" i="0" u="none" strike="noStrike" kern="1200" cap="none" spc="0" normalizeH="0" baseline="0" noProof="0">
                <a:ln>
                  <a:noFill/>
                </a:ln>
                <a:solidFill>
                  <a:srgbClr val="FFFFFF"/>
                </a:solidFill>
                <a:effectLst/>
                <a:uLnTx/>
                <a:uFillTx/>
                <a:latin typeface="+mj-lt"/>
                <a:ea typeface="+mn-ea"/>
                <a:cs typeface="+mn-cs"/>
                <a:sym typeface="Knowledge2017TF"/>
              </a:rPr>
              <a:t>to showcase the best your brand has to offer </a:t>
            </a:r>
            <a:endParaRPr kumimoji="0" lang="en-US" sz="2400" b="0" i="0" u="none" strike="noStrike" kern="1200" cap="none" spc="0" normalizeH="0" baseline="0" noProof="0">
              <a:ln>
                <a:noFill/>
              </a:ln>
              <a:solidFill>
                <a:srgbClr val="FFFFFF"/>
              </a:solidFill>
              <a:effectLst/>
              <a:uLnTx/>
              <a:uFillTx/>
              <a:latin typeface="+mj-lt"/>
              <a:ea typeface="+mn-ea"/>
              <a:cs typeface="+mn-cs"/>
            </a:endParaRPr>
          </a:p>
        </p:txBody>
      </p:sp>
    </p:spTree>
    <p:extLst>
      <p:ext uri="{BB962C8B-B14F-4D97-AF65-F5344CB8AC3E}">
        <p14:creationId xmlns:p14="http://schemas.microsoft.com/office/powerpoint/2010/main" val="184569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8AE142-4B55-170D-53D1-7361746DDA4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833DADF-5DA8-2E12-3149-70B865FF7FA0}"/>
              </a:ext>
            </a:extLst>
          </p:cNvPr>
          <p:cNvSpPr/>
          <p:nvPr/>
        </p:nvSpPr>
        <p:spPr>
          <a:xfrm>
            <a:off x="7869680" y="-2"/>
            <a:ext cx="4320000" cy="6174000"/>
          </a:xfrm>
          <a:prstGeom prst="rect">
            <a:avLst/>
          </a:prstGeom>
          <a:gradFill>
            <a:gsLst>
              <a:gs pos="0">
                <a:srgbClr val="404040"/>
              </a:gs>
              <a:gs pos="100000">
                <a:srgbClr val="666666"/>
              </a:gs>
            </a:gsLst>
            <a:lin ang="36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38044ED6-C4E4-6C39-F363-AC2389042582}"/>
              </a:ext>
            </a:extLst>
          </p:cNvPr>
          <p:cNvSpPr>
            <a:spLocks noGrp="1"/>
          </p:cNvSpPr>
          <p:nvPr>
            <p:ph type="title"/>
          </p:nvPr>
        </p:nvSpPr>
        <p:spPr>
          <a:xfrm>
            <a:off x="0" y="474905"/>
            <a:ext cx="10760829" cy="784145"/>
          </a:xfrm>
        </p:spPr>
        <p:txBody>
          <a:bodyPr lIns="540000">
            <a:noAutofit/>
          </a:bodyPr>
          <a:lstStyle/>
          <a:p>
            <a:pPr>
              <a:lnSpc>
                <a:spcPct val="100000"/>
              </a:lnSpc>
            </a:pPr>
            <a:r>
              <a:rPr lang="en-US" sz="2300">
                <a:solidFill>
                  <a:srgbClr val="404040"/>
                </a:solidFill>
                <a:latin typeface="Knowledge2017"/>
                <a:sym typeface="Knowledge2017TF"/>
              </a:rPr>
              <a:t>The Reuters global audience is </a:t>
            </a:r>
            <a:r>
              <a:rPr lang="en-US" sz="2300">
                <a:solidFill>
                  <a:schemeClr val="accent3"/>
                </a:solidFill>
                <a:latin typeface="Knowledge2017"/>
                <a:sym typeface="Knowledge2017TF"/>
              </a:rPr>
              <a:t>affluent</a:t>
            </a:r>
            <a:r>
              <a:rPr lang="en-US" sz="2300">
                <a:latin typeface="Knowledge2017"/>
                <a:sym typeface="Knowledge2017TF"/>
              </a:rPr>
              <a:t> </a:t>
            </a:r>
            <a:r>
              <a:rPr lang="en-US" sz="2300">
                <a:solidFill>
                  <a:srgbClr val="404040"/>
                </a:solidFill>
                <a:latin typeface="Knowledge2017"/>
                <a:sym typeface="Knowledge2017TF"/>
              </a:rPr>
              <a:t>and</a:t>
            </a:r>
            <a:r>
              <a:rPr lang="en-US" sz="2300">
                <a:latin typeface="Knowledge2017"/>
                <a:sym typeface="Knowledge2017TF"/>
              </a:rPr>
              <a:t> </a:t>
            </a:r>
            <a:r>
              <a:rPr lang="en-US" sz="2300">
                <a:solidFill>
                  <a:schemeClr val="accent3"/>
                </a:solidFill>
                <a:latin typeface="Knowledge2017"/>
                <a:sym typeface="Knowledge2017TF"/>
              </a:rPr>
              <a:t>influential</a:t>
            </a:r>
            <a:endParaRPr lang="en-CA" sz="2300" b="0" i="1">
              <a:solidFill>
                <a:schemeClr val="accent3"/>
              </a:solidFill>
              <a:latin typeface="Knowledge2017"/>
            </a:endParaRPr>
          </a:p>
        </p:txBody>
      </p:sp>
      <p:graphicFrame>
        <p:nvGraphicFramePr>
          <p:cNvPr id="8" name="Table 7">
            <a:extLst>
              <a:ext uri="{FF2B5EF4-FFF2-40B4-BE49-F238E27FC236}">
                <a16:creationId xmlns:a16="http://schemas.microsoft.com/office/drawing/2014/main" id="{9F4E634F-3BD2-7885-EBD0-722075E4A7C8}"/>
              </a:ext>
            </a:extLst>
          </p:cNvPr>
          <p:cNvGraphicFramePr>
            <a:graphicFrameLocks noGrp="1"/>
          </p:cNvGraphicFramePr>
          <p:nvPr>
            <p:extLst>
              <p:ext uri="{D42A27DB-BD31-4B8C-83A1-F6EECF244321}">
                <p14:modId xmlns:p14="http://schemas.microsoft.com/office/powerpoint/2010/main" val="335884547"/>
              </p:ext>
            </p:extLst>
          </p:nvPr>
        </p:nvGraphicFramePr>
        <p:xfrm>
          <a:off x="538994" y="1242108"/>
          <a:ext cx="6791692" cy="4166710"/>
        </p:xfrm>
        <a:graphic>
          <a:graphicData uri="http://schemas.openxmlformats.org/drawingml/2006/table">
            <a:tbl>
              <a:tblPr firstRow="1" bandRow="1">
                <a:tableStyleId>{5C22544A-7EE6-4342-B048-85BDC9FD1C3A}</a:tableStyleId>
              </a:tblPr>
              <a:tblGrid>
                <a:gridCol w="2985390">
                  <a:extLst>
                    <a:ext uri="{9D8B030D-6E8A-4147-A177-3AD203B41FA5}">
                      <a16:colId xmlns:a16="http://schemas.microsoft.com/office/drawing/2014/main" val="4294168763"/>
                    </a:ext>
                  </a:extLst>
                </a:gridCol>
                <a:gridCol w="1903151">
                  <a:extLst>
                    <a:ext uri="{9D8B030D-6E8A-4147-A177-3AD203B41FA5}">
                      <a16:colId xmlns:a16="http://schemas.microsoft.com/office/drawing/2014/main" val="2549105088"/>
                    </a:ext>
                  </a:extLst>
                </a:gridCol>
                <a:gridCol w="1903151">
                  <a:extLst>
                    <a:ext uri="{9D8B030D-6E8A-4147-A177-3AD203B41FA5}">
                      <a16:colId xmlns:a16="http://schemas.microsoft.com/office/drawing/2014/main" val="3106814934"/>
                    </a:ext>
                  </a:extLst>
                </a:gridCol>
              </a:tblGrid>
              <a:tr h="3386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600" b="1" i="0" u="sng" strike="noStrike" kern="1200" cap="none" spc="0" normalizeH="0" baseline="0" noProof="0">
                        <a:ln>
                          <a:noFill/>
                        </a:ln>
                        <a:solidFill>
                          <a:srgbClr val="404040"/>
                        </a:solidFill>
                        <a:effectLst/>
                        <a:uLnTx/>
                        <a:uFillTx/>
                        <a:latin typeface="+mj-lt"/>
                        <a:ea typeface="+mn-ea"/>
                        <a:cs typeface="+mn-cs"/>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1" i="0" u="none" strike="noStrike" kern="1200" cap="none" spc="0" normalizeH="0" baseline="0" noProof="0">
                          <a:ln>
                            <a:noFill/>
                          </a:ln>
                          <a:solidFill>
                            <a:srgbClr val="404040"/>
                          </a:solidFill>
                          <a:effectLst/>
                          <a:uLnTx/>
                          <a:uFillTx/>
                          <a:latin typeface="+mj-lt"/>
                          <a:ea typeface="+mn-ea"/>
                          <a:cs typeface="+mn-cs"/>
                        </a:rPr>
                        <a:t>Reach</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1" i="0" u="none" strike="noStrike" kern="1200" cap="none" spc="0" normalizeH="0" baseline="0" noProof="0">
                          <a:ln>
                            <a:noFill/>
                          </a:ln>
                          <a:solidFill>
                            <a:srgbClr val="404040"/>
                          </a:solidFill>
                          <a:effectLst/>
                          <a:uLnTx/>
                          <a:uFillTx/>
                          <a:latin typeface="+mj-lt"/>
                          <a:ea typeface="+mn-ea"/>
                          <a:cs typeface="+mn-cs"/>
                        </a:rPr>
                        <a:t>Index</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9281457"/>
                  </a:ext>
                </a:extLst>
              </a:tr>
              <a:tr h="338612">
                <a:tc>
                  <a:txBody>
                    <a:bodyPr/>
                    <a:lstStyle/>
                    <a:p>
                      <a:pPr algn="l"/>
                      <a:r>
                        <a:rPr lang="en-SG" sz="1400" b="0">
                          <a:solidFill>
                            <a:srgbClr val="404040"/>
                          </a:solidFill>
                          <a:latin typeface="+mj-lt"/>
                        </a:rPr>
                        <a:t>C-Suites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r>
                        <a:rPr lang="en-SG" sz="1400" b="1" kern="1200">
                          <a:solidFill>
                            <a:schemeClr val="accent3"/>
                          </a:solidFill>
                          <a:latin typeface="+mj-lt"/>
                          <a:ea typeface="+mn-ea"/>
                          <a:cs typeface="+mn-cs"/>
                        </a:rPr>
                        <a:t>10.6M</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400" b="1">
                          <a:solidFill>
                            <a:schemeClr val="accent3"/>
                          </a:solidFill>
                          <a:latin typeface="+mj-lt"/>
                        </a:rPr>
                        <a:t>Index 178 vs IMA 134</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7231139"/>
                  </a:ext>
                </a:extLst>
              </a:tr>
              <a:tr h="338612">
                <a:tc>
                  <a:txBody>
                    <a:bodyPr/>
                    <a:lstStyle/>
                    <a:p>
                      <a:pPr algn="l"/>
                      <a:r>
                        <a:rPr lang="en-SG" sz="1400" b="0">
                          <a:solidFill>
                            <a:srgbClr val="404040"/>
                          </a:solidFill>
                          <a:latin typeface="+mj-lt"/>
                        </a:rPr>
                        <a:t>Decision Makers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SG" sz="1400" b="1" kern="1200">
                          <a:solidFill>
                            <a:schemeClr val="accent3"/>
                          </a:solidFill>
                          <a:latin typeface="+mj-lt"/>
                          <a:ea typeface="+mn-ea"/>
                          <a:cs typeface="+mn-cs"/>
                        </a:rPr>
                        <a:t>61.6M</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400" b="1">
                          <a:solidFill>
                            <a:schemeClr val="accent3"/>
                          </a:solidFill>
                          <a:latin typeface="+mj-lt"/>
                        </a:rPr>
                        <a:t>Index 154 vs IMA 126</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4628255"/>
                  </a:ext>
                </a:extLst>
              </a:tr>
              <a:tr h="3386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400" b="0" i="0" u="none" strike="noStrike" kern="1200" cap="none" spc="0" normalizeH="0" baseline="0" noProof="0">
                          <a:ln>
                            <a:noFill/>
                          </a:ln>
                          <a:solidFill>
                            <a:srgbClr val="404040"/>
                          </a:solidFill>
                          <a:effectLst/>
                          <a:uLnTx/>
                          <a:uFillTx/>
                          <a:latin typeface="+mj-lt"/>
                          <a:ea typeface="+mn-ea"/>
                          <a:cs typeface="+mn-cs"/>
                        </a:rPr>
                        <a:t>Financial Influencers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SG" sz="1400" b="1">
                          <a:solidFill>
                            <a:schemeClr val="accent3"/>
                          </a:solidFill>
                          <a:latin typeface="+mj-lt"/>
                        </a:rPr>
                        <a:t>18.1M</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400" b="1">
                          <a:solidFill>
                            <a:schemeClr val="accent3"/>
                          </a:solidFill>
                          <a:latin typeface="+mj-lt"/>
                        </a:rPr>
                        <a:t>Index 199 vs IMA 150</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90961724"/>
                  </a:ext>
                </a:extLst>
              </a:tr>
              <a:tr h="473130">
                <a:tc>
                  <a:txBody>
                    <a:bodyPr/>
                    <a:lstStyle/>
                    <a:p>
                      <a:pPr algn="l"/>
                      <a:r>
                        <a:rPr lang="en-SG" sz="1400" b="0">
                          <a:solidFill>
                            <a:srgbClr val="404040"/>
                          </a:solidFill>
                          <a:latin typeface="+mj-lt"/>
                        </a:rPr>
                        <a:t>Tech Influencers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SG" sz="1400" b="1" kern="1200">
                          <a:solidFill>
                            <a:schemeClr val="accent3"/>
                          </a:solidFill>
                          <a:latin typeface="+mj-lt"/>
                          <a:ea typeface="+mn-ea"/>
                          <a:cs typeface="+mn-cs"/>
                        </a:rPr>
                        <a:t>37.4M</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400" b="1" kern="1200">
                          <a:solidFill>
                            <a:schemeClr val="accent3"/>
                          </a:solidFill>
                          <a:latin typeface="+mj-lt"/>
                          <a:ea typeface="+mn-ea"/>
                          <a:cs typeface="+mn-cs"/>
                        </a:rPr>
                        <a:t>Index 136 vs IMA 126</a:t>
                      </a:r>
                    </a:p>
                    <a:p>
                      <a:pPr marL="0" algn="l" defTabSz="914400" rtl="0" eaLnBrk="1" latinLnBrk="0" hangingPunct="1"/>
                      <a:endParaRPr lang="en-SG" sz="1400" b="1" kern="1200">
                        <a:solidFill>
                          <a:schemeClr val="accent3"/>
                        </a:solidFill>
                        <a:latin typeface="+mj-lt"/>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368762"/>
                  </a:ext>
                </a:extLst>
              </a:tr>
              <a:tr h="473130">
                <a:tc>
                  <a:txBody>
                    <a:bodyPr/>
                    <a:lstStyle/>
                    <a:p>
                      <a:pPr algn="l"/>
                      <a:r>
                        <a:rPr lang="en-SG" sz="1400" b="0">
                          <a:solidFill>
                            <a:srgbClr val="404040"/>
                          </a:solidFill>
                          <a:latin typeface="+mj-lt"/>
                        </a:rPr>
                        <a:t>Business Decision Makers Interested in Environmental Issues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r>
                        <a:rPr lang="en-SG" sz="1400" b="1" kern="1200">
                          <a:solidFill>
                            <a:schemeClr val="accent3"/>
                          </a:solidFill>
                          <a:latin typeface="+mj-lt"/>
                          <a:ea typeface="+mn-ea"/>
                          <a:cs typeface="+mn-cs"/>
                        </a:rPr>
                        <a:t>31.4M</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400" b="1" kern="1200">
                          <a:solidFill>
                            <a:schemeClr val="accent3"/>
                          </a:solidFill>
                          <a:latin typeface="+mj-lt"/>
                          <a:ea typeface="+mn-ea"/>
                          <a:cs typeface="+mn-cs"/>
                        </a:rPr>
                        <a:t>Index 216 vs IMA 149 </a:t>
                      </a:r>
                    </a:p>
                    <a:p>
                      <a:pPr marL="0" algn="l" defTabSz="914400" rtl="0" eaLnBrk="1" latinLnBrk="0" hangingPunct="1"/>
                      <a:endParaRPr lang="en-SG" sz="1400" b="1" kern="1200">
                        <a:solidFill>
                          <a:schemeClr val="accent3"/>
                        </a:solidFill>
                        <a:latin typeface="+mj-lt"/>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0669121"/>
                  </a:ext>
                </a:extLst>
              </a:tr>
              <a:tr h="473130">
                <a:tc>
                  <a:txBody>
                    <a:bodyPr/>
                    <a:lstStyle/>
                    <a:p>
                      <a:pPr algn="l"/>
                      <a:r>
                        <a:rPr lang="en-SG" sz="1400" b="0">
                          <a:solidFill>
                            <a:srgbClr val="404040"/>
                          </a:solidFill>
                          <a:latin typeface="+mj-lt"/>
                        </a:rPr>
                        <a:t>Policy Makers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SG" sz="1400" b="1" kern="1200">
                          <a:solidFill>
                            <a:schemeClr val="accent3"/>
                          </a:solidFill>
                          <a:latin typeface="+mj-lt"/>
                          <a:ea typeface="+mn-ea"/>
                          <a:cs typeface="+mn-cs"/>
                        </a:rPr>
                        <a:t>2M</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400" b="1" kern="1200">
                          <a:solidFill>
                            <a:schemeClr val="accent3"/>
                          </a:solidFill>
                          <a:latin typeface="+mj-lt"/>
                          <a:ea typeface="+mn-ea"/>
                          <a:cs typeface="+mn-cs"/>
                        </a:rPr>
                        <a:t>Index 138 vs IMA 90</a:t>
                      </a:r>
                    </a:p>
                    <a:p>
                      <a:pPr marL="0" algn="l" defTabSz="914400" rtl="0" eaLnBrk="1" latinLnBrk="0" hangingPunct="1"/>
                      <a:endParaRPr lang="en-SG" sz="1400" b="1" kern="1200">
                        <a:solidFill>
                          <a:schemeClr val="accent3"/>
                        </a:solidFill>
                        <a:latin typeface="+mj-lt"/>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8267860"/>
                  </a:ext>
                </a:extLst>
              </a:tr>
              <a:tr h="473130">
                <a:tc>
                  <a:txBody>
                    <a:bodyPr/>
                    <a:lstStyle/>
                    <a:p>
                      <a:pPr algn="l"/>
                      <a:r>
                        <a:rPr lang="en-SG" sz="1400" b="0">
                          <a:solidFill>
                            <a:srgbClr val="404040"/>
                          </a:solidFill>
                          <a:latin typeface="+mj-lt"/>
                        </a:rPr>
                        <a:t>Company Owner/Founder</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400" b="1" kern="1200">
                          <a:solidFill>
                            <a:schemeClr val="accent3"/>
                          </a:solidFill>
                          <a:latin typeface="+mj-lt"/>
                          <a:ea typeface="+mn-ea"/>
                          <a:cs typeface="+mn-cs"/>
                        </a:rPr>
                        <a:t>14M</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400" b="1" kern="1200">
                          <a:solidFill>
                            <a:schemeClr val="accent3"/>
                          </a:solidFill>
                          <a:latin typeface="+mj-lt"/>
                          <a:ea typeface="+mn-ea"/>
                          <a:cs typeface="+mn-cs"/>
                        </a:rPr>
                        <a:t>Index 173 vs IMA 127 </a:t>
                      </a:r>
                    </a:p>
                    <a:p>
                      <a:pPr marL="0" algn="l" defTabSz="914400" rtl="0" eaLnBrk="1" latinLnBrk="0" hangingPunct="1"/>
                      <a:endParaRPr lang="en-SG" sz="1400" b="1" kern="1200">
                        <a:solidFill>
                          <a:schemeClr val="accent3"/>
                        </a:solidFill>
                        <a:latin typeface="+mj-lt"/>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54577587"/>
                  </a:ext>
                </a:extLst>
              </a:tr>
              <a:tr h="4010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400" b="0">
                          <a:solidFill>
                            <a:srgbClr val="404040"/>
                          </a:solidFill>
                          <a:latin typeface="+mj-lt"/>
                        </a:rPr>
                        <a:t>Interested in News and Current Affairs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400" b="1" kern="1200">
                          <a:solidFill>
                            <a:schemeClr val="accent3"/>
                          </a:solidFill>
                          <a:latin typeface="+mj-lt"/>
                          <a:ea typeface="+mn-ea"/>
                          <a:cs typeface="+mn-cs"/>
                        </a:rPr>
                        <a:t>96.3M</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400" b="1" kern="1200">
                          <a:solidFill>
                            <a:schemeClr val="accent3"/>
                          </a:solidFill>
                          <a:latin typeface="+mj-lt"/>
                          <a:ea typeface="+mn-ea"/>
                          <a:cs typeface="+mn-cs"/>
                        </a:rPr>
                        <a:t>Index 146 vs IMA 116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372467"/>
                  </a:ext>
                </a:extLst>
              </a:tr>
              <a:tr h="3386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400" b="0" i="0" u="none" strike="noStrike" kern="1200" cap="none" spc="0" normalizeH="0" baseline="0" noProof="0">
                          <a:ln>
                            <a:noFill/>
                          </a:ln>
                          <a:solidFill>
                            <a:srgbClr val="404040"/>
                          </a:solidFill>
                          <a:effectLst/>
                          <a:uLnTx/>
                          <a:uFillTx/>
                          <a:latin typeface="+mj-lt"/>
                          <a:ea typeface="+mn-ea"/>
                          <a:cs typeface="+mn-cs"/>
                        </a:rPr>
                        <a:t>Affluent Travelers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SG" sz="1400" b="1">
                          <a:solidFill>
                            <a:schemeClr val="accent3"/>
                          </a:solidFill>
                          <a:latin typeface="+mj-lt"/>
                        </a:rPr>
                        <a:t>98M</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400" b="1">
                          <a:solidFill>
                            <a:schemeClr val="accent3"/>
                          </a:solidFill>
                          <a:latin typeface="+mj-lt"/>
                        </a:rPr>
                        <a:t>Index 124 vs IMA 113</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9902898"/>
                  </a:ext>
                </a:extLst>
              </a:tr>
            </a:tbl>
          </a:graphicData>
        </a:graphic>
      </p:graphicFrame>
      <p:sp>
        <p:nvSpPr>
          <p:cNvPr id="10" name="Footer Placeholder 2">
            <a:extLst>
              <a:ext uri="{FF2B5EF4-FFF2-40B4-BE49-F238E27FC236}">
                <a16:creationId xmlns:a16="http://schemas.microsoft.com/office/drawing/2014/main" id="{F6034812-9FD2-652E-7E1E-BCBA179112E6}"/>
              </a:ext>
            </a:extLst>
          </p:cNvPr>
          <p:cNvSpPr txBox="1">
            <a:spLocks/>
          </p:cNvSpPr>
          <p:nvPr/>
        </p:nvSpPr>
        <p:spPr>
          <a:xfrm>
            <a:off x="15036251" y="5896354"/>
            <a:ext cx="2127625" cy="2043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20000"/>
              </a:lnSpc>
              <a:spcBef>
                <a:spcPts val="0"/>
              </a:spcBef>
              <a:spcAft>
                <a:spcPts val="0"/>
              </a:spcAft>
              <a:buClr>
                <a:srgbClr val="FF8000"/>
              </a:buClr>
              <a:buSzTx/>
              <a:buFontTx/>
              <a:buNone/>
              <a:tabLst/>
              <a:defRPr/>
            </a:pPr>
            <a:r>
              <a:rPr kumimoji="0" lang="en-US" sz="800" b="0" i="1" u="none" strike="noStrike" kern="1200" cap="none" spc="0" normalizeH="0" baseline="0" noProof="0">
                <a:ln>
                  <a:noFill/>
                </a:ln>
                <a:solidFill>
                  <a:srgbClr val="FFFFFF"/>
                </a:solidFill>
                <a:effectLst/>
                <a:uLnTx/>
                <a:uFillTx/>
                <a:ea typeface="+mn-ea"/>
                <a:cs typeface="+mn-cs"/>
              </a:rPr>
              <a:t>Source: GWI Q4 2022 – Q3 2023</a:t>
            </a:r>
          </a:p>
        </p:txBody>
      </p:sp>
      <p:sp>
        <p:nvSpPr>
          <p:cNvPr id="3" name="TextBox 2">
            <a:extLst>
              <a:ext uri="{FF2B5EF4-FFF2-40B4-BE49-F238E27FC236}">
                <a16:creationId xmlns:a16="http://schemas.microsoft.com/office/drawing/2014/main" id="{F7A0993E-F4B2-12CF-5566-2D029FD63431}"/>
              </a:ext>
            </a:extLst>
          </p:cNvPr>
          <p:cNvSpPr txBox="1"/>
          <p:nvPr/>
        </p:nvSpPr>
        <p:spPr>
          <a:xfrm>
            <a:off x="8315742" y="1224573"/>
            <a:ext cx="1348774" cy="646331"/>
          </a:xfrm>
          <a:prstGeom prst="rect">
            <a:avLst/>
          </a:prstGeom>
          <a:noFill/>
        </p:spPr>
        <p:txBody>
          <a:bodyPr wrap="square" rtlCol="0">
            <a:spAutoFit/>
          </a:bodyPr>
          <a:lstStyle/>
          <a:p>
            <a:pPr algn="ctr"/>
            <a:r>
              <a:rPr lang="en-GB">
                <a:solidFill>
                  <a:schemeClr val="bg1"/>
                </a:solidFill>
                <a:latin typeface="Knowledge2017" panose="020B0506000000020004" pitchFamily="34" charset="0"/>
              </a:rPr>
              <a:t>65% </a:t>
            </a:r>
            <a:r>
              <a:rPr lang="en-GB">
                <a:solidFill>
                  <a:schemeClr val="bg1"/>
                </a:solidFill>
              </a:rPr>
              <a:t>male /</a:t>
            </a:r>
          </a:p>
          <a:p>
            <a:pPr algn="ctr"/>
            <a:r>
              <a:rPr lang="en-GB">
                <a:solidFill>
                  <a:schemeClr val="bg1"/>
                </a:solidFill>
                <a:latin typeface="Knowledge2017" panose="020B0506000000020004" pitchFamily="34" charset="0"/>
              </a:rPr>
              <a:t>35% </a:t>
            </a:r>
            <a:r>
              <a:rPr lang="en-GB">
                <a:solidFill>
                  <a:schemeClr val="bg1"/>
                </a:solidFill>
              </a:rPr>
              <a:t>female</a:t>
            </a:r>
            <a:endParaRPr lang="en-US">
              <a:solidFill>
                <a:schemeClr val="bg1"/>
              </a:solidFill>
            </a:endParaRPr>
          </a:p>
        </p:txBody>
      </p:sp>
      <p:sp>
        <p:nvSpPr>
          <p:cNvPr id="5" name="TextBox 4">
            <a:extLst>
              <a:ext uri="{FF2B5EF4-FFF2-40B4-BE49-F238E27FC236}">
                <a16:creationId xmlns:a16="http://schemas.microsoft.com/office/drawing/2014/main" id="{CC3806FD-3189-62A0-2232-C0FCF134753B}"/>
              </a:ext>
            </a:extLst>
          </p:cNvPr>
          <p:cNvSpPr txBox="1"/>
          <p:nvPr/>
        </p:nvSpPr>
        <p:spPr>
          <a:xfrm>
            <a:off x="10002355" y="1224573"/>
            <a:ext cx="1632698" cy="646331"/>
          </a:xfrm>
          <a:prstGeom prst="rect">
            <a:avLst/>
          </a:prstGeom>
          <a:noFill/>
        </p:spPr>
        <p:txBody>
          <a:bodyPr wrap="square" rtlCol="0">
            <a:spAutoFit/>
          </a:bodyPr>
          <a:lstStyle/>
          <a:p>
            <a:pPr algn="ctr"/>
            <a:r>
              <a:rPr lang="en-GB">
                <a:solidFill>
                  <a:schemeClr val="bg1"/>
                </a:solidFill>
                <a:latin typeface="Knowledge2017" panose="020B0506000000020004" pitchFamily="34" charset="0"/>
              </a:rPr>
              <a:t>39</a:t>
            </a:r>
            <a:r>
              <a:rPr lang="en-GB">
                <a:solidFill>
                  <a:schemeClr val="bg1"/>
                </a:solidFill>
              </a:rPr>
              <a:t> average age</a:t>
            </a:r>
            <a:br>
              <a:rPr lang="en-GB">
                <a:solidFill>
                  <a:schemeClr val="bg1"/>
                </a:solidFill>
              </a:rPr>
            </a:br>
            <a:r>
              <a:rPr lang="en-GB">
                <a:solidFill>
                  <a:schemeClr val="bg1"/>
                </a:solidFill>
              </a:rPr>
              <a:t>(millennials)  </a:t>
            </a:r>
            <a:endParaRPr lang="en-US">
              <a:solidFill>
                <a:schemeClr val="bg1"/>
              </a:solidFill>
            </a:endParaRPr>
          </a:p>
        </p:txBody>
      </p:sp>
      <p:sp>
        <p:nvSpPr>
          <p:cNvPr id="6" name="TextBox 5">
            <a:extLst>
              <a:ext uri="{FF2B5EF4-FFF2-40B4-BE49-F238E27FC236}">
                <a16:creationId xmlns:a16="http://schemas.microsoft.com/office/drawing/2014/main" id="{EF9CC972-C299-D21F-E34F-3D8626A88260}"/>
              </a:ext>
            </a:extLst>
          </p:cNvPr>
          <p:cNvSpPr txBox="1"/>
          <p:nvPr/>
        </p:nvSpPr>
        <p:spPr>
          <a:xfrm>
            <a:off x="10267514" y="5103089"/>
            <a:ext cx="1348774" cy="646331"/>
          </a:xfrm>
          <a:prstGeom prst="rect">
            <a:avLst/>
          </a:prstGeom>
          <a:noFill/>
        </p:spPr>
        <p:txBody>
          <a:bodyPr wrap="square" rtlCol="0">
            <a:spAutoFit/>
          </a:bodyPr>
          <a:lstStyle/>
          <a:p>
            <a:pPr algn="ctr"/>
            <a:r>
              <a:rPr lang="en-GB">
                <a:solidFill>
                  <a:schemeClr val="bg1"/>
                </a:solidFill>
                <a:latin typeface="Knowledge2017" panose="020B0506000000020004" pitchFamily="34" charset="0"/>
              </a:rPr>
              <a:t>67M</a:t>
            </a:r>
          </a:p>
          <a:p>
            <a:pPr algn="ctr"/>
            <a:r>
              <a:rPr lang="en-GB">
                <a:solidFill>
                  <a:schemeClr val="bg1"/>
                </a:solidFill>
              </a:rPr>
              <a:t>graduates </a:t>
            </a:r>
            <a:endParaRPr lang="en-US">
              <a:solidFill>
                <a:schemeClr val="bg1"/>
              </a:solidFill>
            </a:endParaRPr>
          </a:p>
        </p:txBody>
      </p:sp>
      <p:sp>
        <p:nvSpPr>
          <p:cNvPr id="7" name="TextBox 6">
            <a:extLst>
              <a:ext uri="{FF2B5EF4-FFF2-40B4-BE49-F238E27FC236}">
                <a16:creationId xmlns:a16="http://schemas.microsoft.com/office/drawing/2014/main" id="{DD1646CD-4AF9-A767-3F9B-908AA9545988}"/>
              </a:ext>
            </a:extLst>
          </p:cNvPr>
          <p:cNvSpPr txBox="1"/>
          <p:nvPr/>
        </p:nvSpPr>
        <p:spPr>
          <a:xfrm>
            <a:off x="8294163" y="3087679"/>
            <a:ext cx="1594431" cy="923330"/>
          </a:xfrm>
          <a:prstGeom prst="rect">
            <a:avLst/>
          </a:prstGeom>
          <a:noFill/>
        </p:spPr>
        <p:txBody>
          <a:bodyPr wrap="square" rtlCol="0">
            <a:spAutoFit/>
          </a:bodyPr>
          <a:lstStyle/>
          <a:p>
            <a:pPr algn="ctr"/>
            <a:r>
              <a:rPr lang="en-GB">
                <a:solidFill>
                  <a:schemeClr val="bg1"/>
                </a:solidFill>
                <a:latin typeface="Knowledge2017" panose="020B0506000000020004" pitchFamily="34" charset="0"/>
              </a:rPr>
              <a:t>64M </a:t>
            </a:r>
          </a:p>
          <a:p>
            <a:pPr algn="ctr"/>
            <a:r>
              <a:rPr lang="en-GB">
                <a:solidFill>
                  <a:schemeClr val="bg1"/>
                </a:solidFill>
              </a:rPr>
              <a:t>Highest Income Group </a:t>
            </a:r>
            <a:endParaRPr lang="en-US">
              <a:solidFill>
                <a:schemeClr val="bg1"/>
              </a:solidFill>
            </a:endParaRPr>
          </a:p>
        </p:txBody>
      </p:sp>
      <p:sp>
        <p:nvSpPr>
          <p:cNvPr id="11" name="TextBox 10">
            <a:extLst>
              <a:ext uri="{FF2B5EF4-FFF2-40B4-BE49-F238E27FC236}">
                <a16:creationId xmlns:a16="http://schemas.microsoft.com/office/drawing/2014/main" id="{69DBE80B-2FED-4E7B-1C6C-8F80AC2541C3}"/>
              </a:ext>
            </a:extLst>
          </p:cNvPr>
          <p:cNvSpPr txBox="1"/>
          <p:nvPr/>
        </p:nvSpPr>
        <p:spPr>
          <a:xfrm>
            <a:off x="8365492" y="5113851"/>
            <a:ext cx="1434954" cy="646331"/>
          </a:xfrm>
          <a:prstGeom prst="rect">
            <a:avLst/>
          </a:prstGeom>
          <a:noFill/>
        </p:spPr>
        <p:txBody>
          <a:bodyPr wrap="square" rtlCol="0">
            <a:spAutoFit/>
          </a:bodyPr>
          <a:lstStyle/>
          <a:p>
            <a:pPr algn="ctr"/>
            <a:r>
              <a:rPr lang="en-GB">
                <a:solidFill>
                  <a:schemeClr val="bg1"/>
                </a:solidFill>
                <a:latin typeface="Knowledge2017" panose="020B0506000000020004" pitchFamily="34" charset="0"/>
              </a:rPr>
              <a:t>123M</a:t>
            </a:r>
          </a:p>
          <a:p>
            <a:pPr algn="ctr"/>
            <a:r>
              <a:rPr lang="en-GB">
                <a:solidFill>
                  <a:schemeClr val="bg1"/>
                </a:solidFill>
              </a:rPr>
              <a:t>Professionals </a:t>
            </a:r>
            <a:endParaRPr lang="en-US">
              <a:solidFill>
                <a:schemeClr val="bg1"/>
              </a:solidFill>
            </a:endParaRPr>
          </a:p>
        </p:txBody>
      </p:sp>
      <p:pic>
        <p:nvPicPr>
          <p:cNvPr id="9" name="Picture 8">
            <a:extLst>
              <a:ext uri="{FF2B5EF4-FFF2-40B4-BE49-F238E27FC236}">
                <a16:creationId xmlns:a16="http://schemas.microsoft.com/office/drawing/2014/main" id="{C9A47678-55DF-D973-B512-F489FD00008F}"/>
              </a:ext>
            </a:extLst>
          </p:cNvPr>
          <p:cNvPicPr>
            <a:picLocks noChangeAspect="1"/>
          </p:cNvPicPr>
          <p:nvPr/>
        </p:nvPicPr>
        <p:blipFill>
          <a:blip r:embed="rId3"/>
          <a:stretch>
            <a:fillRect/>
          </a:stretch>
        </p:blipFill>
        <p:spPr>
          <a:xfrm>
            <a:off x="8609358" y="511303"/>
            <a:ext cx="761542" cy="593914"/>
          </a:xfrm>
          <a:prstGeom prst="rect">
            <a:avLst/>
          </a:prstGeom>
        </p:spPr>
      </p:pic>
      <p:pic>
        <p:nvPicPr>
          <p:cNvPr id="12" name="Picture 11">
            <a:extLst>
              <a:ext uri="{FF2B5EF4-FFF2-40B4-BE49-F238E27FC236}">
                <a16:creationId xmlns:a16="http://schemas.microsoft.com/office/drawing/2014/main" id="{7A81BFE2-D487-D4D3-454F-35BC4C10CD5A}"/>
              </a:ext>
            </a:extLst>
          </p:cNvPr>
          <p:cNvPicPr>
            <a:picLocks noChangeAspect="1"/>
          </p:cNvPicPr>
          <p:nvPr/>
        </p:nvPicPr>
        <p:blipFill>
          <a:blip r:embed="rId4"/>
          <a:stretch>
            <a:fillRect/>
          </a:stretch>
        </p:blipFill>
        <p:spPr>
          <a:xfrm>
            <a:off x="10485874" y="458886"/>
            <a:ext cx="689643" cy="646331"/>
          </a:xfrm>
          <a:prstGeom prst="rect">
            <a:avLst/>
          </a:prstGeom>
        </p:spPr>
      </p:pic>
      <p:pic>
        <p:nvPicPr>
          <p:cNvPr id="13" name="Picture 12">
            <a:extLst>
              <a:ext uri="{FF2B5EF4-FFF2-40B4-BE49-F238E27FC236}">
                <a16:creationId xmlns:a16="http://schemas.microsoft.com/office/drawing/2014/main" id="{CF8E9917-F4C4-9ABB-8194-FD3F8CD6DD53}"/>
              </a:ext>
            </a:extLst>
          </p:cNvPr>
          <p:cNvPicPr>
            <a:picLocks noChangeAspect="1"/>
          </p:cNvPicPr>
          <p:nvPr/>
        </p:nvPicPr>
        <p:blipFill>
          <a:blip r:embed="rId5"/>
          <a:stretch>
            <a:fillRect/>
          </a:stretch>
        </p:blipFill>
        <p:spPr>
          <a:xfrm>
            <a:off x="10549344" y="4441336"/>
            <a:ext cx="785114" cy="428915"/>
          </a:xfrm>
          <a:prstGeom prst="rect">
            <a:avLst/>
          </a:prstGeom>
        </p:spPr>
      </p:pic>
      <p:pic>
        <p:nvPicPr>
          <p:cNvPr id="14" name="Picture 13">
            <a:extLst>
              <a:ext uri="{FF2B5EF4-FFF2-40B4-BE49-F238E27FC236}">
                <a16:creationId xmlns:a16="http://schemas.microsoft.com/office/drawing/2014/main" id="{B02759CF-67FD-5979-C15B-69B9083C7B73}"/>
              </a:ext>
            </a:extLst>
          </p:cNvPr>
          <p:cNvPicPr>
            <a:picLocks noChangeAspect="1"/>
          </p:cNvPicPr>
          <p:nvPr/>
        </p:nvPicPr>
        <p:blipFill>
          <a:blip r:embed="rId6"/>
          <a:stretch>
            <a:fillRect/>
          </a:stretch>
        </p:blipFill>
        <p:spPr>
          <a:xfrm>
            <a:off x="8750781" y="2387088"/>
            <a:ext cx="681195" cy="593914"/>
          </a:xfrm>
          <a:prstGeom prst="rect">
            <a:avLst/>
          </a:prstGeom>
          <a:noFill/>
        </p:spPr>
      </p:pic>
      <p:pic>
        <p:nvPicPr>
          <p:cNvPr id="15" name="Picture 14">
            <a:extLst>
              <a:ext uri="{FF2B5EF4-FFF2-40B4-BE49-F238E27FC236}">
                <a16:creationId xmlns:a16="http://schemas.microsoft.com/office/drawing/2014/main" id="{BFF83E2F-8E02-7352-78D2-62A7E34BBB67}"/>
              </a:ext>
            </a:extLst>
          </p:cNvPr>
          <p:cNvPicPr>
            <a:picLocks noChangeAspect="1"/>
          </p:cNvPicPr>
          <p:nvPr/>
        </p:nvPicPr>
        <p:blipFill>
          <a:blip r:embed="rId7"/>
          <a:stretch>
            <a:fillRect/>
          </a:stretch>
        </p:blipFill>
        <p:spPr>
          <a:xfrm>
            <a:off x="8784280" y="4380523"/>
            <a:ext cx="597379" cy="613973"/>
          </a:xfrm>
          <a:prstGeom prst="rect">
            <a:avLst/>
          </a:prstGeom>
        </p:spPr>
      </p:pic>
      <p:sp>
        <p:nvSpPr>
          <p:cNvPr id="17" name="TextBox 16">
            <a:extLst>
              <a:ext uri="{FF2B5EF4-FFF2-40B4-BE49-F238E27FC236}">
                <a16:creationId xmlns:a16="http://schemas.microsoft.com/office/drawing/2014/main" id="{8D7FD45E-ECC9-63D7-3790-DF136C1C814D}"/>
              </a:ext>
            </a:extLst>
          </p:cNvPr>
          <p:cNvSpPr txBox="1"/>
          <p:nvPr/>
        </p:nvSpPr>
        <p:spPr>
          <a:xfrm>
            <a:off x="10158875" y="3094843"/>
            <a:ext cx="1348774" cy="646331"/>
          </a:xfrm>
          <a:prstGeom prst="rect">
            <a:avLst/>
          </a:prstGeom>
          <a:noFill/>
        </p:spPr>
        <p:txBody>
          <a:bodyPr wrap="square" rtlCol="0">
            <a:spAutoFit/>
          </a:bodyPr>
          <a:lstStyle/>
          <a:p>
            <a:pPr algn="ctr"/>
            <a:r>
              <a:rPr lang="en-GB">
                <a:solidFill>
                  <a:schemeClr val="bg1"/>
                </a:solidFill>
                <a:latin typeface="Knowledge2017" panose="020B0506000000020004" pitchFamily="34" charset="0"/>
              </a:rPr>
              <a:t>27M</a:t>
            </a:r>
            <a:endParaRPr lang="en-GB">
              <a:solidFill>
                <a:schemeClr val="bg1"/>
              </a:solidFill>
            </a:endParaRPr>
          </a:p>
          <a:p>
            <a:pPr algn="ctr"/>
            <a:r>
              <a:rPr lang="en-GB">
                <a:solidFill>
                  <a:schemeClr val="bg1"/>
                </a:solidFill>
              </a:rPr>
              <a:t>Gen Z  </a:t>
            </a:r>
            <a:endParaRPr lang="en-US">
              <a:solidFill>
                <a:schemeClr val="bg1"/>
              </a:solidFill>
            </a:endParaRPr>
          </a:p>
        </p:txBody>
      </p:sp>
      <p:pic>
        <p:nvPicPr>
          <p:cNvPr id="1026" name="Picture 2" descr="generation z Icon - Free PNG &amp; SVG 3373455 - Noun Project">
            <a:extLst>
              <a:ext uri="{FF2B5EF4-FFF2-40B4-BE49-F238E27FC236}">
                <a16:creationId xmlns:a16="http://schemas.microsoft.com/office/drawing/2014/main" id="{FCF87451-9B74-3D31-7073-FB0367FB9FE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0491001" y="2296486"/>
            <a:ext cx="684516" cy="6845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02FD66-062A-4A19-20A5-A7ABB73C6CBD}"/>
              </a:ext>
            </a:extLst>
          </p:cNvPr>
          <p:cNvSpPr txBox="1"/>
          <p:nvPr/>
        </p:nvSpPr>
        <p:spPr>
          <a:xfrm>
            <a:off x="538994" y="0"/>
            <a:ext cx="1700643" cy="253916"/>
          </a:xfrm>
          <a:prstGeom prst="rect">
            <a:avLst/>
          </a:prstGeom>
          <a:solidFill>
            <a:srgbClr val="FA6400"/>
          </a:solid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Knowledge2017"/>
                <a:ea typeface="+mn-ea"/>
                <a:cs typeface="+mn-cs"/>
              </a:rPr>
              <a:t>REUTERS AUDIENCE</a:t>
            </a:r>
          </a:p>
        </p:txBody>
      </p:sp>
      <p:sp>
        <p:nvSpPr>
          <p:cNvPr id="18" name="Footer Placeholder 2">
            <a:extLst>
              <a:ext uri="{FF2B5EF4-FFF2-40B4-BE49-F238E27FC236}">
                <a16:creationId xmlns:a16="http://schemas.microsoft.com/office/drawing/2014/main" id="{76F57FD4-EB7F-97D8-FD86-5A7DFBF55EC3}"/>
              </a:ext>
            </a:extLst>
          </p:cNvPr>
          <p:cNvSpPr txBox="1">
            <a:spLocks/>
          </p:cNvSpPr>
          <p:nvPr/>
        </p:nvSpPr>
        <p:spPr>
          <a:xfrm>
            <a:off x="8451173" y="6358664"/>
            <a:ext cx="33245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a:ln>
                  <a:noFill/>
                </a:ln>
                <a:solidFill>
                  <a:schemeClr val="accent1">
                    <a:lumMod val="75000"/>
                  </a:schemeClr>
                </a:solidFill>
                <a:effectLst/>
                <a:uLnTx/>
                <a:uFillTx/>
                <a:latin typeface="Knowledge2017" panose="020B0506000000020004" pitchFamily="34" charset="0"/>
              </a:rPr>
              <a:t>Source: GWI Q4 2022 – Q3 2023</a:t>
            </a:r>
          </a:p>
        </p:txBody>
      </p:sp>
    </p:spTree>
    <p:extLst>
      <p:ext uri="{BB962C8B-B14F-4D97-AF65-F5344CB8AC3E}">
        <p14:creationId xmlns:p14="http://schemas.microsoft.com/office/powerpoint/2010/main" val="182172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D9DE8990-11BA-944A-886D-4FD45496D92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20" b="20"/>
          <a:stretch/>
        </p:blipFill>
        <p:spPr>
          <a:xfrm>
            <a:off x="550631" y="1736210"/>
            <a:ext cx="6346656" cy="4101944"/>
          </a:xfrm>
          <a:prstGeom prst="rect">
            <a:avLst/>
          </a:prstGeom>
        </p:spPr>
      </p:pic>
      <p:sp>
        <p:nvSpPr>
          <p:cNvPr id="2" name="Title 1">
            <a:extLst>
              <a:ext uri="{FF2B5EF4-FFF2-40B4-BE49-F238E27FC236}">
                <a16:creationId xmlns:a16="http://schemas.microsoft.com/office/drawing/2014/main" id="{2C590E3D-0D83-F042-98D8-5FB6558638B2}"/>
              </a:ext>
            </a:extLst>
          </p:cNvPr>
          <p:cNvSpPr>
            <a:spLocks noGrp="1"/>
          </p:cNvSpPr>
          <p:nvPr>
            <p:ph type="title"/>
          </p:nvPr>
        </p:nvSpPr>
        <p:spPr>
          <a:xfrm>
            <a:off x="0" y="499336"/>
            <a:ext cx="8905244" cy="523220"/>
          </a:xfrm>
        </p:spPr>
        <p:txBody>
          <a:bodyPr lIns="540000">
            <a:noAutofit/>
          </a:bodyPr>
          <a:lstStyle/>
          <a:p>
            <a:r>
              <a:rPr lang="en-US">
                <a:sym typeface="Knowledge2017TF"/>
              </a:rPr>
              <a:t>Reuters reaches global senior, influential professionals</a:t>
            </a:r>
            <a:endParaRPr lang="en-US">
              <a:solidFill>
                <a:schemeClr val="accent3"/>
              </a:solidFill>
              <a:sym typeface="Knowledge2017TF"/>
            </a:endParaRPr>
          </a:p>
        </p:txBody>
      </p:sp>
      <p:sp>
        <p:nvSpPr>
          <p:cNvPr id="13" name="Rectangle 12">
            <a:extLst>
              <a:ext uri="{FF2B5EF4-FFF2-40B4-BE49-F238E27FC236}">
                <a16:creationId xmlns:a16="http://schemas.microsoft.com/office/drawing/2014/main" id="{A0C40FA4-26D4-7748-A456-31998DF2ABFE}"/>
              </a:ext>
            </a:extLst>
          </p:cNvPr>
          <p:cNvSpPr/>
          <p:nvPr/>
        </p:nvSpPr>
        <p:spPr>
          <a:xfrm>
            <a:off x="0" y="1008943"/>
            <a:ext cx="8220722" cy="528093"/>
          </a:xfrm>
          <a:prstGeom prst="rect">
            <a:avLst/>
          </a:prstGeom>
        </p:spPr>
        <p:txBody>
          <a:bodyPr wrap="square" lIns="540000" tIns="0" rIns="0" bIns="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404040"/>
                </a:solidFill>
                <a:effectLst/>
                <a:uLnTx/>
                <a:uFillTx/>
                <a:latin typeface="Knowledge2017" panose="020B0506000000020004" pitchFamily="34" charset="0"/>
                <a:sym typeface="Knowledge2017TF"/>
              </a:rPr>
              <a:t>Reuters delivers actionable insights and deep sector knowledge—driving impact among </a:t>
            </a:r>
            <a:br>
              <a:rPr kumimoji="0" lang="en-US" sz="1600" u="none" strike="noStrike" kern="1200" cap="none" spc="0" normalizeH="0" baseline="0" noProof="0" dirty="0">
                <a:ln>
                  <a:noFill/>
                </a:ln>
                <a:solidFill>
                  <a:srgbClr val="404040"/>
                </a:solidFill>
                <a:effectLst/>
                <a:uLnTx/>
                <a:uFillTx/>
                <a:latin typeface="Knowledge2017" panose="020B0506000000020004" pitchFamily="34" charset="0"/>
                <a:sym typeface="Knowledge2017TF"/>
              </a:rPr>
            </a:br>
            <a:r>
              <a:rPr kumimoji="0" lang="en-US" sz="1600" u="none" strike="noStrike" kern="1200" cap="none" spc="0" normalizeH="0" baseline="0" noProof="0" dirty="0">
                <a:ln>
                  <a:noFill/>
                </a:ln>
                <a:solidFill>
                  <a:srgbClr val="404040"/>
                </a:solidFill>
                <a:effectLst/>
                <a:uLnTx/>
                <a:uFillTx/>
                <a:latin typeface="Knowledge2017" panose="020B0506000000020004" pitchFamily="34" charset="0"/>
                <a:sym typeface="Knowledge2017TF"/>
              </a:rPr>
              <a:t>C-suites and business decision makers across industries—at scale. </a:t>
            </a:r>
            <a:endParaRPr kumimoji="0" lang="en-US" sz="1600" u="none" strike="noStrike" kern="1200" cap="none" spc="0" normalizeH="0" baseline="0" noProof="0" dirty="0">
              <a:ln>
                <a:noFill/>
              </a:ln>
              <a:solidFill>
                <a:srgbClr val="404040"/>
              </a:solidFill>
              <a:effectLst/>
              <a:uLnTx/>
              <a:uFillTx/>
              <a:latin typeface="Knowledge2017" panose="020B0506000000020004" pitchFamily="34" charset="0"/>
            </a:endParaRPr>
          </a:p>
        </p:txBody>
      </p:sp>
      <p:sp>
        <p:nvSpPr>
          <p:cNvPr id="14" name="TextBox 13">
            <a:extLst>
              <a:ext uri="{FF2B5EF4-FFF2-40B4-BE49-F238E27FC236}">
                <a16:creationId xmlns:a16="http://schemas.microsoft.com/office/drawing/2014/main" id="{6AB44B16-4653-464F-865B-EC32CE7B595E}"/>
              </a:ext>
            </a:extLst>
          </p:cNvPr>
          <p:cNvSpPr txBox="1"/>
          <p:nvPr/>
        </p:nvSpPr>
        <p:spPr>
          <a:xfrm>
            <a:off x="912390" y="3182291"/>
            <a:ext cx="1373609" cy="1908618"/>
          </a:xfrm>
          <a:prstGeom prst="rect">
            <a:avLst/>
          </a:prstGeom>
          <a:solidFill>
            <a:schemeClr val="accent3"/>
          </a:solidFill>
        </p:spPr>
        <p:txBody>
          <a:bodyPr wrap="square" lIns="118872" tIns="91440" rIns="13716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Knowledge2017"/>
                <a:ea typeface="+mn-ea"/>
                <a:cs typeface="+mn-cs"/>
              </a:rPr>
              <a:t>AMERICAS</a:t>
            </a:r>
          </a:p>
          <a:p>
            <a:pPr marL="0" marR="0" lvl="0" indent="0" algn="l" defTabSz="914400" rtl="0" eaLnBrk="1" fontAlgn="auto" latinLnBrk="0" hangingPunct="1">
              <a:lnSpc>
                <a:spcPct val="100000"/>
              </a:lnSpc>
              <a:spcBef>
                <a:spcPts val="0"/>
              </a:spcBef>
              <a:spcAft>
                <a:spcPts val="1200"/>
              </a:spcAft>
              <a:buClrTx/>
              <a:buSzTx/>
              <a:buFontTx/>
              <a:buNone/>
              <a:tabLst/>
              <a:defRPr/>
            </a:pPr>
            <a:r>
              <a:rPr lang="en-GB" sz="1200">
                <a:solidFill>
                  <a:srgbClr val="FFFFFF"/>
                </a:solidFill>
                <a:latin typeface="Knowledge2017" panose="020B0506000000020004" pitchFamily="34" charset="0"/>
              </a:rPr>
              <a:t>32</a:t>
            </a:r>
            <a:r>
              <a:rPr kumimoji="0" lang="en-GB" sz="1200" u="none" strike="noStrike" kern="1200" cap="none" spc="0" normalizeH="0" baseline="0" noProof="0">
                <a:ln>
                  <a:noFill/>
                </a:ln>
                <a:solidFill>
                  <a:srgbClr val="FFFFFF"/>
                </a:solidFill>
                <a:effectLst/>
                <a:uLnTx/>
                <a:uFillTx/>
                <a:latin typeface="Knowledge2017" panose="020B0506000000020004" pitchFamily="34" charset="0"/>
              </a:rPr>
              <a:t>M monthly </a:t>
            </a:r>
            <a:r>
              <a:rPr kumimoji="0" lang="en-GB" sz="1200" u="none" strike="noStrike" kern="1200" cap="none" spc="0" normalizeH="0" baseline="0" noProof="0" err="1">
                <a:ln>
                  <a:noFill/>
                </a:ln>
                <a:solidFill>
                  <a:srgbClr val="FFFFFF"/>
                </a:solidFill>
                <a:effectLst/>
                <a:uLnTx/>
                <a:uFillTx/>
                <a:latin typeface="Knowledge2017" panose="020B0506000000020004" pitchFamily="34" charset="0"/>
              </a:rPr>
              <a:t>uniques</a:t>
            </a:r>
            <a:endParaRPr lang="en-GB" sz="1200" u="none" strike="noStrike" kern="1200" cap="none" spc="0" normalizeH="0" baseline="0" noProof="0">
              <a:ln>
                <a:noFill/>
              </a:ln>
              <a:solidFill>
                <a:srgbClr val="FFFFFF"/>
              </a:solidFill>
              <a:effectLst/>
              <a:uLnTx/>
              <a:uFillTx/>
              <a:latin typeface="Knowledge2017" panose="020B0506000000020004" pitchFamily="34" charset="0"/>
            </a:endParaRPr>
          </a:p>
          <a:p>
            <a:pPr>
              <a:spcAft>
                <a:spcPts val="600"/>
              </a:spcAft>
              <a:defRPr/>
            </a:pPr>
            <a:r>
              <a:rPr lang="en-GB" sz="1200">
                <a:solidFill>
                  <a:srgbClr val="FFFFFF"/>
                </a:solidFill>
                <a:latin typeface="Knowledge2017" panose="020B0506000000020004" pitchFamily="34" charset="0"/>
              </a:rPr>
              <a:t>Desktop – 26%</a:t>
            </a:r>
          </a:p>
          <a:p>
            <a:pPr>
              <a:spcAft>
                <a:spcPts val="600"/>
              </a:spcAft>
              <a:defRPr/>
            </a:pPr>
            <a:r>
              <a:rPr lang="en-GB" sz="1200">
                <a:solidFill>
                  <a:srgbClr val="FFFFFF"/>
                </a:solidFill>
                <a:latin typeface="Knowledge2017" panose="020B0506000000020004" pitchFamily="34" charset="0"/>
              </a:rPr>
              <a:t>Mobile – 72%</a:t>
            </a:r>
          </a:p>
          <a:p>
            <a:pPr>
              <a:spcAft>
                <a:spcPts val="600"/>
              </a:spcAft>
              <a:defRPr/>
            </a:pPr>
            <a:r>
              <a:rPr lang="en-GB" sz="1200">
                <a:solidFill>
                  <a:srgbClr val="FFFFFF"/>
                </a:solidFill>
                <a:latin typeface="Knowledge2017" panose="020B0506000000020004" pitchFamily="34" charset="0"/>
              </a:rPr>
              <a:t>Tablet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u="none" strike="noStrike" kern="1200" cap="none" spc="0" normalizeH="0" baseline="0" noProof="0">
                <a:ln>
                  <a:noFill/>
                </a:ln>
                <a:solidFill>
                  <a:srgbClr val="FFFFFF"/>
                </a:solidFill>
                <a:effectLst/>
                <a:uLnTx/>
                <a:uFillTx/>
                <a:latin typeface="Knowledge2017" panose="020B0506000000020004" pitchFamily="34" charset="0"/>
              </a:rPr>
              <a:t>(28MM US users)</a:t>
            </a:r>
            <a:br>
              <a:rPr lang="en-GB" sz="1000" b="0" i="0" u="none" strike="noStrike" kern="1200" cap="none" spc="0" normalizeH="0" baseline="0" noProof="0">
                <a:ln>
                  <a:noFill/>
                </a:ln>
                <a:effectLst/>
                <a:uLnTx/>
                <a:uFillTx/>
                <a:latin typeface="Knowledge2017 UltraLight"/>
              </a:rPr>
            </a:br>
            <a:endParaRPr kumimoji="0" lang="en-GB" sz="1200" b="0" i="0" u="none" strike="noStrike" kern="1200" cap="none" spc="0" normalizeH="0" baseline="0" noProof="0">
              <a:ln>
                <a:noFill/>
              </a:ln>
              <a:solidFill>
                <a:srgbClr val="FFFFFF"/>
              </a:solidFill>
              <a:effectLst/>
              <a:uLnTx/>
              <a:uFillTx/>
              <a:latin typeface="Knowledge2017 UltraLight"/>
              <a:ea typeface="+mn-ea"/>
              <a:cs typeface="+mn-cs"/>
            </a:endParaRPr>
          </a:p>
        </p:txBody>
      </p:sp>
      <p:cxnSp>
        <p:nvCxnSpPr>
          <p:cNvPr id="15" name="Straight Connector 14">
            <a:extLst>
              <a:ext uri="{FF2B5EF4-FFF2-40B4-BE49-F238E27FC236}">
                <a16:creationId xmlns:a16="http://schemas.microsoft.com/office/drawing/2014/main" id="{BE470512-D9B7-1C40-B73D-F205FAAFC1AD}"/>
              </a:ext>
            </a:extLst>
          </p:cNvPr>
          <p:cNvCxnSpPr/>
          <p:nvPr/>
        </p:nvCxnSpPr>
        <p:spPr>
          <a:xfrm>
            <a:off x="914400" y="3106876"/>
            <a:ext cx="13716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75D6440-7260-A34F-B029-6932A2F61184}"/>
              </a:ext>
            </a:extLst>
          </p:cNvPr>
          <p:cNvSpPr txBox="1"/>
          <p:nvPr/>
        </p:nvSpPr>
        <p:spPr>
          <a:xfrm>
            <a:off x="3625280" y="3403153"/>
            <a:ext cx="1333175" cy="1713799"/>
          </a:xfrm>
          <a:prstGeom prst="rect">
            <a:avLst/>
          </a:prstGeom>
          <a:solidFill>
            <a:schemeClr val="accent3"/>
          </a:solidFill>
        </p:spPr>
        <p:txBody>
          <a:bodyPr wrap="square" lIns="118872" tIns="91440" rIns="13716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Knowledge2017"/>
                <a:ea typeface="+mn-ea"/>
                <a:cs typeface="+mn-cs"/>
              </a:rPr>
              <a:t>EMEA</a:t>
            </a:r>
          </a:p>
          <a:p>
            <a:pPr marL="0" marR="0" lvl="0" indent="0" algn="l" defTabSz="914400" rtl="0" eaLnBrk="1" fontAlgn="auto" latinLnBrk="0" hangingPunct="1">
              <a:lnSpc>
                <a:spcPct val="100000"/>
              </a:lnSpc>
              <a:spcBef>
                <a:spcPts val="0"/>
              </a:spcBef>
              <a:spcAft>
                <a:spcPts val="1200"/>
              </a:spcAft>
              <a:buClrTx/>
              <a:buSzTx/>
              <a:buFontTx/>
              <a:buNone/>
              <a:tabLst/>
              <a:defRPr/>
            </a:pPr>
            <a:r>
              <a:rPr lang="en-GB" sz="1200">
                <a:solidFill>
                  <a:srgbClr val="FFFFFF"/>
                </a:solidFill>
                <a:latin typeface="Knowledge2017" panose="020B0506000000020004" pitchFamily="34" charset="0"/>
              </a:rPr>
              <a:t>10.7</a:t>
            </a:r>
            <a:r>
              <a:rPr kumimoji="0" lang="en-GB" sz="1200" u="none" strike="noStrike" kern="1200" cap="none" spc="0" normalizeH="0" baseline="0" noProof="0">
                <a:ln>
                  <a:noFill/>
                </a:ln>
                <a:solidFill>
                  <a:srgbClr val="FFFFFF"/>
                </a:solidFill>
                <a:effectLst/>
                <a:uLnTx/>
                <a:uFillTx/>
                <a:latin typeface="Knowledge2017" panose="020B0506000000020004" pitchFamily="34" charset="0"/>
              </a:rPr>
              <a:t>M monthly </a:t>
            </a:r>
            <a:r>
              <a:rPr kumimoji="0" lang="en-GB" sz="1200" u="none" strike="noStrike" kern="1200" cap="none" spc="0" normalizeH="0" baseline="0" noProof="0" err="1">
                <a:ln>
                  <a:noFill/>
                </a:ln>
                <a:solidFill>
                  <a:srgbClr val="FFFFFF"/>
                </a:solidFill>
                <a:effectLst/>
                <a:uLnTx/>
                <a:uFillTx/>
                <a:latin typeface="Knowledge2017" panose="020B0506000000020004" pitchFamily="34" charset="0"/>
              </a:rPr>
              <a:t>uniques</a:t>
            </a:r>
            <a:endParaRPr kumimoji="0" lang="en-GB" sz="1200" u="none" strike="noStrike" kern="1200" cap="none" spc="0" normalizeH="0" baseline="0" noProof="0">
              <a:ln>
                <a:noFill/>
              </a:ln>
              <a:solidFill>
                <a:srgbClr val="FFFFFF"/>
              </a:solidFill>
              <a:effectLst/>
              <a:uLnTx/>
              <a:uFillTx/>
              <a:latin typeface="Knowledge2017" panose="020B0506000000020004" pitchFamily="34" charset="0"/>
            </a:endParaRPr>
          </a:p>
          <a:p>
            <a:pPr>
              <a:spcAft>
                <a:spcPts val="500"/>
              </a:spcAft>
              <a:defRPr/>
            </a:pPr>
            <a:r>
              <a:rPr lang="en-GB" sz="1200">
                <a:solidFill>
                  <a:srgbClr val="FFFFFF"/>
                </a:solidFill>
                <a:latin typeface="Knowledge2017" panose="020B0506000000020004" pitchFamily="34" charset="0"/>
              </a:rPr>
              <a:t>Desktop – 33%</a:t>
            </a:r>
          </a:p>
          <a:p>
            <a:pPr>
              <a:spcAft>
                <a:spcPts val="500"/>
              </a:spcAft>
              <a:defRPr/>
            </a:pPr>
            <a:r>
              <a:rPr lang="en-GB" sz="1200">
                <a:solidFill>
                  <a:srgbClr val="FFFFFF"/>
                </a:solidFill>
                <a:latin typeface="Knowledge2017" panose="020B0506000000020004" pitchFamily="34" charset="0"/>
              </a:rPr>
              <a:t>Mobile – 66%</a:t>
            </a:r>
          </a:p>
          <a:p>
            <a:pPr>
              <a:spcAft>
                <a:spcPts val="500"/>
              </a:spcAft>
              <a:defRPr/>
            </a:pPr>
            <a:r>
              <a:rPr lang="en-GB" sz="1200">
                <a:solidFill>
                  <a:srgbClr val="FFFFFF"/>
                </a:solidFill>
                <a:latin typeface="Knowledge2017" panose="020B0506000000020004" pitchFamily="34" charset="0"/>
              </a:rPr>
              <a:t>Tablet – 2%</a:t>
            </a:r>
          </a:p>
          <a:p>
            <a:pPr>
              <a:spcAft>
                <a:spcPts val="1200"/>
              </a:spcAft>
              <a:defRPr/>
            </a:pPr>
            <a:endParaRPr lang="en-GB" sz="1050">
              <a:solidFill>
                <a:srgbClr val="FFFFFF"/>
              </a:solidFill>
              <a:latin typeface="Knowledge2017 UltraLight"/>
            </a:endParaRPr>
          </a:p>
          <a:p>
            <a:pPr>
              <a:spcAft>
                <a:spcPts val="1200"/>
              </a:spcAft>
              <a:defRPr/>
            </a:pPr>
            <a:endParaRPr lang="en-GB" sz="1200">
              <a:solidFill>
                <a:srgbClr val="FFFFFF"/>
              </a:solidFill>
              <a:latin typeface="Knowledge2017 UltraLigh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000" b="0" i="0" u="none" strike="noStrike" kern="1200" cap="none" spc="0" normalizeH="0" baseline="0" noProof="0">
                <a:ln>
                  <a:noFill/>
                </a:ln>
                <a:effectLst/>
                <a:uLnTx/>
                <a:uFillTx/>
                <a:latin typeface="Knowledge2017 UltraLight"/>
              </a:rPr>
            </a:br>
            <a:endParaRPr kumimoji="0" lang="en-GB" sz="1200" b="0" i="0" u="none" strike="noStrike" kern="1200" cap="none" spc="0" normalizeH="0" baseline="0" noProof="0">
              <a:ln>
                <a:noFill/>
              </a:ln>
              <a:solidFill>
                <a:srgbClr val="FFFFFF"/>
              </a:solidFill>
              <a:effectLst/>
              <a:uLnTx/>
              <a:uFillTx/>
              <a:latin typeface="Knowledge2017 UltraLight"/>
              <a:ea typeface="+mn-ea"/>
              <a:cs typeface="+mn-cs"/>
            </a:endParaRPr>
          </a:p>
        </p:txBody>
      </p:sp>
      <p:cxnSp>
        <p:nvCxnSpPr>
          <p:cNvPr id="20" name="Straight Connector 19">
            <a:extLst>
              <a:ext uri="{FF2B5EF4-FFF2-40B4-BE49-F238E27FC236}">
                <a16:creationId xmlns:a16="http://schemas.microsoft.com/office/drawing/2014/main" id="{9B9C68D1-E97B-7C48-A4A9-93DECD3700FB}"/>
              </a:ext>
            </a:extLst>
          </p:cNvPr>
          <p:cNvCxnSpPr>
            <a:cxnSpLocks/>
          </p:cNvCxnSpPr>
          <p:nvPr/>
        </p:nvCxnSpPr>
        <p:spPr>
          <a:xfrm>
            <a:off x="3625280" y="3327739"/>
            <a:ext cx="1333175"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2DCDCBA-008A-2149-BC70-A614297725A8}"/>
              </a:ext>
            </a:extLst>
          </p:cNvPr>
          <p:cNvSpPr txBox="1"/>
          <p:nvPr/>
        </p:nvSpPr>
        <p:spPr>
          <a:xfrm>
            <a:off x="5935480" y="3839333"/>
            <a:ext cx="1395476" cy="1713794"/>
          </a:xfrm>
          <a:prstGeom prst="rect">
            <a:avLst/>
          </a:prstGeom>
          <a:solidFill>
            <a:schemeClr val="accent3"/>
          </a:solidFill>
        </p:spPr>
        <p:txBody>
          <a:bodyPr wrap="square" lIns="118872" tIns="91440" rIns="13716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Knowledge2017"/>
                <a:ea typeface="+mn-ea"/>
                <a:cs typeface="+mn-cs"/>
              </a:rPr>
              <a:t>APAC</a:t>
            </a:r>
          </a:p>
          <a:p>
            <a:pPr marL="0" marR="0" lvl="0" indent="0" algn="l" defTabSz="914400" rtl="0" eaLnBrk="1" fontAlgn="auto" latinLnBrk="0" hangingPunct="1">
              <a:lnSpc>
                <a:spcPct val="100000"/>
              </a:lnSpc>
              <a:spcBef>
                <a:spcPts val="0"/>
              </a:spcBef>
              <a:spcAft>
                <a:spcPts val="1200"/>
              </a:spcAft>
              <a:buClrTx/>
              <a:buSzTx/>
              <a:buFontTx/>
              <a:buNone/>
              <a:tabLst/>
              <a:defRPr/>
            </a:pPr>
            <a:r>
              <a:rPr lang="en-GB" sz="1200">
                <a:solidFill>
                  <a:srgbClr val="FFFFFF"/>
                </a:solidFill>
                <a:latin typeface="Knowledge2017" panose="020B0506000000020004" pitchFamily="34" charset="0"/>
              </a:rPr>
              <a:t>11.</a:t>
            </a:r>
            <a:r>
              <a:rPr kumimoji="0" lang="en-GB" sz="1200" u="none" strike="noStrike" kern="1200" cap="none" spc="0" normalizeH="0" baseline="0" noProof="0">
                <a:ln>
                  <a:noFill/>
                </a:ln>
                <a:solidFill>
                  <a:srgbClr val="FFFFFF"/>
                </a:solidFill>
                <a:effectLst/>
                <a:uLnTx/>
                <a:uFillTx/>
                <a:latin typeface="Knowledge2017" panose="020B0506000000020004" pitchFamily="34" charset="0"/>
              </a:rPr>
              <a:t>7M monthly </a:t>
            </a:r>
            <a:r>
              <a:rPr kumimoji="0" lang="en-GB" sz="1200" u="none" strike="noStrike" kern="1200" cap="none" spc="0" normalizeH="0" baseline="0" noProof="0" err="1">
                <a:ln>
                  <a:noFill/>
                </a:ln>
                <a:solidFill>
                  <a:srgbClr val="FFFFFF"/>
                </a:solidFill>
                <a:effectLst/>
                <a:uLnTx/>
                <a:uFillTx/>
                <a:latin typeface="Knowledge2017" panose="020B0506000000020004" pitchFamily="34" charset="0"/>
              </a:rPr>
              <a:t>uniques</a:t>
            </a:r>
            <a:endParaRPr kumimoji="0" lang="en-GB" sz="1200" u="none" strike="noStrike" kern="1200" cap="none" spc="0" normalizeH="0" baseline="0" noProof="0">
              <a:ln>
                <a:noFill/>
              </a:ln>
              <a:solidFill>
                <a:srgbClr val="FFFFFF"/>
              </a:solidFill>
              <a:effectLst/>
              <a:uLnTx/>
              <a:uFillTx/>
              <a:latin typeface="Knowledge2017" panose="020B0506000000020004" pitchFamily="34" charset="0"/>
            </a:endParaRPr>
          </a:p>
          <a:p>
            <a:pPr>
              <a:spcAft>
                <a:spcPts val="600"/>
              </a:spcAft>
              <a:defRPr/>
            </a:pPr>
            <a:r>
              <a:rPr lang="en-GB" sz="1200">
                <a:solidFill>
                  <a:srgbClr val="FFFFFF"/>
                </a:solidFill>
                <a:latin typeface="Knowledge2017" panose="020B0506000000020004" pitchFamily="34" charset="0"/>
              </a:rPr>
              <a:t>Desktop - 71%</a:t>
            </a:r>
          </a:p>
          <a:p>
            <a:pPr>
              <a:spcAft>
                <a:spcPts val="600"/>
              </a:spcAft>
              <a:defRPr/>
            </a:pPr>
            <a:r>
              <a:rPr lang="en-GB" sz="1200">
                <a:solidFill>
                  <a:srgbClr val="FFFFFF"/>
                </a:solidFill>
                <a:latin typeface="Knowledge2017" panose="020B0506000000020004" pitchFamily="34" charset="0"/>
              </a:rPr>
              <a:t>Mobile – 27%</a:t>
            </a:r>
          </a:p>
          <a:p>
            <a:pPr>
              <a:spcAft>
                <a:spcPts val="600"/>
              </a:spcAft>
              <a:defRPr/>
            </a:pPr>
            <a:r>
              <a:rPr lang="en-GB" sz="1200">
                <a:solidFill>
                  <a:srgbClr val="FFFFFF"/>
                </a:solidFill>
                <a:latin typeface="Knowledge2017" panose="020B0506000000020004" pitchFamily="34" charset="0"/>
              </a:rPr>
              <a:t>Tablet – 2%</a:t>
            </a:r>
          </a:p>
          <a:p>
            <a:pPr marL="0" marR="0" lvl="0" indent="0" algn="l" defTabSz="914400" rtl="0" eaLnBrk="1" fontAlgn="auto" latinLnBrk="0" hangingPunct="1">
              <a:lnSpc>
                <a:spcPct val="100000"/>
              </a:lnSpc>
              <a:spcBef>
                <a:spcPts val="0"/>
              </a:spcBef>
              <a:spcAft>
                <a:spcPts val="1200"/>
              </a:spcAft>
              <a:buClrTx/>
              <a:buSzTx/>
              <a:buFontTx/>
              <a:buNone/>
              <a:tabLst/>
              <a:defRPr/>
            </a:pPr>
            <a:br>
              <a:rPr lang="en-GB" sz="1400" b="0" i="0" u="none" strike="noStrike" kern="1200" cap="none" spc="0" normalizeH="0" baseline="0" noProof="0">
                <a:ln>
                  <a:noFill/>
                </a:ln>
                <a:effectLst/>
                <a:uLnTx/>
                <a:uFillTx/>
                <a:latin typeface="Knowledge2017 UltraLight"/>
              </a:rPr>
            </a:br>
            <a:endParaRPr kumimoji="0" lang="en-GB" sz="1400" b="0" i="0" u="none" strike="noStrike" kern="1200" cap="none" spc="0" normalizeH="0" baseline="0" noProof="0">
              <a:ln>
                <a:noFill/>
              </a:ln>
              <a:solidFill>
                <a:srgbClr val="FFFFFF"/>
              </a:solidFill>
              <a:effectLst/>
              <a:uLnTx/>
              <a:uFillTx/>
              <a:latin typeface="Knowledge2017 UltraLight"/>
              <a:ea typeface="+mn-ea"/>
              <a:cs typeface="+mn-cs"/>
            </a:endParaRPr>
          </a:p>
        </p:txBody>
      </p:sp>
      <p:cxnSp>
        <p:nvCxnSpPr>
          <p:cNvPr id="23" name="Straight Connector 22">
            <a:extLst>
              <a:ext uri="{FF2B5EF4-FFF2-40B4-BE49-F238E27FC236}">
                <a16:creationId xmlns:a16="http://schemas.microsoft.com/office/drawing/2014/main" id="{8F7DCD55-0F5B-C54A-90AF-BCDA5120456A}"/>
              </a:ext>
            </a:extLst>
          </p:cNvPr>
          <p:cNvCxnSpPr>
            <a:cxnSpLocks/>
          </p:cNvCxnSpPr>
          <p:nvPr/>
        </p:nvCxnSpPr>
        <p:spPr>
          <a:xfrm>
            <a:off x="5935480" y="3763920"/>
            <a:ext cx="1395476"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A4D8A5A-F27B-41DA-827A-223E9E8B7039}"/>
              </a:ext>
            </a:extLst>
          </p:cNvPr>
          <p:cNvSpPr txBox="1"/>
          <p:nvPr/>
        </p:nvSpPr>
        <p:spPr>
          <a:xfrm>
            <a:off x="550631" y="-11603"/>
            <a:ext cx="1700643" cy="253916"/>
          </a:xfrm>
          <a:prstGeom prst="rect">
            <a:avLst/>
          </a:prstGeom>
          <a:solidFill>
            <a:srgbClr val="FA6400"/>
          </a:solid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Knowledge2017"/>
                <a:ea typeface="+mn-ea"/>
                <a:cs typeface="+mn-cs"/>
              </a:rPr>
              <a:t>REUTERS AUDIENCE</a:t>
            </a:r>
          </a:p>
        </p:txBody>
      </p:sp>
      <p:sp>
        <p:nvSpPr>
          <p:cNvPr id="3" name="Footer Placeholder 2">
            <a:extLst>
              <a:ext uri="{FF2B5EF4-FFF2-40B4-BE49-F238E27FC236}">
                <a16:creationId xmlns:a16="http://schemas.microsoft.com/office/drawing/2014/main" id="{78060CDF-E3C1-C4AA-54E9-DECF74330B8B}"/>
              </a:ext>
            </a:extLst>
          </p:cNvPr>
          <p:cNvSpPr txBox="1">
            <a:spLocks/>
          </p:cNvSpPr>
          <p:nvPr/>
        </p:nvSpPr>
        <p:spPr>
          <a:xfrm>
            <a:off x="8451173" y="6358664"/>
            <a:ext cx="33245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a:ln>
                  <a:noFill/>
                </a:ln>
                <a:solidFill>
                  <a:schemeClr val="accent1">
                    <a:lumMod val="75000"/>
                  </a:schemeClr>
                </a:solidFill>
                <a:effectLst/>
                <a:uLnTx/>
                <a:uFillTx/>
                <a:latin typeface="Knowledge2017" panose="020B0506000000020004" pitchFamily="34" charset="0"/>
              </a:rPr>
              <a:t>Source: GWI Q4 2022 – Q3 2023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a:ln>
                  <a:noFill/>
                </a:ln>
                <a:solidFill>
                  <a:schemeClr val="accent1">
                    <a:lumMod val="75000"/>
                  </a:schemeClr>
                </a:solidFill>
                <a:effectLst/>
                <a:uLnTx/>
                <a:uFillTx/>
                <a:latin typeface="Knowledge2017" panose="020B0506000000020004" pitchFamily="34" charset="0"/>
              </a:rPr>
              <a:t>GA/</a:t>
            </a:r>
            <a:r>
              <a:rPr kumimoji="0" lang="en-US" sz="800" u="none" strike="noStrike" kern="1200" cap="none" spc="0" normalizeH="0" baseline="0" noProof="0" err="1">
                <a:ln>
                  <a:noFill/>
                </a:ln>
                <a:solidFill>
                  <a:schemeClr val="accent1">
                    <a:lumMod val="75000"/>
                  </a:schemeClr>
                </a:solidFill>
                <a:effectLst/>
                <a:uLnTx/>
                <a:uFillTx/>
                <a:latin typeface="Knowledge2017" panose="020B0506000000020004" pitchFamily="34" charset="0"/>
              </a:rPr>
              <a:t>Permutive</a:t>
            </a:r>
            <a:r>
              <a:rPr kumimoji="0" lang="en-US" sz="800" u="none" strike="noStrike" kern="1200" cap="none" spc="0" normalizeH="0" baseline="0" noProof="0">
                <a:ln>
                  <a:noFill/>
                </a:ln>
                <a:solidFill>
                  <a:schemeClr val="accent1">
                    <a:lumMod val="75000"/>
                  </a:schemeClr>
                </a:solidFill>
                <a:effectLst/>
                <a:uLnTx/>
                <a:uFillTx/>
                <a:latin typeface="Knowledge2017" panose="020B0506000000020004" pitchFamily="34" charset="0"/>
              </a:rPr>
              <a:t> Q4 2023 (monthly average)</a:t>
            </a:r>
          </a:p>
        </p:txBody>
      </p:sp>
      <p:graphicFrame>
        <p:nvGraphicFramePr>
          <p:cNvPr id="4" name="Table 2">
            <a:extLst>
              <a:ext uri="{FF2B5EF4-FFF2-40B4-BE49-F238E27FC236}">
                <a16:creationId xmlns:a16="http://schemas.microsoft.com/office/drawing/2014/main" id="{43FD3224-0148-8452-79FD-869ED3B361D3}"/>
              </a:ext>
            </a:extLst>
          </p:cNvPr>
          <p:cNvGraphicFramePr>
            <a:graphicFrameLocks noGrp="1"/>
          </p:cNvGraphicFramePr>
          <p:nvPr>
            <p:extLst>
              <p:ext uri="{D42A27DB-BD31-4B8C-83A1-F6EECF244321}">
                <p14:modId xmlns:p14="http://schemas.microsoft.com/office/powerpoint/2010/main" val="1435667759"/>
              </p:ext>
            </p:extLst>
          </p:nvPr>
        </p:nvGraphicFramePr>
        <p:xfrm>
          <a:off x="8417373" y="227174"/>
          <a:ext cx="3271264" cy="2682240"/>
        </p:xfrm>
        <a:graphic>
          <a:graphicData uri="http://schemas.openxmlformats.org/drawingml/2006/table">
            <a:tbl>
              <a:tblPr firstRow="1" bandRow="1">
                <a:tableStyleId>{5C22544A-7EE6-4342-B048-85BDC9FD1C3A}</a:tableStyleId>
              </a:tblPr>
              <a:tblGrid>
                <a:gridCol w="2326196">
                  <a:extLst>
                    <a:ext uri="{9D8B030D-6E8A-4147-A177-3AD203B41FA5}">
                      <a16:colId xmlns:a16="http://schemas.microsoft.com/office/drawing/2014/main" val="3154684872"/>
                    </a:ext>
                  </a:extLst>
                </a:gridCol>
                <a:gridCol w="945068">
                  <a:extLst>
                    <a:ext uri="{9D8B030D-6E8A-4147-A177-3AD203B41FA5}">
                      <a16:colId xmlns:a16="http://schemas.microsoft.com/office/drawing/2014/main" val="867236908"/>
                    </a:ext>
                  </a:extLst>
                </a:gridCol>
              </a:tblGrid>
              <a:tr h="220899">
                <a:tc gridSpan="2">
                  <a:txBody>
                    <a:bodyPr/>
                    <a:lstStyle/>
                    <a:p>
                      <a:r>
                        <a:rPr lang="en-GB" sz="1400" b="1" i="0" kern="1200">
                          <a:solidFill>
                            <a:schemeClr val="accent3"/>
                          </a:solidFill>
                          <a:latin typeface="+mj-lt"/>
                          <a:ea typeface="+mn-ea"/>
                          <a:cs typeface="+mn-cs"/>
                        </a:rPr>
                        <a:t>Globally, we reach: </a:t>
                      </a:r>
                    </a:p>
                  </a:txBody>
                  <a:tcPr marL="0" marR="0" anchor="ctr">
                    <a:lnL w="12700" cmpd="sng">
                      <a:noFill/>
                    </a:lnL>
                    <a:lnR w="12700" cmpd="sng">
                      <a:noFill/>
                    </a:lnR>
                    <a:lnT w="12700" cmpd="sng">
                      <a:noFill/>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960441620"/>
                  </a:ext>
                </a:extLst>
              </a:tr>
              <a:tr h="217176">
                <a:tc>
                  <a:txBody>
                    <a:bodyPr/>
                    <a:lstStyle/>
                    <a:p>
                      <a:r>
                        <a:rPr lang="en-GB" sz="1200" b="0" i="0" kern="1200">
                          <a:solidFill>
                            <a:schemeClr val="tx2"/>
                          </a:solidFill>
                          <a:latin typeface="+mj-lt"/>
                          <a:ea typeface="+mn-ea"/>
                          <a:cs typeface="+mn-cs"/>
                        </a:rPr>
                        <a:t>Top Management</a:t>
                      </a:r>
                    </a:p>
                  </a:txBody>
                  <a:tcPr marL="72000" marR="0" anchor="ctr">
                    <a:lnL w="12700" cmpd="sng">
                      <a:noFill/>
                    </a:lnL>
                    <a:lnR w="12700" cmpd="sng">
                      <a:noFill/>
                    </a:lnR>
                    <a:lnT w="12700" cap="flat" cmpd="sng" algn="ctr">
                      <a:solidFill>
                        <a:schemeClr val="bg2">
                          <a:lumMod val="50000"/>
                        </a:schemeClr>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1" i="0" kern="1200">
                          <a:solidFill>
                            <a:schemeClr val="tx2"/>
                          </a:solidFill>
                          <a:latin typeface="+mj-lt"/>
                          <a:ea typeface="+mn-ea"/>
                          <a:cs typeface="+mn-cs"/>
                        </a:rPr>
                        <a:t>17M</a:t>
                      </a:r>
                    </a:p>
                  </a:txBody>
                  <a:tcPr marL="0" marR="0" anchor="ctr">
                    <a:lnL w="12700" cmpd="sng">
                      <a:noFill/>
                    </a:lnL>
                    <a:lnR w="12700" cmpd="sng">
                      <a:noFill/>
                    </a:lnR>
                    <a:lnT w="12700" cap="flat" cmpd="sng" algn="ctr">
                      <a:solidFill>
                        <a:schemeClr val="bg2">
                          <a:lumMod val="50000"/>
                        </a:schemeClr>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3869757"/>
                  </a:ext>
                </a:extLst>
              </a:tr>
              <a:tr h="232531">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GB" sz="1200" b="0" i="0" kern="1200">
                          <a:solidFill>
                            <a:schemeClr val="tx2"/>
                          </a:solidFill>
                          <a:latin typeface="+mj-lt"/>
                          <a:ea typeface="+mn-ea"/>
                          <a:cs typeface="+mn-cs"/>
                        </a:rPr>
                        <a:t>Senior Management</a:t>
                      </a:r>
                    </a:p>
                  </a:txBody>
                  <a:tcPr marL="7200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1" i="0" kern="1200">
                          <a:solidFill>
                            <a:schemeClr val="tx2"/>
                          </a:solidFill>
                          <a:latin typeface="+mj-lt"/>
                          <a:ea typeface="+mn-ea"/>
                          <a:cs typeface="+mn-cs"/>
                        </a:rPr>
                        <a:t>31M</a:t>
                      </a: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9068382"/>
                  </a:ext>
                </a:extLst>
              </a:tr>
              <a:tr h="217176">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GB" sz="1200" b="0" i="0" kern="1200">
                          <a:solidFill>
                            <a:schemeClr val="tx2"/>
                          </a:solidFill>
                          <a:latin typeface="+mj-lt"/>
                          <a:ea typeface="+mn-ea"/>
                          <a:cs typeface="+mn-cs"/>
                        </a:rPr>
                        <a:t>Tech DMs</a:t>
                      </a:r>
                    </a:p>
                  </a:txBody>
                  <a:tcPr marL="7200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1" i="0" kern="1200">
                          <a:solidFill>
                            <a:schemeClr val="tx2"/>
                          </a:solidFill>
                          <a:latin typeface="+mj-lt"/>
                          <a:ea typeface="+mn-ea"/>
                          <a:cs typeface="+mn-cs"/>
                        </a:rPr>
                        <a:t>11M</a:t>
                      </a: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6392752"/>
                  </a:ext>
                </a:extLst>
              </a:tr>
              <a:tr h="217176">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GB" sz="1200" b="0" i="0" kern="1200">
                          <a:solidFill>
                            <a:schemeClr val="tx2"/>
                          </a:solidFill>
                          <a:latin typeface="+mj-lt"/>
                          <a:ea typeface="+mn-ea"/>
                          <a:cs typeface="+mn-cs"/>
                        </a:rPr>
                        <a:t>Financial DMs</a:t>
                      </a:r>
                    </a:p>
                  </a:txBody>
                  <a:tcPr marL="7200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126" rtl="0" eaLnBrk="1" latinLnBrk="0" hangingPunct="1"/>
                      <a:r>
                        <a:rPr lang="en-GB" sz="1200" b="1" i="0" kern="1200">
                          <a:solidFill>
                            <a:schemeClr val="tx2"/>
                          </a:solidFill>
                          <a:latin typeface="+mj-lt"/>
                          <a:ea typeface="+mn-ea"/>
                          <a:cs typeface="+mn-cs"/>
                        </a:rPr>
                        <a:t>6M</a:t>
                      </a: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2461760"/>
                  </a:ext>
                </a:extLst>
              </a:tr>
              <a:tr h="217176">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GB" sz="1200" b="0" i="0" kern="1200">
                          <a:solidFill>
                            <a:schemeClr val="tx2"/>
                          </a:solidFill>
                          <a:latin typeface="+mj-lt"/>
                          <a:ea typeface="+mn-ea"/>
                          <a:cs typeface="+mn-cs"/>
                        </a:rPr>
                        <a:t>Government DMs</a:t>
                      </a:r>
                    </a:p>
                  </a:txBody>
                  <a:tcPr marL="7200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126" rtl="0" eaLnBrk="1" latinLnBrk="0" hangingPunct="1"/>
                      <a:r>
                        <a:rPr lang="en-GB" sz="1200" b="1" i="0" kern="1200">
                          <a:solidFill>
                            <a:schemeClr val="tx2"/>
                          </a:solidFill>
                          <a:latin typeface="+mj-lt"/>
                          <a:ea typeface="+mn-ea"/>
                          <a:cs typeface="+mn-cs"/>
                        </a:rPr>
                        <a:t>2M</a:t>
                      </a: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9870671"/>
                  </a:ext>
                </a:extLst>
              </a:tr>
              <a:tr h="217176">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GB" sz="1200" b="0" i="0" kern="1200">
                          <a:solidFill>
                            <a:schemeClr val="tx2"/>
                          </a:solidFill>
                          <a:latin typeface="+mj-lt"/>
                          <a:ea typeface="+mn-ea"/>
                          <a:cs typeface="+mn-cs"/>
                        </a:rPr>
                        <a:t>Healthcare DMS</a:t>
                      </a:r>
                    </a:p>
                  </a:txBody>
                  <a:tcPr marL="7200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126" rtl="0" eaLnBrk="1" latinLnBrk="0" hangingPunct="1"/>
                      <a:r>
                        <a:rPr lang="en-GB" sz="1200" b="1" i="0" kern="1200">
                          <a:solidFill>
                            <a:schemeClr val="tx2"/>
                          </a:solidFill>
                          <a:latin typeface="+mj-lt"/>
                          <a:ea typeface="+mn-ea"/>
                          <a:cs typeface="+mn-cs"/>
                        </a:rPr>
                        <a:t>2M</a:t>
                      </a: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4012600"/>
                  </a:ext>
                </a:extLst>
              </a:tr>
              <a:tr h="217176">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GB" sz="1200" b="0" i="0" kern="1200">
                          <a:solidFill>
                            <a:schemeClr val="tx2"/>
                          </a:solidFill>
                          <a:latin typeface="+mj-lt"/>
                          <a:ea typeface="+mn-ea"/>
                          <a:cs typeface="+mn-cs"/>
                        </a:rPr>
                        <a:t>Retail Investors</a:t>
                      </a:r>
                    </a:p>
                  </a:txBody>
                  <a:tcPr marL="7200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126" rtl="0" eaLnBrk="1" latinLnBrk="0" hangingPunct="1"/>
                      <a:r>
                        <a:rPr lang="en-GB" sz="1200" b="1" i="0" kern="1200">
                          <a:solidFill>
                            <a:schemeClr val="tx2"/>
                          </a:solidFill>
                          <a:latin typeface="+mj-lt"/>
                          <a:ea typeface="+mn-ea"/>
                          <a:cs typeface="+mn-cs"/>
                        </a:rPr>
                        <a:t>93M</a:t>
                      </a: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8037627"/>
                  </a:ext>
                </a:extLst>
              </a:tr>
              <a:tr h="264637">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GB" sz="1200" b="0" i="0" kern="1200">
                          <a:solidFill>
                            <a:schemeClr val="tx2"/>
                          </a:solidFill>
                          <a:latin typeface="+mj-lt"/>
                          <a:ea typeface="+mn-ea"/>
                          <a:cs typeface="+mn-cs"/>
                        </a:rPr>
                        <a:t>Interested in </a:t>
                      </a:r>
                      <a:br>
                        <a:rPr lang="en-GB" sz="1200" b="0" i="0" kern="1200">
                          <a:solidFill>
                            <a:schemeClr val="tx2"/>
                          </a:solidFill>
                          <a:latin typeface="+mj-lt"/>
                          <a:ea typeface="+mn-ea"/>
                          <a:cs typeface="+mn-cs"/>
                        </a:rPr>
                      </a:br>
                      <a:r>
                        <a:rPr lang="en-GB" sz="1200" b="0" i="0" kern="1200">
                          <a:solidFill>
                            <a:schemeClr val="tx2"/>
                          </a:solidFill>
                          <a:latin typeface="+mj-lt"/>
                          <a:ea typeface="+mn-ea"/>
                          <a:cs typeface="+mn-cs"/>
                        </a:rPr>
                        <a:t>Environmental Issues</a:t>
                      </a:r>
                    </a:p>
                  </a:txBody>
                  <a:tcPr marL="7200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126" rtl="0" eaLnBrk="1" latinLnBrk="0" hangingPunct="1"/>
                      <a:r>
                        <a:rPr lang="en-GB" sz="1200" b="1" i="0" kern="1200">
                          <a:solidFill>
                            <a:schemeClr val="tx2"/>
                          </a:solidFill>
                          <a:latin typeface="+mj-lt"/>
                          <a:ea typeface="+mn-ea"/>
                          <a:cs typeface="+mn-cs"/>
                        </a:rPr>
                        <a:t>72M</a:t>
                      </a: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4589736"/>
                  </a:ext>
                </a:extLst>
              </a:tr>
            </a:tbl>
          </a:graphicData>
        </a:graphic>
      </p:graphicFrame>
      <p:graphicFrame>
        <p:nvGraphicFramePr>
          <p:cNvPr id="5" name="Table 2">
            <a:extLst>
              <a:ext uri="{FF2B5EF4-FFF2-40B4-BE49-F238E27FC236}">
                <a16:creationId xmlns:a16="http://schemas.microsoft.com/office/drawing/2014/main" id="{C2683B59-2214-86D3-8A39-9420B9A37418}"/>
              </a:ext>
            </a:extLst>
          </p:cNvPr>
          <p:cNvGraphicFramePr>
            <a:graphicFrameLocks noGrp="1"/>
          </p:cNvGraphicFramePr>
          <p:nvPr>
            <p:extLst>
              <p:ext uri="{D42A27DB-BD31-4B8C-83A1-F6EECF244321}">
                <p14:modId xmlns:p14="http://schemas.microsoft.com/office/powerpoint/2010/main" val="3699650487"/>
              </p:ext>
            </p:extLst>
          </p:nvPr>
        </p:nvGraphicFramePr>
        <p:xfrm>
          <a:off x="8451173" y="2982713"/>
          <a:ext cx="3203664" cy="2970960"/>
        </p:xfrm>
        <a:graphic>
          <a:graphicData uri="http://schemas.openxmlformats.org/drawingml/2006/table">
            <a:tbl>
              <a:tblPr firstRow="1" bandRow="1">
                <a:tableStyleId>{5C22544A-7EE6-4342-B048-85BDC9FD1C3A}</a:tableStyleId>
              </a:tblPr>
              <a:tblGrid>
                <a:gridCol w="1443862">
                  <a:extLst>
                    <a:ext uri="{9D8B030D-6E8A-4147-A177-3AD203B41FA5}">
                      <a16:colId xmlns:a16="http://schemas.microsoft.com/office/drawing/2014/main" val="3154684872"/>
                    </a:ext>
                  </a:extLst>
                </a:gridCol>
                <a:gridCol w="633619">
                  <a:extLst>
                    <a:ext uri="{9D8B030D-6E8A-4147-A177-3AD203B41FA5}">
                      <a16:colId xmlns:a16="http://schemas.microsoft.com/office/drawing/2014/main" val="867236908"/>
                    </a:ext>
                  </a:extLst>
                </a:gridCol>
                <a:gridCol w="333375">
                  <a:extLst>
                    <a:ext uri="{9D8B030D-6E8A-4147-A177-3AD203B41FA5}">
                      <a16:colId xmlns:a16="http://schemas.microsoft.com/office/drawing/2014/main" val="2970234681"/>
                    </a:ext>
                  </a:extLst>
                </a:gridCol>
                <a:gridCol w="792808">
                  <a:extLst>
                    <a:ext uri="{9D8B030D-6E8A-4147-A177-3AD203B41FA5}">
                      <a16:colId xmlns:a16="http://schemas.microsoft.com/office/drawing/2014/main" val="3313779540"/>
                    </a:ext>
                  </a:extLst>
                </a:gridCol>
              </a:tblGrid>
              <a:tr h="324112">
                <a:tc gridSpan="2">
                  <a:txBody>
                    <a:bodyPr/>
                    <a:lstStyle/>
                    <a:p>
                      <a:r>
                        <a:rPr lang="en-US" altLang="ja-JP" sz="1400" b="1" i="0" kern="1200">
                          <a:solidFill>
                            <a:schemeClr val="accent3"/>
                          </a:solidFill>
                          <a:latin typeface="+mj-lt"/>
                          <a:ea typeface="Meiryo UI" panose="020B0604030504040204" pitchFamily="34" charset="-128"/>
                          <a:cs typeface="+mn-cs"/>
                        </a:rPr>
                        <a:t>Top 8 Countries </a:t>
                      </a:r>
                      <a:br>
                        <a:rPr lang="en-US" altLang="ja-JP" sz="1400" b="1" i="0" kern="1200">
                          <a:solidFill>
                            <a:schemeClr val="accent3"/>
                          </a:solidFill>
                          <a:latin typeface="+mj-lt"/>
                          <a:ea typeface="Meiryo UI" panose="020B0604030504040204" pitchFamily="34" charset="-128"/>
                          <a:cs typeface="+mn-cs"/>
                        </a:rPr>
                      </a:br>
                      <a:r>
                        <a:rPr lang="en-US" altLang="ja-JP" sz="1400" b="1" i="0" kern="1200">
                          <a:solidFill>
                            <a:schemeClr val="accent3"/>
                          </a:solidFill>
                          <a:latin typeface="+mj-lt"/>
                          <a:ea typeface="Meiryo UI" panose="020B0604030504040204" pitchFamily="34" charset="-128"/>
                          <a:cs typeface="+mn-cs"/>
                        </a:rPr>
                        <a:t>Monthly average:</a:t>
                      </a:r>
                      <a:r>
                        <a:rPr lang="en-GB" sz="1400" b="1" i="0" kern="1200">
                          <a:solidFill>
                            <a:schemeClr val="accent3"/>
                          </a:solidFill>
                          <a:latin typeface="+mj-lt"/>
                          <a:ea typeface="Meiryo UI" panose="020B0604030504040204" pitchFamily="34" charset="-128"/>
                          <a:cs typeface="+mn-cs"/>
                        </a:rPr>
                        <a:t> </a:t>
                      </a:r>
                    </a:p>
                  </a:txBody>
                  <a:tcPr marL="0" marR="0" anchor="ctr">
                    <a:lnL w="12700" cmpd="sng">
                      <a:noFill/>
                    </a:lnL>
                    <a:lnR w="12700" cmpd="sng">
                      <a:noFill/>
                    </a:lnR>
                    <a:lnT w="12700" cmpd="sng">
                      <a:noFill/>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a:txBody>
                    <a:bodyPr/>
                    <a:lstStyle/>
                    <a:p>
                      <a:pPr algn="r"/>
                      <a:r>
                        <a:rPr lang="en-GB" sz="1400" b="1" i="0" kern="1200">
                          <a:solidFill>
                            <a:schemeClr val="accent3"/>
                          </a:solidFill>
                          <a:latin typeface="+mj-lt"/>
                          <a:ea typeface="Meiryo UI" panose="020B0604030504040204" pitchFamily="34" charset="-128"/>
                          <a:cs typeface="+mn-cs"/>
                        </a:rPr>
                        <a:t>PV</a:t>
                      </a:r>
                    </a:p>
                  </a:txBody>
                  <a:tcPr marL="0" marR="0" anchor="ctr">
                    <a:lnL w="12700" cmpd="sng">
                      <a:noFill/>
                    </a:lnL>
                    <a:lnR w="12700" cmpd="sng">
                      <a:noFill/>
                    </a:lnR>
                    <a:lnT w="12700" cmpd="sng">
                      <a:noFill/>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b="1" i="0" kern="1200">
                          <a:solidFill>
                            <a:schemeClr val="accent3"/>
                          </a:solidFill>
                          <a:latin typeface="+mj-lt"/>
                          <a:ea typeface="Meiryo UI" panose="020B0604030504040204" pitchFamily="34" charset="-128"/>
                          <a:cs typeface="+mn-cs"/>
                        </a:rPr>
                        <a:t>UU</a:t>
                      </a:r>
                    </a:p>
                  </a:txBody>
                  <a:tcPr marL="0" marR="0" anchor="ctr">
                    <a:lnL w="12700" cmpd="sng">
                      <a:noFill/>
                    </a:lnL>
                    <a:lnR w="12700" cmpd="sng">
                      <a:noFill/>
                    </a:lnR>
                    <a:lnT w="12700" cmpd="sng">
                      <a:noFill/>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0441620"/>
                  </a:ext>
                </a:extLst>
              </a:tr>
              <a:tr h="306600">
                <a:tc>
                  <a:txBody>
                    <a:bodyPr/>
                    <a:lstStyle/>
                    <a:p>
                      <a:r>
                        <a:rPr lang="en-US" sz="1200" b="0" i="0" kern="1200">
                          <a:solidFill>
                            <a:schemeClr val="tx2"/>
                          </a:solidFill>
                          <a:latin typeface="+mj-lt"/>
                          <a:ea typeface="Meiryo UI" panose="020B0604030504040204" pitchFamily="34" charset="-128"/>
                          <a:cs typeface="+mn-cs"/>
                        </a:rPr>
                        <a:t>US</a:t>
                      </a:r>
                      <a:endParaRPr lang="en-GB" sz="1200" b="0"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12700" cap="flat" cmpd="sng" algn="ctr">
                      <a:solidFill>
                        <a:schemeClr val="bg2">
                          <a:lumMod val="50000"/>
                        </a:schemeClr>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r"/>
                      <a:r>
                        <a:rPr lang="en-US" sz="1200" b="1" i="0" kern="1200">
                          <a:solidFill>
                            <a:schemeClr val="tx2"/>
                          </a:solidFill>
                          <a:latin typeface="+mj-lt"/>
                          <a:ea typeface="Meiryo UI" panose="020B0604030504040204" pitchFamily="34" charset="-128"/>
                          <a:cs typeface="+mn-cs"/>
                        </a:rPr>
                        <a:t>57.6M</a:t>
                      </a: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12700" cap="flat" cmpd="sng" algn="ctr">
                      <a:solidFill>
                        <a:schemeClr val="bg2">
                          <a:lumMod val="50000"/>
                        </a:schemeClr>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12700" cap="flat" cmpd="sng" algn="ctr">
                      <a:solidFill>
                        <a:srgbClr val="AFAFAF"/>
                      </a:solidFill>
                      <a:prstDash val="solid"/>
                      <a:round/>
                      <a:headEnd type="none" w="med" len="med"/>
                      <a:tailEnd type="none" w="med" len="med"/>
                    </a:lnT>
                    <a:lnB w="12700" cap="flat" cmpd="sng" algn="ctr">
                      <a:solidFill>
                        <a:srgbClr val="AF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1" i="0" kern="1200">
                          <a:solidFill>
                            <a:schemeClr val="tx2"/>
                          </a:solidFill>
                          <a:latin typeface="+mj-lt"/>
                          <a:ea typeface="Meiryo UI" panose="020B0604030504040204" pitchFamily="34" charset="-128"/>
                          <a:cs typeface="+mn-cs"/>
                        </a:rPr>
                        <a:t>27.9M</a:t>
                      </a: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12700" cap="flat" cmpd="sng" algn="ctr">
                      <a:solidFill>
                        <a:schemeClr val="bg2">
                          <a:lumMod val="50000"/>
                        </a:schemeClr>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3869757"/>
                  </a:ext>
                </a:extLst>
              </a:tr>
              <a:tr h="30660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altLang="ja-JP" sz="1200" b="0" i="0" kern="1200">
                          <a:solidFill>
                            <a:schemeClr val="tx2"/>
                          </a:solidFill>
                          <a:latin typeface="+mj-lt"/>
                          <a:ea typeface="Meiryo UI" panose="020B0604030504040204" pitchFamily="34" charset="-128"/>
                          <a:cs typeface="+mn-cs"/>
                        </a:rPr>
                        <a:t>Canada</a:t>
                      </a:r>
                      <a:endParaRPr lang="en-GB" sz="1200" b="0"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r"/>
                      <a:r>
                        <a:rPr lang="en-US" sz="1200" b="1" i="0" kern="1200">
                          <a:solidFill>
                            <a:schemeClr val="tx2"/>
                          </a:solidFill>
                          <a:latin typeface="+mj-lt"/>
                          <a:ea typeface="Meiryo UI" panose="020B0604030504040204" pitchFamily="34" charset="-128"/>
                          <a:cs typeface="+mn-cs"/>
                        </a:rPr>
                        <a:t>4.7M</a:t>
                      </a: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12700" cap="flat" cmpd="sng" algn="ctr">
                      <a:solidFill>
                        <a:srgbClr val="AFAFAF"/>
                      </a:solidFill>
                      <a:prstDash val="solid"/>
                      <a:round/>
                      <a:headEnd type="none" w="med" len="med"/>
                      <a:tailEnd type="none" w="med" len="med"/>
                    </a:lnT>
                    <a:lnB w="12700" cap="flat" cmpd="sng" algn="ctr">
                      <a:solidFill>
                        <a:srgbClr val="AF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1" i="0" kern="1200">
                          <a:solidFill>
                            <a:schemeClr val="tx2"/>
                          </a:solidFill>
                          <a:latin typeface="+mj-lt"/>
                          <a:ea typeface="Meiryo UI" panose="020B0604030504040204" pitchFamily="34" charset="-128"/>
                          <a:cs typeface="+mn-cs"/>
                        </a:rPr>
                        <a:t>2.3M</a:t>
                      </a: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9068382"/>
                  </a:ext>
                </a:extLst>
              </a:tr>
              <a:tr h="30660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altLang="ja-JP" sz="1200" b="0" i="0" kern="1200">
                          <a:solidFill>
                            <a:schemeClr val="tx2"/>
                          </a:solidFill>
                          <a:latin typeface="+mj-lt"/>
                          <a:ea typeface="Meiryo UI" panose="020B0604030504040204" pitchFamily="34" charset="-128"/>
                          <a:cs typeface="+mn-cs"/>
                        </a:rPr>
                        <a:t>UK</a:t>
                      </a:r>
                      <a:endParaRPr lang="en-GB" sz="1200" b="0"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r"/>
                      <a:r>
                        <a:rPr lang="en-US" sz="1200" b="1" i="0" kern="1200">
                          <a:solidFill>
                            <a:schemeClr val="tx2"/>
                          </a:solidFill>
                          <a:latin typeface="+mj-lt"/>
                          <a:ea typeface="Meiryo UI" panose="020B0604030504040204" pitchFamily="34" charset="-128"/>
                          <a:cs typeface="+mn-cs"/>
                        </a:rPr>
                        <a:t>5.7M</a:t>
                      </a: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12700" cap="flat" cmpd="sng" algn="ctr">
                      <a:solidFill>
                        <a:srgbClr val="AFAFAF"/>
                      </a:solidFill>
                      <a:prstDash val="solid"/>
                      <a:round/>
                      <a:headEnd type="none" w="med" len="med"/>
                      <a:tailEnd type="none" w="med" len="med"/>
                    </a:lnT>
                    <a:lnB w="12700" cap="flat" cmpd="sng" algn="ctr">
                      <a:solidFill>
                        <a:srgbClr val="AF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1" i="0" kern="1200">
                          <a:solidFill>
                            <a:schemeClr val="tx2"/>
                          </a:solidFill>
                          <a:latin typeface="+mj-lt"/>
                          <a:ea typeface="Meiryo UI" panose="020B0604030504040204" pitchFamily="34" charset="-128"/>
                          <a:cs typeface="+mn-cs"/>
                        </a:rPr>
                        <a:t>2.7M</a:t>
                      </a: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6392752"/>
                  </a:ext>
                </a:extLst>
              </a:tr>
              <a:tr h="30660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altLang="ja-JP" sz="1200" b="0" i="0" kern="1200">
                          <a:solidFill>
                            <a:schemeClr val="tx2"/>
                          </a:solidFill>
                          <a:latin typeface="+mj-lt"/>
                          <a:ea typeface="Meiryo UI" panose="020B0604030504040204" pitchFamily="34" charset="-128"/>
                          <a:cs typeface="+mn-cs"/>
                        </a:rPr>
                        <a:t>Germany</a:t>
                      </a:r>
                      <a:endParaRPr lang="en-GB" sz="1200" b="0"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r" defTabSz="914126" rtl="0" eaLnBrk="1" latinLnBrk="0" hangingPunct="1"/>
                      <a:r>
                        <a:rPr lang="en-US" sz="1200" b="1" i="0" kern="1200">
                          <a:solidFill>
                            <a:schemeClr val="tx2"/>
                          </a:solidFill>
                          <a:latin typeface="+mj-lt"/>
                          <a:ea typeface="Meiryo UI" panose="020B0604030504040204" pitchFamily="34" charset="-128"/>
                          <a:cs typeface="+mn-cs"/>
                        </a:rPr>
                        <a:t>1.5M</a:t>
                      </a: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r" defTabSz="914126" rtl="0" eaLnBrk="1" latinLnBrk="0" hangingPunct="1"/>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12700" cap="flat" cmpd="sng" algn="ctr">
                      <a:solidFill>
                        <a:srgbClr val="AFAFAF"/>
                      </a:solidFill>
                      <a:prstDash val="solid"/>
                      <a:round/>
                      <a:headEnd type="none" w="med" len="med"/>
                      <a:tailEnd type="none" w="med" len="med"/>
                    </a:lnT>
                    <a:lnB w="12700" cap="flat" cmpd="sng" algn="ctr">
                      <a:solidFill>
                        <a:srgbClr val="AF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126" rtl="0" eaLnBrk="1" latinLnBrk="0" hangingPunct="1"/>
                      <a:r>
                        <a:rPr lang="en-US" sz="1200" b="1" i="0" kern="1200">
                          <a:solidFill>
                            <a:schemeClr val="tx2"/>
                          </a:solidFill>
                          <a:latin typeface="+mj-lt"/>
                          <a:ea typeface="Meiryo UI" panose="020B0604030504040204" pitchFamily="34" charset="-128"/>
                          <a:cs typeface="+mn-cs"/>
                        </a:rPr>
                        <a:t>760k</a:t>
                      </a: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2461760"/>
                  </a:ext>
                </a:extLst>
              </a:tr>
              <a:tr h="30660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altLang="ja-JP" sz="1200" b="0" i="0" kern="1200">
                          <a:solidFill>
                            <a:schemeClr val="tx2"/>
                          </a:solidFill>
                          <a:latin typeface="+mj-lt"/>
                          <a:ea typeface="Meiryo UI" panose="020B0604030504040204" pitchFamily="34" charset="-128"/>
                          <a:cs typeface="+mn-cs"/>
                        </a:rPr>
                        <a:t>France</a:t>
                      </a:r>
                      <a:endParaRPr lang="en-GB" sz="1200" b="0"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r" defTabSz="914126" rtl="0" eaLnBrk="1" latinLnBrk="0" hangingPunct="1"/>
                      <a:r>
                        <a:rPr lang="en-US" sz="1200" b="1" i="0" kern="1200">
                          <a:solidFill>
                            <a:schemeClr val="tx2"/>
                          </a:solidFill>
                          <a:latin typeface="+mj-lt"/>
                          <a:ea typeface="Meiryo UI" panose="020B0604030504040204" pitchFamily="34" charset="-128"/>
                          <a:cs typeface="+mn-cs"/>
                        </a:rPr>
                        <a:t>1.1M</a:t>
                      </a: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r" defTabSz="914126" rtl="0" eaLnBrk="1" latinLnBrk="0" hangingPunct="1"/>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12700" cap="flat" cmpd="sng" algn="ctr">
                      <a:solidFill>
                        <a:srgbClr val="AFAFAF"/>
                      </a:solidFill>
                      <a:prstDash val="solid"/>
                      <a:round/>
                      <a:headEnd type="none" w="med" len="med"/>
                      <a:tailEnd type="none" w="med" len="med"/>
                    </a:lnT>
                    <a:lnB w="12700" cap="flat" cmpd="sng" algn="ctr">
                      <a:solidFill>
                        <a:srgbClr val="AF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126" rtl="0" eaLnBrk="1" latinLnBrk="0" hangingPunct="1"/>
                      <a:r>
                        <a:rPr lang="en-US" sz="1200" b="1" i="0" kern="1200">
                          <a:solidFill>
                            <a:schemeClr val="tx2"/>
                          </a:solidFill>
                          <a:latin typeface="+mj-lt"/>
                          <a:ea typeface="Meiryo UI" panose="020B0604030504040204" pitchFamily="34" charset="-128"/>
                          <a:cs typeface="+mn-cs"/>
                        </a:rPr>
                        <a:t>620k</a:t>
                      </a: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461088"/>
                  </a:ext>
                </a:extLst>
              </a:tr>
              <a:tr h="30660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altLang="ja-JP" sz="1200" b="0" i="0" kern="1200">
                          <a:solidFill>
                            <a:schemeClr val="tx2"/>
                          </a:solidFill>
                          <a:latin typeface="+mj-lt"/>
                          <a:ea typeface="Meiryo UI" panose="020B0604030504040204" pitchFamily="34" charset="-128"/>
                          <a:cs typeface="+mn-cs"/>
                        </a:rPr>
                        <a:t>Italy</a:t>
                      </a:r>
                      <a:endParaRPr lang="en-GB" sz="1200" b="0"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r" defTabSz="914126" rtl="0" eaLnBrk="1" latinLnBrk="0" hangingPunct="1"/>
                      <a:r>
                        <a:rPr lang="en-US" sz="1200" b="1" i="0" kern="1200">
                          <a:solidFill>
                            <a:schemeClr val="tx2"/>
                          </a:solidFill>
                          <a:latin typeface="+mj-lt"/>
                          <a:ea typeface="Meiryo UI" panose="020B0604030504040204" pitchFamily="34" charset="-128"/>
                          <a:cs typeface="+mn-cs"/>
                        </a:rPr>
                        <a:t>770k</a:t>
                      </a: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r" defTabSz="914126" rtl="0" eaLnBrk="1" latinLnBrk="0" hangingPunct="1"/>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12700" cap="flat" cmpd="sng" algn="ctr">
                      <a:solidFill>
                        <a:srgbClr val="AFAFAF"/>
                      </a:solidFill>
                      <a:prstDash val="solid"/>
                      <a:round/>
                      <a:headEnd type="none" w="med" len="med"/>
                      <a:tailEnd type="none" w="med" len="med"/>
                    </a:lnT>
                    <a:lnB w="12700" cap="flat" cmpd="sng" algn="ctr">
                      <a:solidFill>
                        <a:srgbClr val="AF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126" rtl="0" eaLnBrk="1" latinLnBrk="0" hangingPunct="1"/>
                      <a:r>
                        <a:rPr lang="en-US" sz="1200" b="1" i="0" kern="1200">
                          <a:solidFill>
                            <a:schemeClr val="tx2"/>
                          </a:solidFill>
                          <a:latin typeface="+mj-lt"/>
                          <a:ea typeface="Meiryo UI" panose="020B0604030504040204" pitchFamily="34" charset="-128"/>
                          <a:cs typeface="+mn-cs"/>
                        </a:rPr>
                        <a:t>280k</a:t>
                      </a:r>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04706"/>
                  </a:ext>
                </a:extLst>
              </a:tr>
              <a:tr h="30660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altLang="ja-JP" sz="1200" b="0" i="0" kern="1200">
                          <a:solidFill>
                            <a:schemeClr val="tx2"/>
                          </a:solidFill>
                          <a:latin typeface="+mj-lt"/>
                          <a:ea typeface="Meiryo UI" panose="020B0604030504040204" pitchFamily="34" charset="-128"/>
                          <a:cs typeface="+mn-cs"/>
                        </a:rPr>
                        <a:t>Spain</a:t>
                      </a:r>
                      <a:endParaRPr lang="en-GB" sz="1200" b="0"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r" defTabSz="914126" rtl="0" eaLnBrk="1" latinLnBrk="0" hangingPunct="1"/>
                      <a:r>
                        <a:rPr lang="en-GB" sz="1200" b="1" i="0" kern="1200">
                          <a:solidFill>
                            <a:schemeClr val="tx2"/>
                          </a:solidFill>
                          <a:latin typeface="+mj-lt"/>
                          <a:ea typeface="Meiryo UI" panose="020B0604030504040204" pitchFamily="34" charset="-128"/>
                          <a:cs typeface="+mn-cs"/>
                        </a:rPr>
                        <a:t>560k</a:t>
                      </a: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r" defTabSz="914126" rtl="0" eaLnBrk="1" latinLnBrk="0" hangingPunct="1"/>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12700" cap="flat" cmpd="sng" algn="ctr">
                      <a:solidFill>
                        <a:srgbClr val="AFAFAF"/>
                      </a:solidFill>
                      <a:prstDash val="solid"/>
                      <a:round/>
                      <a:headEnd type="none" w="med" len="med"/>
                      <a:tailEnd type="none" w="med" len="med"/>
                    </a:lnT>
                    <a:lnB w="12700" cap="flat" cmpd="sng" algn="ctr">
                      <a:solidFill>
                        <a:srgbClr val="AF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126" rtl="0" eaLnBrk="1" latinLnBrk="0" hangingPunct="1"/>
                      <a:r>
                        <a:rPr lang="en-GB" sz="1200" b="1" i="0" kern="1200">
                          <a:solidFill>
                            <a:schemeClr val="tx2"/>
                          </a:solidFill>
                          <a:latin typeface="+mj-lt"/>
                          <a:ea typeface="Meiryo UI" panose="020B0604030504040204" pitchFamily="34" charset="-128"/>
                          <a:cs typeface="+mn-cs"/>
                        </a:rPr>
                        <a:t>270k</a:t>
                      </a: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6834032"/>
                  </a:ext>
                </a:extLst>
              </a:tr>
              <a:tr h="30660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altLang="ja-JP" sz="1200" b="0" i="0" kern="1200">
                          <a:solidFill>
                            <a:schemeClr val="tx2"/>
                          </a:solidFill>
                          <a:latin typeface="+mj-lt"/>
                          <a:ea typeface="Meiryo UI" panose="020B0604030504040204" pitchFamily="34" charset="-128"/>
                          <a:cs typeface="+mn-cs"/>
                        </a:rPr>
                        <a:t>Australia</a:t>
                      </a:r>
                      <a:endParaRPr lang="en-GB" sz="1200" b="0"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r" defTabSz="914126" rtl="0" eaLnBrk="1" latinLnBrk="0" hangingPunct="1"/>
                      <a:r>
                        <a:rPr lang="en-GB" sz="1200" b="1" i="0" kern="1200">
                          <a:solidFill>
                            <a:schemeClr val="tx2"/>
                          </a:solidFill>
                          <a:latin typeface="+mj-lt"/>
                          <a:ea typeface="Meiryo UI" panose="020B0604030504040204" pitchFamily="34" charset="-128"/>
                          <a:cs typeface="+mn-cs"/>
                        </a:rPr>
                        <a:t>2M</a:t>
                      </a: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r" defTabSz="914126" rtl="0" eaLnBrk="1" latinLnBrk="0" hangingPunct="1"/>
                      <a:endParaRPr lang="en-GB" sz="1200" b="1" i="0" kern="1200">
                        <a:solidFill>
                          <a:schemeClr val="tx2"/>
                        </a:solidFill>
                        <a:latin typeface="+mj-lt"/>
                        <a:ea typeface="Meiryo UI" panose="020B0604030504040204" pitchFamily="34" charset="-128"/>
                        <a:cs typeface="+mn-cs"/>
                      </a:endParaRPr>
                    </a:p>
                  </a:txBody>
                  <a:tcPr marL="0" marR="0" anchor="ctr">
                    <a:lnL w="12700" cmpd="sng">
                      <a:noFill/>
                    </a:lnL>
                    <a:lnR w="12700" cmpd="sng">
                      <a:noFill/>
                    </a:lnR>
                    <a:lnT w="12700" cap="flat" cmpd="sng" algn="ctr">
                      <a:solidFill>
                        <a:srgbClr val="AFAFAF"/>
                      </a:solidFill>
                      <a:prstDash val="solid"/>
                      <a:round/>
                      <a:headEnd type="none" w="med" len="med"/>
                      <a:tailEnd type="none" w="med" len="med"/>
                    </a:lnT>
                    <a:lnB w="12700" cap="flat" cmpd="sng" algn="ctr">
                      <a:solidFill>
                        <a:srgbClr val="AF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126" rtl="0" eaLnBrk="1" latinLnBrk="0" hangingPunct="1"/>
                      <a:r>
                        <a:rPr lang="en-GB" sz="1200" b="1" i="0" kern="1200">
                          <a:solidFill>
                            <a:schemeClr val="tx2"/>
                          </a:solidFill>
                          <a:latin typeface="+mj-lt"/>
                          <a:ea typeface="Meiryo UI" panose="020B0604030504040204" pitchFamily="34" charset="-128"/>
                          <a:cs typeface="+mn-cs"/>
                        </a:rPr>
                        <a:t>960k</a:t>
                      </a:r>
                    </a:p>
                  </a:txBody>
                  <a:tcPr marL="0" marR="0" anchor="ctr">
                    <a:lnL w="12700" cmpd="sng">
                      <a:noFill/>
                    </a:lnL>
                    <a:lnR w="12700" cmpd="sng">
                      <a:noFill/>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3469464"/>
                  </a:ext>
                </a:extLst>
              </a:tr>
            </a:tbl>
          </a:graphicData>
        </a:graphic>
      </p:graphicFrame>
    </p:spTree>
    <p:extLst>
      <p:ext uri="{BB962C8B-B14F-4D97-AF65-F5344CB8AC3E}">
        <p14:creationId xmlns:p14="http://schemas.microsoft.com/office/powerpoint/2010/main" val="215377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D5EC628-239B-56B1-4062-41FE89C2A4AE}"/>
              </a:ext>
            </a:extLst>
          </p:cNvPr>
          <p:cNvGraphicFramePr>
            <a:graphicFrameLocks/>
          </p:cNvGraphicFramePr>
          <p:nvPr>
            <p:extLst>
              <p:ext uri="{D42A27DB-BD31-4B8C-83A1-F6EECF244321}">
                <p14:modId xmlns:p14="http://schemas.microsoft.com/office/powerpoint/2010/main" val="940207188"/>
              </p:ext>
            </p:extLst>
          </p:nvPr>
        </p:nvGraphicFramePr>
        <p:xfrm>
          <a:off x="-890836" y="794247"/>
          <a:ext cx="11812115" cy="526950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C590E3D-0D83-F042-98D8-5FB6558638B2}"/>
              </a:ext>
            </a:extLst>
          </p:cNvPr>
          <p:cNvSpPr>
            <a:spLocks noGrp="1"/>
          </p:cNvSpPr>
          <p:nvPr>
            <p:ph type="title"/>
          </p:nvPr>
        </p:nvSpPr>
        <p:spPr>
          <a:xfrm>
            <a:off x="0" y="398740"/>
            <a:ext cx="10515600" cy="452092"/>
          </a:xfrm>
        </p:spPr>
        <p:txBody>
          <a:bodyPr lIns="540000">
            <a:normAutofit/>
          </a:bodyPr>
          <a:lstStyle/>
          <a:p>
            <a:r>
              <a:rPr lang="en-CA"/>
              <a:t>A powerful unduplicated audience</a:t>
            </a:r>
          </a:p>
        </p:txBody>
      </p:sp>
      <p:cxnSp>
        <p:nvCxnSpPr>
          <p:cNvPr id="38" name="Straight Connector 37">
            <a:extLst>
              <a:ext uri="{FF2B5EF4-FFF2-40B4-BE49-F238E27FC236}">
                <a16:creationId xmlns:a16="http://schemas.microsoft.com/office/drawing/2014/main" id="{02E53636-1340-4D22-B1A9-A40795CBBF7D}"/>
              </a:ext>
            </a:extLst>
          </p:cNvPr>
          <p:cNvCxnSpPr>
            <a:cxnSpLocks/>
          </p:cNvCxnSpPr>
          <p:nvPr/>
        </p:nvCxnSpPr>
        <p:spPr>
          <a:xfrm>
            <a:off x="9175015" y="3307976"/>
            <a:ext cx="0" cy="2108646"/>
          </a:xfrm>
          <a:prstGeom prst="line">
            <a:avLst/>
          </a:prstGeom>
          <a:ln w="6350">
            <a:solidFill>
              <a:schemeClr val="accent3"/>
            </a:solidFill>
            <a:tailEnd type="oval" w="med" len="me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CB3B78A7-C9CC-49C5-98D4-0BD5DB7FD890}"/>
              </a:ext>
            </a:extLst>
          </p:cNvPr>
          <p:cNvGrpSpPr/>
          <p:nvPr/>
        </p:nvGrpSpPr>
        <p:grpSpPr>
          <a:xfrm>
            <a:off x="8982229" y="3126581"/>
            <a:ext cx="385572" cy="385572"/>
            <a:chOff x="10875013" y="2057400"/>
            <a:chExt cx="385572" cy="385572"/>
          </a:xfrm>
        </p:grpSpPr>
        <p:sp>
          <p:nvSpPr>
            <p:cNvPr id="40" name="Oval 39">
              <a:extLst>
                <a:ext uri="{FF2B5EF4-FFF2-40B4-BE49-F238E27FC236}">
                  <a16:creationId xmlns:a16="http://schemas.microsoft.com/office/drawing/2014/main" id="{A82BD20A-A470-446B-AE27-8BF7280880A0}"/>
                </a:ext>
              </a:extLst>
            </p:cNvPr>
            <p:cNvSpPr/>
            <p:nvPr/>
          </p:nvSpPr>
          <p:spPr>
            <a:xfrm>
              <a:off x="10875013" y="2057400"/>
              <a:ext cx="385572" cy="3855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pic>
          <p:nvPicPr>
            <p:cNvPr id="41" name="Graphic 40">
              <a:extLst>
                <a:ext uri="{FF2B5EF4-FFF2-40B4-BE49-F238E27FC236}">
                  <a16:creationId xmlns:a16="http://schemas.microsoft.com/office/drawing/2014/main" id="{579808CB-9921-4474-951F-C101A7998F4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84756" y="2096471"/>
              <a:ext cx="115286" cy="307431"/>
            </a:xfrm>
            <a:prstGeom prst="rect">
              <a:avLst/>
            </a:prstGeom>
          </p:spPr>
        </p:pic>
      </p:grpSp>
      <p:sp>
        <p:nvSpPr>
          <p:cNvPr id="42" name="TextBox 41">
            <a:extLst>
              <a:ext uri="{FF2B5EF4-FFF2-40B4-BE49-F238E27FC236}">
                <a16:creationId xmlns:a16="http://schemas.microsoft.com/office/drawing/2014/main" id="{CFCE117A-E967-40A7-ABB6-49F6C860F5FF}"/>
              </a:ext>
            </a:extLst>
          </p:cNvPr>
          <p:cNvSpPr txBox="1"/>
          <p:nvPr/>
        </p:nvSpPr>
        <p:spPr>
          <a:xfrm>
            <a:off x="7466245" y="2992866"/>
            <a:ext cx="1515984" cy="9066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4040"/>
                </a:solidFill>
                <a:effectLst/>
                <a:uLnTx/>
                <a:uFillTx/>
                <a:latin typeface="Knowledge2017"/>
                <a:ea typeface="+mn-ea"/>
                <a:cs typeface="+mn-cs"/>
              </a:rPr>
              <a:t>Percentage of Reuters users who do not read </a:t>
            </a:r>
            <a:r>
              <a:rPr kumimoji="0" lang="en-GB" sz="1400" b="1" i="0" u="none" strike="noStrike" kern="1200" cap="none" spc="0" normalizeH="0" baseline="0" noProof="0">
                <a:ln>
                  <a:noFill/>
                </a:ln>
                <a:solidFill>
                  <a:srgbClr val="404040"/>
                </a:solidFill>
                <a:effectLst/>
                <a:uLnTx/>
                <a:uFillTx/>
                <a:latin typeface="Knowledge2017"/>
                <a:ea typeface="+mn-ea"/>
                <a:cs typeface="+mn-cs"/>
              </a:rPr>
              <a:t>Harvard Business Review</a:t>
            </a:r>
          </a:p>
        </p:txBody>
      </p:sp>
      <p:cxnSp>
        <p:nvCxnSpPr>
          <p:cNvPr id="43" name="Straight Connector 42">
            <a:extLst>
              <a:ext uri="{FF2B5EF4-FFF2-40B4-BE49-F238E27FC236}">
                <a16:creationId xmlns:a16="http://schemas.microsoft.com/office/drawing/2014/main" id="{47C7095F-269C-4AEC-9F7F-FDC7DC9F8085}"/>
              </a:ext>
            </a:extLst>
          </p:cNvPr>
          <p:cNvCxnSpPr>
            <a:cxnSpLocks/>
          </p:cNvCxnSpPr>
          <p:nvPr/>
        </p:nvCxnSpPr>
        <p:spPr>
          <a:xfrm>
            <a:off x="10592010" y="2204329"/>
            <a:ext cx="0" cy="3416542"/>
          </a:xfrm>
          <a:prstGeom prst="line">
            <a:avLst/>
          </a:prstGeom>
          <a:ln w="6350">
            <a:solidFill>
              <a:schemeClr val="accent3"/>
            </a:solidFill>
            <a:tailEnd type="oval" w="med" len="med"/>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90A61DC0-822C-412E-9FB1-0FEC9F6DB737}"/>
              </a:ext>
            </a:extLst>
          </p:cNvPr>
          <p:cNvGrpSpPr/>
          <p:nvPr/>
        </p:nvGrpSpPr>
        <p:grpSpPr>
          <a:xfrm>
            <a:off x="10399224" y="1818757"/>
            <a:ext cx="385572" cy="385572"/>
            <a:chOff x="10875013" y="2057400"/>
            <a:chExt cx="385572" cy="385572"/>
          </a:xfrm>
        </p:grpSpPr>
        <p:sp>
          <p:nvSpPr>
            <p:cNvPr id="45" name="Oval 44">
              <a:extLst>
                <a:ext uri="{FF2B5EF4-FFF2-40B4-BE49-F238E27FC236}">
                  <a16:creationId xmlns:a16="http://schemas.microsoft.com/office/drawing/2014/main" id="{EEB581F4-F5B0-4885-A11A-0ACFD0CDE65C}"/>
                </a:ext>
              </a:extLst>
            </p:cNvPr>
            <p:cNvSpPr/>
            <p:nvPr/>
          </p:nvSpPr>
          <p:spPr>
            <a:xfrm>
              <a:off x="10875013" y="2057400"/>
              <a:ext cx="385572" cy="3855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pic>
          <p:nvPicPr>
            <p:cNvPr id="46" name="Graphic 45">
              <a:extLst>
                <a:ext uri="{FF2B5EF4-FFF2-40B4-BE49-F238E27FC236}">
                  <a16:creationId xmlns:a16="http://schemas.microsoft.com/office/drawing/2014/main" id="{5B2CD36F-1FD1-45BF-A725-7332E848473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84756" y="2096471"/>
              <a:ext cx="115286" cy="307431"/>
            </a:xfrm>
            <a:prstGeom prst="rect">
              <a:avLst/>
            </a:prstGeom>
          </p:spPr>
        </p:pic>
      </p:grpSp>
      <p:sp>
        <p:nvSpPr>
          <p:cNvPr id="47" name="TextBox 46">
            <a:extLst>
              <a:ext uri="{FF2B5EF4-FFF2-40B4-BE49-F238E27FC236}">
                <a16:creationId xmlns:a16="http://schemas.microsoft.com/office/drawing/2014/main" id="{FD43D95D-93BE-4CB8-BDF3-14CC100FFB63}"/>
              </a:ext>
            </a:extLst>
          </p:cNvPr>
          <p:cNvSpPr txBox="1"/>
          <p:nvPr/>
        </p:nvSpPr>
        <p:spPr>
          <a:xfrm>
            <a:off x="8766570" y="1493353"/>
            <a:ext cx="1581855" cy="112951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04040"/>
                </a:solidFill>
                <a:effectLst/>
                <a:uLnTx/>
                <a:uFillTx/>
                <a:latin typeface="Knowledge2017"/>
                <a:ea typeface="+mn-ea"/>
                <a:cs typeface="+mn-cs"/>
              </a:rPr>
              <a:t>Out of a total reach of </a:t>
            </a:r>
            <a:r>
              <a:rPr kumimoji="0" lang="en-GB" sz="1400" b="1" i="0" u="none" strike="noStrike" kern="1200" cap="none" spc="0" normalizeH="0" baseline="0" noProof="0">
                <a:ln>
                  <a:noFill/>
                </a:ln>
                <a:solidFill>
                  <a:srgbClr val="404040"/>
                </a:solidFill>
                <a:effectLst/>
                <a:uLnTx/>
                <a:uFillTx/>
                <a:latin typeface="Knowledge2017"/>
                <a:ea typeface="+mn-ea"/>
                <a:cs typeface="+mn-cs"/>
              </a:rPr>
              <a:t>~28.7 million </a:t>
            </a:r>
            <a:r>
              <a:rPr kumimoji="0" lang="en-GB" sz="1400" b="0" i="0" u="none" strike="noStrike" kern="1200" cap="none" spc="0" normalizeH="0" baseline="0" noProof="0">
                <a:ln>
                  <a:noFill/>
                </a:ln>
                <a:solidFill>
                  <a:srgbClr val="404040"/>
                </a:solidFill>
                <a:effectLst/>
                <a:uLnTx/>
                <a:uFillTx/>
                <a:latin typeface="Knowledge2017"/>
                <a:ea typeface="+mn-ea"/>
                <a:cs typeface="+mn-cs"/>
              </a:rPr>
              <a:t>affluent professional Reuters consumers around the globe</a:t>
            </a:r>
          </a:p>
        </p:txBody>
      </p:sp>
      <p:sp>
        <p:nvSpPr>
          <p:cNvPr id="7" name="TextBox 6">
            <a:extLst>
              <a:ext uri="{FF2B5EF4-FFF2-40B4-BE49-F238E27FC236}">
                <a16:creationId xmlns:a16="http://schemas.microsoft.com/office/drawing/2014/main" id="{12BCDC79-C131-B4DB-0E71-A71BFF050FD3}"/>
              </a:ext>
            </a:extLst>
          </p:cNvPr>
          <p:cNvSpPr txBox="1"/>
          <p:nvPr/>
        </p:nvSpPr>
        <p:spPr>
          <a:xfrm>
            <a:off x="0" y="789529"/>
            <a:ext cx="9449229" cy="307777"/>
          </a:xfrm>
          <a:prstGeom prst="rect">
            <a:avLst/>
          </a:prstGeom>
          <a:noFill/>
        </p:spPr>
        <p:txBody>
          <a:bodyPr wrap="square" lIns="54000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solidFill>
                  <a:prstClr val="black">
                    <a:lumMod val="65000"/>
                    <a:lumOff val="35000"/>
                  </a:prstClr>
                </a:solidFill>
                <a:latin typeface="Knowledge2017" panose="020B0506000000020004" pitchFamily="34" charset="0"/>
              </a:rPr>
              <a:t>Monthly percentage of affluent professional Reuters consumers who do not engage with the following news services</a:t>
            </a:r>
          </a:p>
        </p:txBody>
      </p:sp>
      <p:sp>
        <p:nvSpPr>
          <p:cNvPr id="3" name="TextBox 2">
            <a:extLst>
              <a:ext uri="{FF2B5EF4-FFF2-40B4-BE49-F238E27FC236}">
                <a16:creationId xmlns:a16="http://schemas.microsoft.com/office/drawing/2014/main" id="{D767AD8A-EF2B-8432-A493-7D6731DDC470}"/>
              </a:ext>
            </a:extLst>
          </p:cNvPr>
          <p:cNvSpPr txBox="1"/>
          <p:nvPr/>
        </p:nvSpPr>
        <p:spPr>
          <a:xfrm>
            <a:off x="576235" y="2060131"/>
            <a:ext cx="20807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UltraLight"/>
                <a:ea typeface="+mn-ea"/>
                <a:cs typeface="+mn-cs"/>
              </a:rPr>
              <a:t>The New York Times</a:t>
            </a:r>
          </a:p>
        </p:txBody>
      </p:sp>
      <p:sp>
        <p:nvSpPr>
          <p:cNvPr id="6" name="TextBox 5">
            <a:extLst>
              <a:ext uri="{FF2B5EF4-FFF2-40B4-BE49-F238E27FC236}">
                <a16:creationId xmlns:a16="http://schemas.microsoft.com/office/drawing/2014/main" id="{810003FF-7F66-A0A9-A197-B7414871E1FC}"/>
              </a:ext>
            </a:extLst>
          </p:cNvPr>
          <p:cNvSpPr txBox="1"/>
          <p:nvPr/>
        </p:nvSpPr>
        <p:spPr>
          <a:xfrm>
            <a:off x="521464" y="3595658"/>
            <a:ext cx="20807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UltraLight"/>
                <a:ea typeface="+mn-ea"/>
                <a:cs typeface="+mn-cs"/>
              </a:rPr>
              <a:t>The Wall Street Journal</a:t>
            </a:r>
          </a:p>
        </p:txBody>
      </p:sp>
      <p:sp>
        <p:nvSpPr>
          <p:cNvPr id="8" name="TextBox 7">
            <a:extLst>
              <a:ext uri="{FF2B5EF4-FFF2-40B4-BE49-F238E27FC236}">
                <a16:creationId xmlns:a16="http://schemas.microsoft.com/office/drawing/2014/main" id="{1FD964C8-28E9-1A84-A2CA-BAB01A5414B9}"/>
              </a:ext>
            </a:extLst>
          </p:cNvPr>
          <p:cNvSpPr txBox="1"/>
          <p:nvPr/>
        </p:nvSpPr>
        <p:spPr>
          <a:xfrm>
            <a:off x="576236" y="1292441"/>
            <a:ext cx="109701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UltraLight"/>
                <a:ea typeface="+mn-ea"/>
                <a:cs typeface="+mn-cs"/>
              </a:rPr>
              <a:t>CNN</a:t>
            </a:r>
          </a:p>
        </p:txBody>
      </p:sp>
      <p:sp>
        <p:nvSpPr>
          <p:cNvPr id="9" name="TextBox 8">
            <a:extLst>
              <a:ext uri="{FF2B5EF4-FFF2-40B4-BE49-F238E27FC236}">
                <a16:creationId xmlns:a16="http://schemas.microsoft.com/office/drawing/2014/main" id="{B59BE9DC-95F3-5F67-9047-314348914728}"/>
              </a:ext>
            </a:extLst>
          </p:cNvPr>
          <p:cNvSpPr txBox="1"/>
          <p:nvPr/>
        </p:nvSpPr>
        <p:spPr>
          <a:xfrm>
            <a:off x="576235" y="1708143"/>
            <a:ext cx="20807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UltraLight"/>
                <a:ea typeface="+mn-ea"/>
                <a:cs typeface="+mn-cs"/>
              </a:rPr>
              <a:t>BBC</a:t>
            </a:r>
          </a:p>
        </p:txBody>
      </p:sp>
      <p:sp>
        <p:nvSpPr>
          <p:cNvPr id="10" name="TextBox 9">
            <a:extLst>
              <a:ext uri="{FF2B5EF4-FFF2-40B4-BE49-F238E27FC236}">
                <a16:creationId xmlns:a16="http://schemas.microsoft.com/office/drawing/2014/main" id="{226F4A35-AF80-9AF6-0DE4-A110BC21C2F1}"/>
              </a:ext>
            </a:extLst>
          </p:cNvPr>
          <p:cNvSpPr txBox="1"/>
          <p:nvPr/>
        </p:nvSpPr>
        <p:spPr>
          <a:xfrm>
            <a:off x="576235" y="2454767"/>
            <a:ext cx="20807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UltraLight"/>
                <a:ea typeface="+mn-ea"/>
                <a:cs typeface="+mn-cs"/>
              </a:rPr>
              <a:t>Bloomberg</a:t>
            </a:r>
          </a:p>
        </p:txBody>
      </p:sp>
      <p:sp>
        <p:nvSpPr>
          <p:cNvPr id="11" name="TextBox 10">
            <a:extLst>
              <a:ext uri="{FF2B5EF4-FFF2-40B4-BE49-F238E27FC236}">
                <a16:creationId xmlns:a16="http://schemas.microsoft.com/office/drawing/2014/main" id="{E1AC6689-6DCA-3A4D-5373-2B3BD2164CA7}"/>
              </a:ext>
            </a:extLst>
          </p:cNvPr>
          <p:cNvSpPr txBox="1"/>
          <p:nvPr/>
        </p:nvSpPr>
        <p:spPr>
          <a:xfrm>
            <a:off x="521463" y="3199898"/>
            <a:ext cx="20807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UltraLight"/>
                <a:ea typeface="+mn-ea"/>
                <a:cs typeface="+mn-cs"/>
              </a:rPr>
              <a:t>The Washington Post</a:t>
            </a:r>
          </a:p>
        </p:txBody>
      </p:sp>
      <p:sp>
        <p:nvSpPr>
          <p:cNvPr id="12" name="TextBox 11">
            <a:extLst>
              <a:ext uri="{FF2B5EF4-FFF2-40B4-BE49-F238E27FC236}">
                <a16:creationId xmlns:a16="http://schemas.microsoft.com/office/drawing/2014/main" id="{56B915A7-70C3-1039-1605-ECAB3D9463F0}"/>
              </a:ext>
            </a:extLst>
          </p:cNvPr>
          <p:cNvSpPr txBox="1"/>
          <p:nvPr/>
        </p:nvSpPr>
        <p:spPr>
          <a:xfrm>
            <a:off x="568428" y="3937369"/>
            <a:ext cx="20807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UltraLight"/>
                <a:ea typeface="+mn-ea"/>
                <a:cs typeface="+mn-cs"/>
              </a:rPr>
              <a:t>Forbes</a:t>
            </a:r>
          </a:p>
        </p:txBody>
      </p:sp>
      <p:sp>
        <p:nvSpPr>
          <p:cNvPr id="13" name="TextBox 12">
            <a:extLst>
              <a:ext uri="{FF2B5EF4-FFF2-40B4-BE49-F238E27FC236}">
                <a16:creationId xmlns:a16="http://schemas.microsoft.com/office/drawing/2014/main" id="{57426270-16CD-EB60-F101-861B0021C8B4}"/>
              </a:ext>
            </a:extLst>
          </p:cNvPr>
          <p:cNvSpPr txBox="1"/>
          <p:nvPr/>
        </p:nvSpPr>
        <p:spPr>
          <a:xfrm>
            <a:off x="568428" y="4350486"/>
            <a:ext cx="20807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UltraLight"/>
                <a:ea typeface="+mn-ea"/>
                <a:cs typeface="+mn-cs"/>
              </a:rPr>
              <a:t>Economist</a:t>
            </a:r>
          </a:p>
        </p:txBody>
      </p:sp>
      <p:sp>
        <p:nvSpPr>
          <p:cNvPr id="14" name="TextBox 13">
            <a:extLst>
              <a:ext uri="{FF2B5EF4-FFF2-40B4-BE49-F238E27FC236}">
                <a16:creationId xmlns:a16="http://schemas.microsoft.com/office/drawing/2014/main" id="{BA11FAC1-4C2D-8256-BFCF-4A4320BECA58}"/>
              </a:ext>
            </a:extLst>
          </p:cNvPr>
          <p:cNvSpPr txBox="1"/>
          <p:nvPr/>
        </p:nvSpPr>
        <p:spPr>
          <a:xfrm>
            <a:off x="576235" y="4722617"/>
            <a:ext cx="20807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UltraLight"/>
                <a:ea typeface="+mn-ea"/>
                <a:cs typeface="+mn-cs"/>
              </a:rPr>
              <a:t>Financial Times</a:t>
            </a:r>
          </a:p>
        </p:txBody>
      </p:sp>
      <p:sp>
        <p:nvSpPr>
          <p:cNvPr id="16" name="TextBox 15">
            <a:extLst>
              <a:ext uri="{FF2B5EF4-FFF2-40B4-BE49-F238E27FC236}">
                <a16:creationId xmlns:a16="http://schemas.microsoft.com/office/drawing/2014/main" id="{82B6CC7C-B0D7-EC00-954A-310FD6105601}"/>
              </a:ext>
            </a:extLst>
          </p:cNvPr>
          <p:cNvSpPr txBox="1"/>
          <p:nvPr/>
        </p:nvSpPr>
        <p:spPr>
          <a:xfrm>
            <a:off x="576235" y="5487399"/>
            <a:ext cx="20807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srgbClr val="FFFFFF"/>
                </a:solidFill>
                <a:effectLst/>
                <a:uLnTx/>
                <a:uFillTx/>
                <a:latin typeface="Knowledge2017 UltraLight"/>
                <a:ea typeface="+mn-ea"/>
                <a:cs typeface="+mn-cs"/>
              </a:rPr>
              <a:t>Harvard Business Review</a:t>
            </a:r>
            <a:endParaRPr kumimoji="0" lang="en-US" sz="12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17" name="TextBox 16">
            <a:extLst>
              <a:ext uri="{FF2B5EF4-FFF2-40B4-BE49-F238E27FC236}">
                <a16:creationId xmlns:a16="http://schemas.microsoft.com/office/drawing/2014/main" id="{AC43CAAE-F11D-B5B4-6482-5FF147545EA2}"/>
              </a:ext>
            </a:extLst>
          </p:cNvPr>
          <p:cNvSpPr txBox="1"/>
          <p:nvPr/>
        </p:nvSpPr>
        <p:spPr>
          <a:xfrm>
            <a:off x="576235" y="5094748"/>
            <a:ext cx="20807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FFFFF"/>
                </a:solidFill>
                <a:effectLst/>
                <a:uLnTx/>
                <a:uFillTx/>
                <a:latin typeface="Knowledge2017 UltraLight"/>
                <a:ea typeface="+mn-ea"/>
                <a:cs typeface="+mn-cs"/>
              </a:rPr>
              <a:t>Euronews</a:t>
            </a:r>
            <a:endParaRPr kumimoji="0" lang="en-US" sz="12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18" name="TextBox 17">
            <a:extLst>
              <a:ext uri="{FF2B5EF4-FFF2-40B4-BE49-F238E27FC236}">
                <a16:creationId xmlns:a16="http://schemas.microsoft.com/office/drawing/2014/main" id="{3F866CCB-C118-9C47-E215-6FCE6ECB7888}"/>
              </a:ext>
            </a:extLst>
          </p:cNvPr>
          <p:cNvSpPr txBox="1"/>
          <p:nvPr/>
        </p:nvSpPr>
        <p:spPr>
          <a:xfrm>
            <a:off x="568428" y="2847910"/>
            <a:ext cx="20807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Knowledge2017 UltraLight"/>
                <a:ea typeface="+mn-ea"/>
                <a:cs typeface="+mn-cs"/>
              </a:rPr>
              <a:t>CNBC</a:t>
            </a:r>
          </a:p>
        </p:txBody>
      </p:sp>
      <p:sp>
        <p:nvSpPr>
          <p:cNvPr id="19" name="Footer Placeholder 2">
            <a:extLst>
              <a:ext uri="{FF2B5EF4-FFF2-40B4-BE49-F238E27FC236}">
                <a16:creationId xmlns:a16="http://schemas.microsoft.com/office/drawing/2014/main" id="{AA0070D2-03CB-D895-C261-71E847C8A74F}"/>
              </a:ext>
            </a:extLst>
          </p:cNvPr>
          <p:cNvSpPr txBox="1">
            <a:spLocks/>
          </p:cNvSpPr>
          <p:nvPr/>
        </p:nvSpPr>
        <p:spPr>
          <a:xfrm>
            <a:off x="9573887" y="6410849"/>
            <a:ext cx="2127625" cy="2043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20000"/>
              </a:lnSpc>
              <a:spcBef>
                <a:spcPts val="0"/>
              </a:spcBef>
              <a:spcAft>
                <a:spcPts val="0"/>
              </a:spcAft>
              <a:buClr>
                <a:srgbClr val="FF8000"/>
              </a:buClr>
              <a:buSzTx/>
              <a:buFontTx/>
              <a:buNone/>
              <a:tabLst/>
              <a:defRPr/>
            </a:pPr>
            <a:r>
              <a:rPr kumimoji="0" lang="en-US" sz="800" u="none" strike="noStrike" kern="1200" cap="none" spc="0" normalizeH="0" baseline="0" noProof="0" dirty="0">
                <a:ln>
                  <a:noFill/>
                </a:ln>
                <a:solidFill>
                  <a:schemeClr val="accent1">
                    <a:lumMod val="75000"/>
                  </a:schemeClr>
                </a:solidFill>
                <a:effectLst/>
                <a:uLnTx/>
                <a:uFillTx/>
                <a:latin typeface="Knowledge2017" panose="020B0506000000020004" pitchFamily="34" charset="0"/>
              </a:rPr>
              <a:t>Source: Ipsos Affluent Global 2023</a:t>
            </a:r>
          </a:p>
        </p:txBody>
      </p:sp>
      <p:sp>
        <p:nvSpPr>
          <p:cNvPr id="21" name="TextBox 20">
            <a:extLst>
              <a:ext uri="{FF2B5EF4-FFF2-40B4-BE49-F238E27FC236}">
                <a16:creationId xmlns:a16="http://schemas.microsoft.com/office/drawing/2014/main" id="{55B5F1D7-6C69-4EE2-10F9-A1F4DD48A5DB}"/>
              </a:ext>
            </a:extLst>
          </p:cNvPr>
          <p:cNvSpPr txBox="1"/>
          <p:nvPr/>
        </p:nvSpPr>
        <p:spPr>
          <a:xfrm>
            <a:off x="560512" y="-11603"/>
            <a:ext cx="1933206" cy="253916"/>
          </a:xfrm>
          <a:prstGeom prst="rect">
            <a:avLst/>
          </a:prstGeom>
          <a:solidFill>
            <a:srgbClr val="FA6400"/>
          </a:solid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a:solidFill>
                  <a:srgbClr val="FFFFFF"/>
                </a:solidFill>
                <a:latin typeface="Knowledge2017"/>
              </a:rPr>
              <a:t>UNDUPLICATED AUDIENCE</a:t>
            </a:r>
            <a:endParaRPr kumimoji="0" lang="en-GB" sz="1050" b="1" i="0" u="none" strike="noStrike" kern="1200" cap="none" spc="0" normalizeH="0" baseline="0" noProof="0">
              <a:ln>
                <a:noFill/>
              </a:ln>
              <a:solidFill>
                <a:srgbClr val="FFFFFF"/>
              </a:solidFill>
              <a:effectLst/>
              <a:uLnTx/>
              <a:uFillTx/>
              <a:latin typeface="Knowledge2017"/>
              <a:ea typeface="+mn-ea"/>
              <a:cs typeface="+mn-cs"/>
            </a:endParaRPr>
          </a:p>
        </p:txBody>
      </p:sp>
    </p:spTree>
    <p:extLst>
      <p:ext uri="{BB962C8B-B14F-4D97-AF65-F5344CB8AC3E}">
        <p14:creationId xmlns:p14="http://schemas.microsoft.com/office/powerpoint/2010/main" val="2827000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2321E-6EA5-5E7F-9633-0CC5FC6FA09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81996A8-7EFC-34B9-0944-ACC51F36D2D4}"/>
              </a:ext>
            </a:extLst>
          </p:cNvPr>
          <p:cNvPicPr>
            <a:picLocks noChangeAspect="1"/>
          </p:cNvPicPr>
          <p:nvPr/>
        </p:nvPicPr>
        <p:blipFill>
          <a:blip r:embed="rId2">
            <a:extLst>
              <a:ext uri="{28A0092B-C50C-407E-A947-70E740481C1C}">
                <a14:useLocalDpi xmlns:a14="http://schemas.microsoft.com/office/drawing/2010/main" val="0"/>
              </a:ext>
            </a:extLst>
          </a:blip>
          <a:srcRect l="21897" r="21897"/>
          <a:stretch/>
        </p:blipFill>
        <p:spPr>
          <a:xfrm>
            <a:off x="0" y="446"/>
            <a:ext cx="5199111" cy="6178412"/>
          </a:xfrm>
          <a:prstGeom prst="rect">
            <a:avLst/>
          </a:prstGeom>
        </p:spPr>
      </p:pic>
      <p:sp>
        <p:nvSpPr>
          <p:cNvPr id="2" name="Rectangle 1">
            <a:extLst>
              <a:ext uri="{FF2B5EF4-FFF2-40B4-BE49-F238E27FC236}">
                <a16:creationId xmlns:a16="http://schemas.microsoft.com/office/drawing/2014/main" id="{6282F732-6D06-6DCD-82B0-775A9C90DF0D}"/>
              </a:ext>
            </a:extLst>
          </p:cNvPr>
          <p:cNvSpPr/>
          <p:nvPr/>
        </p:nvSpPr>
        <p:spPr>
          <a:xfrm>
            <a:off x="0" y="1384300"/>
            <a:ext cx="5199111" cy="2258060"/>
          </a:xfrm>
          <a:prstGeom prst="rect">
            <a:avLst/>
          </a:prstGeom>
          <a:gradFill>
            <a:gsLst>
              <a:gs pos="0">
                <a:srgbClr val="FA6400"/>
              </a:gs>
              <a:gs pos="100000">
                <a:srgbClr val="FFA100"/>
              </a:gs>
            </a:gsLst>
            <a:lin ang="3600000" scaled="0"/>
          </a:gradFill>
          <a:ln>
            <a:noFill/>
          </a:ln>
          <a:effectLst>
            <a:outerShdw blurRad="445066" dist="50800" dir="3810368"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nowledge2017 UltraLight"/>
              <a:ea typeface="+mn-ea"/>
              <a:cs typeface="+mn-cs"/>
            </a:endParaRPr>
          </a:p>
        </p:txBody>
      </p:sp>
      <p:sp>
        <p:nvSpPr>
          <p:cNvPr id="8" name="TextBox 7">
            <a:extLst>
              <a:ext uri="{FF2B5EF4-FFF2-40B4-BE49-F238E27FC236}">
                <a16:creationId xmlns:a16="http://schemas.microsoft.com/office/drawing/2014/main" id="{2DFACCE2-09D6-7912-6741-2B5E3B961D89}"/>
              </a:ext>
            </a:extLst>
          </p:cNvPr>
          <p:cNvSpPr txBox="1"/>
          <p:nvPr/>
        </p:nvSpPr>
        <p:spPr>
          <a:xfrm>
            <a:off x="259663" y="1533193"/>
            <a:ext cx="4679784" cy="1754326"/>
          </a:xfrm>
          <a:prstGeom prst="rect">
            <a:avLst/>
          </a:prstGeom>
          <a:noFill/>
        </p:spPr>
        <p:txBody>
          <a:bodyPr wrap="square" rtlCol="0">
            <a:spAutoFit/>
          </a:bodyPr>
          <a:lstStyle/>
          <a:p>
            <a:r>
              <a:rPr lang="en-US" sz="3600" b="1" dirty="0">
                <a:solidFill>
                  <a:schemeClr val="bg1"/>
                </a:solidFill>
                <a:latin typeface="+mj-lt"/>
              </a:rPr>
              <a:t>Reuters is the #1 </a:t>
            </a:r>
          </a:p>
          <a:p>
            <a:r>
              <a:rPr lang="en-US" sz="3600" b="1" dirty="0">
                <a:solidFill>
                  <a:schemeClr val="bg1"/>
                </a:solidFill>
                <a:latin typeface="+mj-lt"/>
              </a:rPr>
              <a:t>most trusted global media</a:t>
            </a:r>
          </a:p>
        </p:txBody>
      </p:sp>
      <p:sp>
        <p:nvSpPr>
          <p:cNvPr id="11" name="TextBox 10">
            <a:extLst>
              <a:ext uri="{FF2B5EF4-FFF2-40B4-BE49-F238E27FC236}">
                <a16:creationId xmlns:a16="http://schemas.microsoft.com/office/drawing/2014/main" id="{47157215-7A5C-FB72-BB2C-9CAE2C121CDD}"/>
              </a:ext>
            </a:extLst>
          </p:cNvPr>
          <p:cNvSpPr txBox="1"/>
          <p:nvPr/>
        </p:nvSpPr>
        <p:spPr>
          <a:xfrm>
            <a:off x="5498519" y="544493"/>
            <a:ext cx="6394073" cy="954107"/>
          </a:xfrm>
          <a:prstGeom prst="rect">
            <a:avLst/>
          </a:prstGeom>
          <a:noFill/>
        </p:spPr>
        <p:txBody>
          <a:bodyPr wrap="square" lIns="91440" tIns="45720" rIns="91440" bIns="45720" rtlCol="0" anchor="t">
            <a:spAutoFit/>
          </a:bodyPr>
          <a:lstStyle/>
          <a:p>
            <a:r>
              <a:rPr lang="en-US" sz="1600" b="1" i="0" u="none" strike="noStrike" dirty="0">
                <a:solidFill>
                  <a:srgbClr val="353535"/>
                </a:solidFill>
                <a:effectLst/>
                <a:latin typeface="+mj-lt"/>
              </a:rPr>
              <a:t>Reuters ranks </a:t>
            </a:r>
            <a:r>
              <a:rPr lang="en-US" sz="2400" b="1" i="0" u="none" strike="noStrike" dirty="0">
                <a:solidFill>
                  <a:srgbClr val="353535"/>
                </a:solidFill>
                <a:effectLst/>
                <a:latin typeface="+mj-lt"/>
              </a:rPr>
              <a:t>#1 </a:t>
            </a:r>
            <a:r>
              <a:rPr lang="en-US" sz="1600" b="1" i="0" u="none" strike="noStrike" dirty="0">
                <a:solidFill>
                  <a:srgbClr val="353535"/>
                </a:solidFill>
                <a:effectLst/>
                <a:latin typeface="+mj-lt"/>
              </a:rPr>
              <a:t>in trustworthiness score </a:t>
            </a:r>
            <a:r>
              <a:rPr lang="en-US" sz="1600" b="0" i="0" u="none" strike="noStrike" dirty="0">
                <a:solidFill>
                  <a:srgbClr val="353535"/>
                </a:solidFill>
                <a:effectLst/>
                <a:latin typeface="+mj-lt"/>
              </a:rPr>
              <a:t>amongst other global media like Financial Times, The Economist, CNN, and Bloomberg.</a:t>
            </a:r>
          </a:p>
          <a:p>
            <a:pPr algn="l"/>
            <a:endParaRPr lang="en-US" sz="1600" dirty="0">
              <a:solidFill>
                <a:srgbClr val="353535"/>
              </a:solidFill>
              <a:latin typeface="Söhne"/>
            </a:endParaRPr>
          </a:p>
        </p:txBody>
      </p:sp>
      <p:sp>
        <p:nvSpPr>
          <p:cNvPr id="3" name="TextBox 2">
            <a:extLst>
              <a:ext uri="{FF2B5EF4-FFF2-40B4-BE49-F238E27FC236}">
                <a16:creationId xmlns:a16="http://schemas.microsoft.com/office/drawing/2014/main" id="{8D2A2135-49EF-B2F6-97A8-987E045BEB36}"/>
              </a:ext>
            </a:extLst>
          </p:cNvPr>
          <p:cNvSpPr txBox="1"/>
          <p:nvPr/>
        </p:nvSpPr>
        <p:spPr>
          <a:xfrm>
            <a:off x="9922875" y="0"/>
            <a:ext cx="1540042" cy="253916"/>
          </a:xfrm>
          <a:prstGeom prst="rect">
            <a:avLst/>
          </a:prstGeom>
          <a:solidFill>
            <a:schemeClr val="accent3"/>
          </a:solidFill>
        </p:spPr>
        <p:txBody>
          <a:bodyPr wrap="square" rtlCol="0">
            <a:spAutoFit/>
          </a:bodyPr>
          <a:lstStyle/>
          <a:p>
            <a:r>
              <a:rPr lang="en-GB" sz="1050" b="1">
                <a:solidFill>
                  <a:schemeClr val="bg1"/>
                </a:solidFill>
                <a:latin typeface="+mj-lt"/>
              </a:rPr>
              <a:t>REUTERS AND TRUST</a:t>
            </a:r>
            <a:endParaRPr lang="en-US" sz="1050" b="1">
              <a:solidFill>
                <a:schemeClr val="bg1"/>
              </a:solidFill>
              <a:latin typeface="+mj-lt"/>
            </a:endParaRPr>
          </a:p>
        </p:txBody>
      </p:sp>
      <p:graphicFrame>
        <p:nvGraphicFramePr>
          <p:cNvPr id="4" name="Chart 3">
            <a:extLst>
              <a:ext uri="{FF2B5EF4-FFF2-40B4-BE49-F238E27FC236}">
                <a16:creationId xmlns:a16="http://schemas.microsoft.com/office/drawing/2014/main" id="{65E56F55-EAC6-2CA6-E05D-2B1108120C0D}"/>
              </a:ext>
            </a:extLst>
          </p:cNvPr>
          <p:cNvGraphicFramePr>
            <a:graphicFrameLocks/>
          </p:cNvGraphicFramePr>
          <p:nvPr/>
        </p:nvGraphicFramePr>
        <p:xfrm>
          <a:off x="5489994" y="1308100"/>
          <a:ext cx="6598856" cy="468025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5A78940-2092-AA7C-F182-454756028A8E}"/>
              </a:ext>
            </a:extLst>
          </p:cNvPr>
          <p:cNvSpPr txBox="1"/>
          <p:nvPr/>
        </p:nvSpPr>
        <p:spPr>
          <a:xfrm>
            <a:off x="7315200" y="6279207"/>
            <a:ext cx="434722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a:ln>
                  <a:noFill/>
                </a:ln>
                <a:solidFill>
                  <a:schemeClr val="accent1">
                    <a:lumMod val="75000"/>
                  </a:schemeClr>
                </a:solidFill>
                <a:effectLst/>
                <a:uLnTx/>
                <a:uFillTx/>
                <a:latin typeface="Knowledge2017" panose="020B0506000000020004" pitchFamily="34" charset="0"/>
              </a:rPr>
              <a:t>Source: </a:t>
            </a:r>
            <a:r>
              <a:rPr kumimoji="0" lang="en-US" altLang="ja-JP" sz="800" u="none" strike="noStrike" kern="1200" cap="none" spc="0" normalizeH="0" baseline="0" noProof="0" dirty="0">
                <a:ln>
                  <a:noFill/>
                </a:ln>
                <a:solidFill>
                  <a:schemeClr val="accent1">
                    <a:lumMod val="75000"/>
                  </a:schemeClr>
                </a:solidFill>
                <a:effectLst/>
                <a:uLnTx/>
                <a:uFillTx/>
                <a:latin typeface="Knowledge2017" panose="020B0506000000020004" pitchFamily="34" charset="0"/>
              </a:rPr>
              <a:t>Ipsos Affluent Global 2023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chemeClr val="accent1">
                    <a:lumMod val="75000"/>
                  </a:schemeClr>
                </a:solidFill>
                <a:effectLst/>
                <a:uLnTx/>
                <a:uFillTx/>
                <a:latin typeface="Knowledge2017" panose="020B0506000000020004" pitchFamily="34" charset="0"/>
              </a:rPr>
              <a:t>Competitive set includes Financial Times, BBC, The Economist, Forbes, Harvard Business Review, The Wall Street Journal, The Washington Post, CNN, Bloomberg, CNBC.</a:t>
            </a:r>
          </a:p>
        </p:txBody>
      </p:sp>
      <p:sp>
        <p:nvSpPr>
          <p:cNvPr id="7" name="TextBox 6">
            <a:extLst>
              <a:ext uri="{FF2B5EF4-FFF2-40B4-BE49-F238E27FC236}">
                <a16:creationId xmlns:a16="http://schemas.microsoft.com/office/drawing/2014/main" id="{678FCD52-4FD0-3DAD-38AF-CDED38118D9E}"/>
              </a:ext>
            </a:extLst>
          </p:cNvPr>
          <p:cNvSpPr txBox="1"/>
          <p:nvPr/>
        </p:nvSpPr>
        <p:spPr>
          <a:xfrm rot="10800000">
            <a:off x="-35414" y="4222071"/>
            <a:ext cx="307777" cy="1811045"/>
          </a:xfrm>
          <a:prstGeom prst="rect">
            <a:avLst/>
          </a:prstGeom>
          <a:noFill/>
        </p:spPr>
        <p:txBody>
          <a:bodyPr vert="eaVert" wrap="square" rtlCol="0">
            <a:spAutoFit/>
          </a:bodyPr>
          <a:lstStyle/>
          <a:p>
            <a:r>
              <a:rPr lang="en-US" sz="800" dirty="0">
                <a:solidFill>
                  <a:schemeClr val="bg1"/>
                </a:solidFill>
              </a:rPr>
              <a:t>REUTERS / Ann Wang</a:t>
            </a:r>
          </a:p>
        </p:txBody>
      </p:sp>
    </p:spTree>
    <p:extLst>
      <p:ext uri="{BB962C8B-B14F-4D97-AF65-F5344CB8AC3E}">
        <p14:creationId xmlns:p14="http://schemas.microsoft.com/office/powerpoint/2010/main" val="145400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F885F5-D831-8400-EF07-65A95098063B}"/>
              </a:ext>
            </a:extLst>
          </p:cNvPr>
          <p:cNvSpPr/>
          <p:nvPr/>
        </p:nvSpPr>
        <p:spPr>
          <a:xfrm>
            <a:off x="7198" y="621249"/>
            <a:ext cx="12184802" cy="5556488"/>
          </a:xfrm>
          <a:prstGeom prst="rect">
            <a:avLst/>
          </a:prstGeom>
          <a:gradFill>
            <a:gsLst>
              <a:gs pos="0">
                <a:schemeClr val="accent2">
                  <a:lumMod val="0"/>
                  <a:alpha val="39752"/>
                </a:schemeClr>
              </a:gs>
              <a:gs pos="81000">
                <a:schemeClr val="tx1">
                  <a:lumMod val="50000"/>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CE48DD-5A40-5712-00B2-E24FDCEA8264}"/>
              </a:ext>
            </a:extLst>
          </p:cNvPr>
          <p:cNvSpPr>
            <a:spLocks noGrp="1"/>
          </p:cNvSpPr>
          <p:nvPr>
            <p:ph type="title"/>
          </p:nvPr>
        </p:nvSpPr>
        <p:spPr>
          <a:xfrm>
            <a:off x="7198" y="621249"/>
            <a:ext cx="11403347" cy="427417"/>
          </a:xfrm>
        </p:spPr>
        <p:txBody>
          <a:bodyPr lIns="540000"/>
          <a:lstStyle/>
          <a:p>
            <a:r>
              <a:rPr lang="en-GB"/>
              <a:t>Reuters is trusted as a news source </a:t>
            </a:r>
            <a:r>
              <a:rPr lang="en-GB">
                <a:solidFill>
                  <a:srgbClr val="FA6400"/>
                </a:solidFill>
              </a:rPr>
              <a:t>with unbiased and impartial content globally</a:t>
            </a:r>
            <a:endParaRPr lang="en-US"/>
          </a:p>
        </p:txBody>
      </p:sp>
      <p:sp>
        <p:nvSpPr>
          <p:cNvPr id="5" name="TextBox 4">
            <a:extLst>
              <a:ext uri="{FF2B5EF4-FFF2-40B4-BE49-F238E27FC236}">
                <a16:creationId xmlns:a16="http://schemas.microsoft.com/office/drawing/2014/main" id="{C8805541-B558-AA27-F374-20E509A19443}"/>
              </a:ext>
            </a:extLst>
          </p:cNvPr>
          <p:cNvSpPr txBox="1"/>
          <p:nvPr/>
        </p:nvSpPr>
        <p:spPr>
          <a:xfrm>
            <a:off x="8013843" y="6355559"/>
            <a:ext cx="370542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a:ln>
                  <a:noFill/>
                </a:ln>
                <a:solidFill>
                  <a:schemeClr val="accent1">
                    <a:lumMod val="75000"/>
                  </a:schemeClr>
                </a:solidFill>
                <a:effectLst/>
                <a:uLnTx/>
                <a:uFillTx/>
                <a:latin typeface="Knowledge2017" panose="020B0506000000020004" pitchFamily="34" charset="0"/>
              </a:rPr>
              <a:t>Source: Reuters Global Media Brands Survey 2022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a:ln>
                  <a:noFill/>
                </a:ln>
                <a:solidFill>
                  <a:schemeClr val="accent1">
                    <a:lumMod val="75000"/>
                  </a:schemeClr>
                </a:solidFill>
                <a:effectLst/>
                <a:uLnTx/>
                <a:uFillTx/>
                <a:latin typeface="Knowledge2017" panose="020B0506000000020004" pitchFamily="34" charset="0"/>
              </a:rPr>
              <a:t>Base: Global Total (500), Americas (273), APAC (99), EMEA (128)</a:t>
            </a:r>
          </a:p>
        </p:txBody>
      </p:sp>
      <p:sp>
        <p:nvSpPr>
          <p:cNvPr id="8" name="TextBox 7">
            <a:extLst>
              <a:ext uri="{FF2B5EF4-FFF2-40B4-BE49-F238E27FC236}">
                <a16:creationId xmlns:a16="http://schemas.microsoft.com/office/drawing/2014/main" id="{592CA1CC-1137-5C9E-FC68-819334FF9488}"/>
              </a:ext>
            </a:extLst>
          </p:cNvPr>
          <p:cNvSpPr txBox="1"/>
          <p:nvPr/>
        </p:nvSpPr>
        <p:spPr>
          <a:xfrm>
            <a:off x="565811" y="0"/>
            <a:ext cx="1540042" cy="253916"/>
          </a:xfrm>
          <a:prstGeom prst="rect">
            <a:avLst/>
          </a:prstGeom>
          <a:solidFill>
            <a:schemeClr val="accent3"/>
          </a:solidFill>
        </p:spPr>
        <p:txBody>
          <a:bodyPr wrap="square" rtlCol="0">
            <a:spAutoFit/>
          </a:bodyPr>
          <a:lstStyle/>
          <a:p>
            <a:r>
              <a:rPr lang="en-GB" sz="1050" b="1">
                <a:solidFill>
                  <a:schemeClr val="bg1"/>
                </a:solidFill>
                <a:latin typeface="+mj-lt"/>
              </a:rPr>
              <a:t>REUTERS AND TRUST</a:t>
            </a:r>
            <a:endParaRPr lang="en-US" sz="1050" b="1">
              <a:solidFill>
                <a:schemeClr val="bg1"/>
              </a:solidFill>
              <a:latin typeface="+mj-lt"/>
            </a:endParaRPr>
          </a:p>
        </p:txBody>
      </p:sp>
      <p:graphicFrame>
        <p:nvGraphicFramePr>
          <p:cNvPr id="10" name="Chart 9">
            <a:extLst>
              <a:ext uri="{FF2B5EF4-FFF2-40B4-BE49-F238E27FC236}">
                <a16:creationId xmlns:a16="http://schemas.microsoft.com/office/drawing/2014/main" id="{D4FF1F7B-F3D1-9A67-D63F-A114CA9EFEC0}"/>
              </a:ext>
            </a:extLst>
          </p:cNvPr>
          <p:cNvGraphicFramePr>
            <a:graphicFrameLocks/>
          </p:cNvGraphicFramePr>
          <p:nvPr>
            <p:extLst>
              <p:ext uri="{D42A27DB-BD31-4B8C-83A1-F6EECF244321}">
                <p14:modId xmlns:p14="http://schemas.microsoft.com/office/powerpoint/2010/main" val="810884131"/>
              </p:ext>
            </p:extLst>
          </p:nvPr>
        </p:nvGraphicFramePr>
        <p:xfrm>
          <a:off x="252402" y="2289127"/>
          <a:ext cx="5610144" cy="36888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35C059D4-6693-B426-8150-693EE261BDC3}"/>
              </a:ext>
            </a:extLst>
          </p:cNvPr>
          <p:cNvGraphicFramePr>
            <a:graphicFrameLocks/>
          </p:cNvGraphicFramePr>
          <p:nvPr>
            <p:extLst>
              <p:ext uri="{D42A27DB-BD31-4B8C-83A1-F6EECF244321}">
                <p14:modId xmlns:p14="http://schemas.microsoft.com/office/powerpoint/2010/main" val="3018876050"/>
              </p:ext>
            </p:extLst>
          </p:nvPr>
        </p:nvGraphicFramePr>
        <p:xfrm>
          <a:off x="6177590" y="2229915"/>
          <a:ext cx="5232955" cy="3758311"/>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766FB3B9-7134-565D-7B7B-84287F367A0F}"/>
              </a:ext>
            </a:extLst>
          </p:cNvPr>
          <p:cNvSpPr/>
          <p:nvPr/>
        </p:nvSpPr>
        <p:spPr>
          <a:xfrm>
            <a:off x="7198" y="1103210"/>
            <a:ext cx="11171085" cy="864083"/>
          </a:xfrm>
          <a:prstGeom prst="rect">
            <a:avLst/>
          </a:prstGeom>
        </p:spPr>
        <p:txBody>
          <a:bodyPr wrap="square" lIns="540000" tIns="0" rIns="0" bIns="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u="none" strike="noStrike" kern="1200" cap="none" spc="0" normalizeH="0" baseline="0" noProof="0">
                <a:ln>
                  <a:noFill/>
                </a:ln>
                <a:solidFill>
                  <a:srgbClr val="FFFFFF"/>
                </a:solidFill>
                <a:effectLst/>
                <a:uLnTx/>
                <a:uFillTx/>
                <a:latin typeface="+mj-lt"/>
                <a:ea typeface="+mn-ea"/>
                <a:cs typeface="+mn-cs"/>
                <a:sym typeface="Knowledge2017TF"/>
              </a:rPr>
              <a:t>Reuters is associated with trust and unbiased reporting, </a:t>
            </a:r>
            <a:r>
              <a:rPr kumimoji="0" lang="en-GB" sz="1400" b="1" u="none" strike="noStrike" kern="1200" cap="none" spc="0" normalizeH="0" baseline="0" noProof="0">
                <a:ln>
                  <a:noFill/>
                </a:ln>
                <a:solidFill>
                  <a:srgbClr val="FFFFFF"/>
                </a:solidFill>
                <a:effectLst/>
                <a:uLnTx/>
                <a:uFillTx/>
                <a:latin typeface="+mj-lt"/>
                <a:ea typeface="+mn-ea"/>
                <a:cs typeface="+mn-cs"/>
                <a:sym typeface="Knowledge2017TF"/>
              </a:rPr>
              <a:t>ahead of other</a:t>
            </a:r>
            <a:r>
              <a:rPr lang="en-GB" sz="1400" b="1">
                <a:solidFill>
                  <a:srgbClr val="FFFFFF"/>
                </a:solidFill>
                <a:latin typeface="+mj-lt"/>
                <a:sym typeface="Knowledge2017TF"/>
              </a:rPr>
              <a:t> major global media.</a:t>
            </a:r>
          </a:p>
          <a:p>
            <a:pPr marL="0" marR="0" lvl="0" indent="0" algn="l" defTabSz="914400" rtl="0" eaLnBrk="1" fontAlgn="auto" latinLnBrk="0" hangingPunct="1">
              <a:lnSpc>
                <a:spcPct val="110000"/>
              </a:lnSpc>
              <a:spcBef>
                <a:spcPts val="0"/>
              </a:spcBef>
              <a:spcAft>
                <a:spcPts val="0"/>
              </a:spcAft>
              <a:buClrTx/>
              <a:buSzTx/>
              <a:buFontTx/>
              <a:buNone/>
              <a:tabLst/>
              <a:defRPr/>
            </a:pPr>
            <a:endParaRPr lang="en-GB" sz="1000" b="1">
              <a:solidFill>
                <a:srgbClr val="FFFFFF"/>
              </a:solidFill>
              <a:latin typeface="+mj-lt"/>
              <a:sym typeface="Knowledge2017TF"/>
            </a:endParaRPr>
          </a:p>
          <a:p>
            <a:pPr>
              <a:lnSpc>
                <a:spcPct val="110000"/>
              </a:lnSpc>
              <a:spcAft>
                <a:spcPts val="600"/>
              </a:spcAft>
              <a:defRPr/>
            </a:pPr>
            <a:r>
              <a:rPr lang="en-GB" sz="1400" b="1">
                <a:solidFill>
                  <a:schemeClr val="accent3"/>
                </a:solidFill>
                <a:latin typeface="+mj-lt"/>
                <a:sym typeface="Knowledge2017TF"/>
              </a:rPr>
              <a:t>Trust is firmly embedded in our DNA</a:t>
            </a:r>
            <a:r>
              <a:rPr lang="en-GB" sz="1400" b="1">
                <a:solidFill>
                  <a:schemeClr val="bg1"/>
                </a:solidFill>
                <a:latin typeface="+mj-lt"/>
                <a:sym typeface="Knowledge2017TF"/>
              </a:rPr>
              <a:t>– the Reuters Trust Principles</a:t>
            </a:r>
            <a:r>
              <a:rPr lang="en-GB" sz="1400">
                <a:solidFill>
                  <a:schemeClr val="bg1"/>
                </a:solidFill>
                <a:latin typeface="+mj-lt"/>
                <a:sym typeface="Knowledge2017TF"/>
              </a:rPr>
              <a:t>, created in 1941, instilled independence from any special interests into our operations, and has ensured Reuters retains </a:t>
            </a:r>
            <a:r>
              <a:rPr lang="en-GB" sz="1400" b="1">
                <a:solidFill>
                  <a:schemeClr val="bg1"/>
                </a:solidFill>
                <a:latin typeface="+mj-lt"/>
                <a:sym typeface="Knowledge2017TF"/>
              </a:rPr>
              <a:t>independence, integrity, and freedom from bias </a:t>
            </a:r>
            <a:r>
              <a:rPr lang="en-GB" sz="1400">
                <a:solidFill>
                  <a:schemeClr val="bg1"/>
                </a:solidFill>
                <a:latin typeface="+mj-lt"/>
                <a:sym typeface="Knowledge2017TF"/>
              </a:rPr>
              <a:t>in reporting, from every corner of the world.</a:t>
            </a:r>
            <a:endParaRPr kumimoji="0" lang="en-US" sz="1400" b="0" u="none" strike="noStrike" kern="1200" cap="none" spc="0" normalizeH="0" baseline="0" noProof="0">
              <a:ln>
                <a:noFill/>
              </a:ln>
              <a:solidFill>
                <a:schemeClr val="bg1"/>
              </a:solidFill>
              <a:effectLst/>
              <a:uLnTx/>
              <a:uFillTx/>
              <a:latin typeface="+mj-lt"/>
              <a:ea typeface="+mn-ea"/>
              <a:cs typeface="+mn-cs"/>
              <a:sym typeface="Knowledge2017TF"/>
            </a:endParaRPr>
          </a:p>
        </p:txBody>
      </p:sp>
      <p:sp>
        <p:nvSpPr>
          <p:cNvPr id="4" name="TextBox 3">
            <a:extLst>
              <a:ext uri="{FF2B5EF4-FFF2-40B4-BE49-F238E27FC236}">
                <a16:creationId xmlns:a16="http://schemas.microsoft.com/office/drawing/2014/main" id="{B5F4F6D5-A88A-2A8F-31F3-6B65E5AFDF7A}"/>
              </a:ext>
            </a:extLst>
          </p:cNvPr>
          <p:cNvSpPr txBox="1"/>
          <p:nvPr/>
        </p:nvSpPr>
        <p:spPr>
          <a:xfrm rot="10800000">
            <a:off x="11877025" y="4366692"/>
            <a:ext cx="307777" cy="1811045"/>
          </a:xfrm>
          <a:prstGeom prst="rect">
            <a:avLst/>
          </a:prstGeom>
          <a:noFill/>
        </p:spPr>
        <p:txBody>
          <a:bodyPr vert="eaVert" wrap="square" tIns="180000" rtlCol="0">
            <a:spAutoFit/>
          </a:bodyPr>
          <a:lstStyle/>
          <a:p>
            <a:r>
              <a:rPr lang="en-US" sz="800">
                <a:solidFill>
                  <a:schemeClr val="bg1"/>
                </a:solidFill>
                <a:latin typeface="Knowledge2017 UltraLight" panose="020B0506040000020004" pitchFamily="34" charset="0"/>
              </a:rPr>
              <a:t>REUTERS / Kim Kyung-Hoon</a:t>
            </a:r>
          </a:p>
        </p:txBody>
      </p:sp>
    </p:spTree>
    <p:extLst>
      <p:ext uri="{BB962C8B-B14F-4D97-AF65-F5344CB8AC3E}">
        <p14:creationId xmlns:p14="http://schemas.microsoft.com/office/powerpoint/2010/main" val="402955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8C20F-A833-4F1E-A050-98A32109AF49}"/>
            </a:ext>
          </a:extLst>
        </p:cNvPr>
        <p:cNvGrpSpPr/>
        <p:nvPr/>
      </p:nvGrpSpPr>
      <p:grpSpPr>
        <a:xfrm>
          <a:off x="0" y="0"/>
          <a:ext cx="0" cy="0"/>
          <a:chOff x="0" y="0"/>
          <a:chExt cx="0" cy="0"/>
        </a:xfrm>
      </p:grpSpPr>
      <p:pic>
        <p:nvPicPr>
          <p:cNvPr id="13" name="Picture 12" descr="A person and person discussing something in a glass room&#10;&#10;Description automatically generated">
            <a:extLst>
              <a:ext uri="{FF2B5EF4-FFF2-40B4-BE49-F238E27FC236}">
                <a16:creationId xmlns:a16="http://schemas.microsoft.com/office/drawing/2014/main" id="{0E9358AC-CF7F-27DF-C25C-123AFDEC7943}"/>
              </a:ext>
            </a:extLst>
          </p:cNvPr>
          <p:cNvPicPr>
            <a:picLocks noChangeAspect="1"/>
          </p:cNvPicPr>
          <p:nvPr/>
        </p:nvPicPr>
        <p:blipFill rotWithShape="1">
          <a:blip r:embed="rId3">
            <a:extLst>
              <a:ext uri="{28A0092B-C50C-407E-A947-70E740481C1C}">
                <a14:useLocalDpi xmlns:a14="http://schemas.microsoft.com/office/drawing/2010/main" val="0"/>
              </a:ext>
            </a:extLst>
          </a:blip>
          <a:srcRect l="956" t="7858" r="38587"/>
          <a:stretch/>
        </p:blipFill>
        <p:spPr>
          <a:xfrm>
            <a:off x="5443175" y="0"/>
            <a:ext cx="6748825" cy="6183984"/>
          </a:xfrm>
          <a:prstGeom prst="rect">
            <a:avLst/>
          </a:prstGeom>
        </p:spPr>
      </p:pic>
      <p:pic>
        <p:nvPicPr>
          <p:cNvPr id="10" name="Picture 9" descr="A view of the earth from space&#10;&#10;Description automatically generated">
            <a:extLst>
              <a:ext uri="{FF2B5EF4-FFF2-40B4-BE49-F238E27FC236}">
                <a16:creationId xmlns:a16="http://schemas.microsoft.com/office/drawing/2014/main" id="{AEA3400C-7FA0-A18F-9EBF-68160A29A86A}"/>
              </a:ext>
            </a:extLst>
          </p:cNvPr>
          <p:cNvPicPr>
            <a:picLocks noChangeAspect="1"/>
          </p:cNvPicPr>
          <p:nvPr/>
        </p:nvPicPr>
        <p:blipFill rotWithShape="1">
          <a:blip r:embed="rId4">
            <a:extLst>
              <a:ext uri="{28A0092B-C50C-407E-A947-70E740481C1C}">
                <a14:useLocalDpi xmlns:a14="http://schemas.microsoft.com/office/drawing/2010/main" val="0"/>
              </a:ext>
            </a:extLst>
          </a:blip>
          <a:srcRect l="30956" r="30905"/>
          <a:stretch/>
        </p:blipFill>
        <p:spPr>
          <a:xfrm>
            <a:off x="1" y="0"/>
            <a:ext cx="4063130" cy="6183984"/>
          </a:xfrm>
          <a:prstGeom prst="rect">
            <a:avLst/>
          </a:prstGeom>
        </p:spPr>
      </p:pic>
      <p:pic>
        <p:nvPicPr>
          <p:cNvPr id="15" name="Picture 14" descr="A group of people sitting around a table&#10;&#10;Description automatically generated">
            <a:extLst>
              <a:ext uri="{FF2B5EF4-FFF2-40B4-BE49-F238E27FC236}">
                <a16:creationId xmlns:a16="http://schemas.microsoft.com/office/drawing/2014/main" id="{AD737131-3988-4028-1771-119BC1527849}"/>
              </a:ext>
            </a:extLst>
          </p:cNvPr>
          <p:cNvPicPr>
            <a:picLocks noChangeAspect="1"/>
          </p:cNvPicPr>
          <p:nvPr/>
        </p:nvPicPr>
        <p:blipFill rotWithShape="1">
          <a:blip r:embed="rId5">
            <a:extLst>
              <a:ext uri="{28A0092B-C50C-407E-A947-70E740481C1C}">
                <a14:useLocalDpi xmlns:a14="http://schemas.microsoft.com/office/drawing/2010/main" val="0"/>
              </a:ext>
            </a:extLst>
          </a:blip>
          <a:srcRect l="41433" r="19126"/>
          <a:stretch/>
        </p:blipFill>
        <p:spPr>
          <a:xfrm>
            <a:off x="4060950" y="0"/>
            <a:ext cx="4056533" cy="6183984"/>
          </a:xfrm>
          <a:prstGeom prst="rect">
            <a:avLst/>
          </a:prstGeom>
        </p:spPr>
      </p:pic>
      <p:sp>
        <p:nvSpPr>
          <p:cNvPr id="4" name="Rectangle 3">
            <a:extLst>
              <a:ext uri="{FF2B5EF4-FFF2-40B4-BE49-F238E27FC236}">
                <a16:creationId xmlns:a16="http://schemas.microsoft.com/office/drawing/2014/main" id="{8A9FEBBE-01C2-8D89-22D2-890B37AC524D}"/>
              </a:ext>
            </a:extLst>
          </p:cNvPr>
          <p:cNvSpPr/>
          <p:nvPr/>
        </p:nvSpPr>
        <p:spPr>
          <a:xfrm>
            <a:off x="-1270" y="0"/>
            <a:ext cx="12193270" cy="6183984"/>
          </a:xfrm>
          <a:prstGeom prst="rect">
            <a:avLst/>
          </a:prstGeom>
          <a:solidFill>
            <a:schemeClr val="tx1">
              <a:alpha val="6049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6">
            <a:extLst>
              <a:ext uri="{FF2B5EF4-FFF2-40B4-BE49-F238E27FC236}">
                <a16:creationId xmlns:a16="http://schemas.microsoft.com/office/drawing/2014/main" id="{5ECFE02D-19D7-A4DC-D5F8-DF762B71C638}"/>
              </a:ext>
            </a:extLst>
          </p:cNvPr>
          <p:cNvSpPr txBox="1"/>
          <p:nvPr/>
        </p:nvSpPr>
        <p:spPr>
          <a:xfrm>
            <a:off x="404639" y="2432257"/>
            <a:ext cx="3455608" cy="2767081"/>
          </a:xfrm>
          <a:prstGeom prst="rect">
            <a:avLst/>
          </a:prstGeom>
        </p:spPr>
        <p:txBody>
          <a:bodyPr vert="horz" wrap="square" lIns="0" tIns="180000" rIns="0" bIns="0" rtlCol="0" anchor="t">
            <a:spAutoFit/>
          </a:bodyPr>
          <a:lstStyle/>
          <a:p>
            <a:pPr marL="298450" marR="5080" indent="-285750">
              <a:lnSpc>
                <a:spcPct val="100000"/>
              </a:lnSpc>
              <a:spcBef>
                <a:spcPts val="565"/>
              </a:spcBef>
              <a:buFont typeface="Arial" panose="020B0604020202020204" pitchFamily="34" charset="0"/>
              <a:buChar char="•"/>
            </a:pPr>
            <a:r>
              <a:rPr lang="en-US" sz="1700">
                <a:solidFill>
                  <a:schemeClr val="bg1"/>
                </a:solidFill>
                <a:latin typeface="+mj-lt"/>
              </a:rPr>
              <a:t>2,600 journalists in over 200 locations</a:t>
            </a:r>
          </a:p>
          <a:p>
            <a:pPr marL="298450" marR="5080" indent="-285750">
              <a:lnSpc>
                <a:spcPct val="100000"/>
              </a:lnSpc>
              <a:spcBef>
                <a:spcPts val="565"/>
              </a:spcBef>
              <a:buFont typeface="Arial" panose="020B0604020202020204" pitchFamily="34" charset="0"/>
              <a:buChar char="•"/>
            </a:pPr>
            <a:r>
              <a:rPr lang="en-US" sz="1700">
                <a:solidFill>
                  <a:schemeClr val="bg1"/>
                </a:solidFill>
                <a:latin typeface="+mj-lt"/>
              </a:rPr>
              <a:t>R</a:t>
            </a:r>
            <a:r>
              <a:rPr lang="en-US" sz="1700" b="0" i="0" u="none" strike="noStrike">
                <a:solidFill>
                  <a:schemeClr val="bg1"/>
                </a:solidFill>
                <a:effectLst/>
                <a:latin typeface="+mj-lt"/>
              </a:rPr>
              <a:t>eal-time coverage of global events and their economic implications</a:t>
            </a:r>
            <a:endParaRPr lang="en-US" sz="1700">
              <a:solidFill>
                <a:schemeClr val="bg1"/>
              </a:solidFill>
              <a:latin typeface="+mj-lt"/>
            </a:endParaRPr>
          </a:p>
          <a:p>
            <a:pPr marL="298450" marR="5080" indent="-285750">
              <a:lnSpc>
                <a:spcPct val="100000"/>
              </a:lnSpc>
              <a:spcBef>
                <a:spcPts val="565"/>
              </a:spcBef>
              <a:buFont typeface="Arial" panose="020B0604020202020204" pitchFamily="34" charset="0"/>
              <a:buChar char="•"/>
            </a:pPr>
            <a:r>
              <a:rPr lang="en-US" sz="1700" b="0" i="0" u="none" strike="noStrike">
                <a:solidFill>
                  <a:schemeClr val="bg1"/>
                </a:solidFill>
                <a:effectLst/>
                <a:latin typeface="+mj-lt"/>
              </a:rPr>
              <a:t>Expertise in international economic markets</a:t>
            </a:r>
            <a:endParaRPr lang="en-US" sz="1700">
              <a:solidFill>
                <a:schemeClr val="bg1"/>
              </a:solidFill>
              <a:latin typeface="+mj-lt"/>
            </a:endParaRPr>
          </a:p>
          <a:p>
            <a:pPr marL="298450" marR="5080" indent="-285750">
              <a:lnSpc>
                <a:spcPct val="100000"/>
              </a:lnSpc>
              <a:spcBef>
                <a:spcPts val="565"/>
              </a:spcBef>
              <a:buFont typeface="Arial" panose="020B0604020202020204" pitchFamily="34" charset="0"/>
              <a:buChar char="•"/>
            </a:pPr>
            <a:r>
              <a:rPr lang="en-US" sz="1700">
                <a:solidFill>
                  <a:schemeClr val="bg1"/>
                </a:solidFill>
                <a:latin typeface="+mj-lt"/>
              </a:rPr>
              <a:t>Authoritative and u</a:t>
            </a:r>
            <a:r>
              <a:rPr lang="en-US" sz="1700" b="0" i="0" u="none" strike="noStrike">
                <a:solidFill>
                  <a:schemeClr val="bg1"/>
                </a:solidFill>
                <a:effectLst/>
                <a:latin typeface="+mj-lt"/>
              </a:rPr>
              <a:t>nbiased geopolitical coverage</a:t>
            </a:r>
          </a:p>
        </p:txBody>
      </p:sp>
      <p:sp>
        <p:nvSpPr>
          <p:cNvPr id="12" name="TextBox 11">
            <a:extLst>
              <a:ext uri="{FF2B5EF4-FFF2-40B4-BE49-F238E27FC236}">
                <a16:creationId xmlns:a16="http://schemas.microsoft.com/office/drawing/2014/main" id="{FF34E56A-3C29-7BA9-513F-31A31D1D4F69}"/>
              </a:ext>
            </a:extLst>
          </p:cNvPr>
          <p:cNvSpPr txBox="1"/>
          <p:nvPr/>
        </p:nvSpPr>
        <p:spPr>
          <a:xfrm>
            <a:off x="681372" y="1662816"/>
            <a:ext cx="2699117" cy="769441"/>
          </a:xfrm>
          <a:prstGeom prst="rect">
            <a:avLst/>
          </a:prstGeom>
          <a:noFill/>
        </p:spPr>
        <p:txBody>
          <a:bodyPr wrap="square" lIns="0">
            <a:spAutoFit/>
          </a:bodyPr>
          <a:lstStyle/>
          <a:p>
            <a:pPr marL="12700">
              <a:lnSpc>
                <a:spcPct val="100000"/>
              </a:lnSpc>
              <a:spcBef>
                <a:spcPts val="665"/>
              </a:spcBef>
            </a:pPr>
            <a:r>
              <a:rPr lang="en-US" sz="2200" b="1" spc="-10">
                <a:solidFill>
                  <a:schemeClr val="bg1"/>
                </a:solidFill>
                <a:latin typeface="+mj-lt"/>
                <a:cs typeface="Knowledge2017"/>
              </a:rPr>
              <a:t>World Class, Credible &amp; Trusted Editorial</a:t>
            </a:r>
            <a:endParaRPr lang="en-US" sz="2200" b="1">
              <a:solidFill>
                <a:schemeClr val="bg1"/>
              </a:solidFill>
              <a:latin typeface="+mj-lt"/>
              <a:cs typeface="Knowledge2017"/>
            </a:endParaRPr>
          </a:p>
        </p:txBody>
      </p:sp>
      <p:sp>
        <p:nvSpPr>
          <p:cNvPr id="21" name="object 6">
            <a:extLst>
              <a:ext uri="{FF2B5EF4-FFF2-40B4-BE49-F238E27FC236}">
                <a16:creationId xmlns:a16="http://schemas.microsoft.com/office/drawing/2014/main" id="{08ABDD0B-6842-5AA6-1C5D-886870FA46B4}"/>
              </a:ext>
            </a:extLst>
          </p:cNvPr>
          <p:cNvSpPr txBox="1"/>
          <p:nvPr/>
        </p:nvSpPr>
        <p:spPr>
          <a:xfrm>
            <a:off x="4411834" y="2432257"/>
            <a:ext cx="3281403" cy="2351583"/>
          </a:xfrm>
          <a:prstGeom prst="rect">
            <a:avLst/>
          </a:prstGeom>
        </p:spPr>
        <p:txBody>
          <a:bodyPr vert="horz" wrap="square" lIns="0" tIns="180000" rIns="0" bIns="0" rtlCol="0" anchor="t">
            <a:spAutoFit/>
          </a:bodyPr>
          <a:lstStyle/>
          <a:p>
            <a:pPr marL="298450" marR="5080" indent="-285750">
              <a:lnSpc>
                <a:spcPct val="100000"/>
              </a:lnSpc>
              <a:spcBef>
                <a:spcPts val="565"/>
              </a:spcBef>
              <a:buFont typeface="Arial" panose="020B0604020202020204" pitchFamily="34" charset="0"/>
              <a:buChar char="•"/>
            </a:pPr>
            <a:r>
              <a:rPr lang="en-US" sz="1700">
                <a:solidFill>
                  <a:schemeClr val="bg1"/>
                </a:solidFill>
                <a:latin typeface="+mj-lt"/>
                <a:cs typeface="Knowledge2017"/>
              </a:rPr>
              <a:t>Trusted source for world-class events, </a:t>
            </a:r>
            <a:r>
              <a:rPr lang="en-US" sz="1700" spc="-10">
                <a:solidFill>
                  <a:schemeClr val="bg1"/>
                </a:solidFill>
                <a:latin typeface="+mj-lt"/>
                <a:cs typeface="Knowledge2017"/>
              </a:rPr>
              <a:t>navigating </a:t>
            </a:r>
            <a:r>
              <a:rPr lang="en-US" sz="1700">
                <a:solidFill>
                  <a:schemeClr val="bg1"/>
                </a:solidFill>
                <a:latin typeface="+mj-lt"/>
                <a:cs typeface="Knowledge2017"/>
              </a:rPr>
              <a:t>complexities</a:t>
            </a:r>
            <a:r>
              <a:rPr lang="en-US" sz="1700" spc="-5">
                <a:solidFill>
                  <a:schemeClr val="bg1"/>
                </a:solidFill>
                <a:latin typeface="+mj-lt"/>
                <a:cs typeface="Knowledge2017"/>
              </a:rPr>
              <a:t> </a:t>
            </a:r>
            <a:r>
              <a:rPr lang="en-US" sz="1700">
                <a:solidFill>
                  <a:schemeClr val="bg1"/>
                </a:solidFill>
                <a:latin typeface="+mj-lt"/>
                <a:cs typeface="Knowledge2017"/>
              </a:rPr>
              <a:t>and</a:t>
            </a:r>
            <a:r>
              <a:rPr lang="en-US" sz="1700" spc="-5">
                <a:solidFill>
                  <a:schemeClr val="bg1"/>
                </a:solidFill>
                <a:latin typeface="+mj-lt"/>
                <a:cs typeface="Knowledge2017"/>
              </a:rPr>
              <a:t> </a:t>
            </a:r>
            <a:r>
              <a:rPr lang="en-US" sz="1700">
                <a:solidFill>
                  <a:schemeClr val="bg1"/>
                </a:solidFill>
                <a:latin typeface="+mj-lt"/>
                <a:cs typeface="Knowledge2017"/>
              </a:rPr>
              <a:t>disruptions </a:t>
            </a:r>
            <a:r>
              <a:rPr lang="en-US" sz="1700" spc="-10">
                <a:solidFill>
                  <a:schemeClr val="bg1"/>
                </a:solidFill>
                <a:latin typeface="+mj-lt"/>
                <a:cs typeface="Knowledge2017"/>
              </a:rPr>
              <a:t>within 14 industry verticals</a:t>
            </a:r>
            <a:r>
              <a:rPr lang="en-US" sz="1700">
                <a:solidFill>
                  <a:schemeClr val="bg1"/>
                </a:solidFill>
                <a:latin typeface="+mj-lt"/>
                <a:cs typeface="Knowledge2017"/>
              </a:rPr>
              <a:t>.</a:t>
            </a:r>
            <a:r>
              <a:rPr lang="en-US" sz="1700" spc="-10">
                <a:solidFill>
                  <a:schemeClr val="bg1"/>
                </a:solidFill>
                <a:latin typeface="+mj-lt"/>
                <a:cs typeface="Knowledge2017"/>
              </a:rPr>
              <a:t> </a:t>
            </a:r>
          </a:p>
          <a:p>
            <a:pPr marL="298450" marR="5080" indent="-285750">
              <a:lnSpc>
                <a:spcPct val="100000"/>
              </a:lnSpc>
              <a:spcBef>
                <a:spcPts val="565"/>
              </a:spcBef>
              <a:buFont typeface="Arial" panose="020B0604020202020204" pitchFamily="34" charset="0"/>
              <a:buChar char="•"/>
            </a:pPr>
            <a:r>
              <a:rPr lang="en-US" sz="1700" spc="-10">
                <a:solidFill>
                  <a:schemeClr val="bg1"/>
                </a:solidFill>
                <a:latin typeface="+mj-lt"/>
                <a:cs typeface="Knowledge2017"/>
              </a:rPr>
              <a:t>Connecting </a:t>
            </a:r>
            <a:r>
              <a:rPr lang="en-US" sz="1700">
                <a:solidFill>
                  <a:schemeClr val="bg1"/>
                </a:solidFill>
                <a:latin typeface="+mj-lt"/>
                <a:cs typeface="Knowledge2017"/>
              </a:rPr>
              <a:t>industry</a:t>
            </a:r>
            <a:r>
              <a:rPr lang="en-US" sz="1700" spc="-20">
                <a:solidFill>
                  <a:schemeClr val="bg1"/>
                </a:solidFill>
                <a:latin typeface="+mj-lt"/>
                <a:cs typeface="Knowledge2017"/>
              </a:rPr>
              <a:t> </a:t>
            </a:r>
            <a:r>
              <a:rPr lang="en-US" sz="1700">
                <a:solidFill>
                  <a:schemeClr val="bg1"/>
                </a:solidFill>
                <a:latin typeface="+mj-lt"/>
                <a:cs typeface="Knowledge2017"/>
              </a:rPr>
              <a:t>leaders,</a:t>
            </a:r>
            <a:r>
              <a:rPr lang="en-US" sz="1700" spc="-5">
                <a:solidFill>
                  <a:schemeClr val="bg1"/>
                </a:solidFill>
                <a:latin typeface="+mj-lt"/>
                <a:cs typeface="Knowledge2017"/>
              </a:rPr>
              <a:t> </a:t>
            </a:r>
            <a:r>
              <a:rPr lang="en-US" sz="1700">
                <a:solidFill>
                  <a:schemeClr val="bg1"/>
                </a:solidFill>
                <a:latin typeface="+mj-lt"/>
                <a:cs typeface="Knowledge2017"/>
              </a:rPr>
              <a:t>innovators,</a:t>
            </a:r>
            <a:r>
              <a:rPr lang="en-US" sz="1700" spc="-5">
                <a:solidFill>
                  <a:schemeClr val="bg1"/>
                </a:solidFill>
                <a:latin typeface="+mj-lt"/>
                <a:cs typeface="Knowledge2017"/>
              </a:rPr>
              <a:t> </a:t>
            </a:r>
            <a:r>
              <a:rPr lang="en-US" sz="1700">
                <a:solidFill>
                  <a:schemeClr val="bg1"/>
                </a:solidFill>
                <a:latin typeface="+mj-lt"/>
                <a:cs typeface="Knowledge2017"/>
              </a:rPr>
              <a:t>disruptors,</a:t>
            </a:r>
            <a:r>
              <a:rPr lang="en-US" sz="1700" spc="-5">
                <a:solidFill>
                  <a:schemeClr val="bg1"/>
                </a:solidFill>
                <a:latin typeface="+mj-lt"/>
                <a:cs typeface="Knowledge2017"/>
              </a:rPr>
              <a:t> </a:t>
            </a:r>
            <a:r>
              <a:rPr lang="en-US" sz="1700" spc="-25">
                <a:solidFill>
                  <a:schemeClr val="bg1"/>
                </a:solidFill>
                <a:latin typeface="+mj-lt"/>
                <a:cs typeface="Knowledge2017"/>
              </a:rPr>
              <a:t>and </a:t>
            </a:r>
            <a:r>
              <a:rPr lang="en-US" sz="1700">
                <a:solidFill>
                  <a:schemeClr val="bg1"/>
                </a:solidFill>
                <a:latin typeface="+mj-lt"/>
                <a:cs typeface="Knowledge2017"/>
              </a:rPr>
              <a:t>policy</a:t>
            </a:r>
            <a:r>
              <a:rPr lang="en-US" sz="1700" spc="-20">
                <a:solidFill>
                  <a:schemeClr val="bg1"/>
                </a:solidFill>
                <a:latin typeface="+mj-lt"/>
                <a:cs typeface="Knowledge2017"/>
              </a:rPr>
              <a:t> </a:t>
            </a:r>
            <a:r>
              <a:rPr lang="en-US" sz="1700">
                <a:solidFill>
                  <a:schemeClr val="bg1"/>
                </a:solidFill>
                <a:latin typeface="+mj-lt"/>
                <a:cs typeface="Knowledge2017"/>
              </a:rPr>
              <a:t>makers</a:t>
            </a:r>
            <a:r>
              <a:rPr lang="en-US" sz="1700" spc="-5">
                <a:solidFill>
                  <a:schemeClr val="bg1"/>
                </a:solidFill>
                <a:latin typeface="+mj-lt"/>
                <a:cs typeface="Knowledge2017"/>
              </a:rPr>
              <a:t> </a:t>
            </a:r>
            <a:r>
              <a:rPr lang="en-US" sz="1700">
                <a:solidFill>
                  <a:schemeClr val="bg1"/>
                </a:solidFill>
                <a:latin typeface="+mj-lt"/>
                <a:cs typeface="Knowledge2017"/>
              </a:rPr>
              <a:t>to</a:t>
            </a:r>
            <a:r>
              <a:rPr lang="en-US" sz="1700" spc="-5">
                <a:solidFill>
                  <a:schemeClr val="bg1"/>
                </a:solidFill>
                <a:latin typeface="+mj-lt"/>
                <a:cs typeface="Knowledge2017"/>
              </a:rPr>
              <a:t> </a:t>
            </a:r>
            <a:r>
              <a:rPr lang="en-US" sz="1700">
                <a:solidFill>
                  <a:schemeClr val="bg1"/>
                </a:solidFill>
                <a:latin typeface="+mj-lt"/>
                <a:cs typeface="Knowledge2017"/>
              </a:rPr>
              <a:t>share</a:t>
            </a:r>
            <a:r>
              <a:rPr lang="en-US" sz="1700" spc="-10">
                <a:solidFill>
                  <a:schemeClr val="bg1"/>
                </a:solidFill>
                <a:latin typeface="+mj-lt"/>
                <a:cs typeface="Knowledge2017"/>
              </a:rPr>
              <a:t> </a:t>
            </a:r>
            <a:r>
              <a:rPr lang="en-US" sz="1700">
                <a:solidFill>
                  <a:schemeClr val="bg1"/>
                </a:solidFill>
                <a:latin typeface="+mj-lt"/>
                <a:cs typeface="Knowledge2017"/>
              </a:rPr>
              <a:t>insights,</a:t>
            </a:r>
            <a:r>
              <a:rPr lang="en-US" sz="1700" spc="-5">
                <a:solidFill>
                  <a:schemeClr val="bg1"/>
                </a:solidFill>
                <a:latin typeface="+mj-lt"/>
                <a:cs typeface="Knowledge2017"/>
              </a:rPr>
              <a:t> </a:t>
            </a:r>
            <a:r>
              <a:rPr lang="en-US" sz="1700">
                <a:solidFill>
                  <a:schemeClr val="bg1"/>
                </a:solidFill>
                <a:latin typeface="+mj-lt"/>
                <a:cs typeface="Knowledge2017"/>
              </a:rPr>
              <a:t>ideas,</a:t>
            </a:r>
            <a:r>
              <a:rPr lang="en-US" sz="1700" spc="-5">
                <a:solidFill>
                  <a:schemeClr val="bg1"/>
                </a:solidFill>
                <a:latin typeface="+mj-lt"/>
                <a:cs typeface="Knowledge2017"/>
              </a:rPr>
              <a:t> </a:t>
            </a:r>
            <a:r>
              <a:rPr lang="en-US" sz="1700" spc="-25">
                <a:solidFill>
                  <a:schemeClr val="bg1"/>
                </a:solidFill>
                <a:latin typeface="+mj-lt"/>
                <a:cs typeface="Knowledge2017"/>
              </a:rPr>
              <a:t>and </a:t>
            </a:r>
            <a:r>
              <a:rPr lang="en-US" sz="1700">
                <a:solidFill>
                  <a:schemeClr val="bg1"/>
                </a:solidFill>
                <a:latin typeface="+mj-lt"/>
                <a:cs typeface="Knowledge2017"/>
              </a:rPr>
              <a:t>development</a:t>
            </a:r>
            <a:r>
              <a:rPr lang="en-US" sz="1700" spc="-20">
                <a:solidFill>
                  <a:schemeClr val="bg1"/>
                </a:solidFill>
                <a:latin typeface="+mj-lt"/>
                <a:cs typeface="Knowledge2017"/>
              </a:rPr>
              <a:t> </a:t>
            </a:r>
            <a:r>
              <a:rPr lang="en-US" sz="1700" spc="-10">
                <a:solidFill>
                  <a:schemeClr val="bg1"/>
                </a:solidFill>
                <a:latin typeface="+mj-lt"/>
                <a:cs typeface="Knowledge2017"/>
              </a:rPr>
              <a:t>opportunities.</a:t>
            </a:r>
          </a:p>
        </p:txBody>
      </p:sp>
      <p:sp>
        <p:nvSpPr>
          <p:cNvPr id="23" name="TextBox 22">
            <a:extLst>
              <a:ext uri="{FF2B5EF4-FFF2-40B4-BE49-F238E27FC236}">
                <a16:creationId xmlns:a16="http://schemas.microsoft.com/office/drawing/2014/main" id="{23413FEB-C22B-C2A0-5232-90C1A89DAAC1}"/>
              </a:ext>
            </a:extLst>
          </p:cNvPr>
          <p:cNvSpPr txBox="1"/>
          <p:nvPr/>
        </p:nvSpPr>
        <p:spPr>
          <a:xfrm>
            <a:off x="4694966" y="1713988"/>
            <a:ext cx="2953133" cy="769441"/>
          </a:xfrm>
          <a:prstGeom prst="rect">
            <a:avLst/>
          </a:prstGeom>
          <a:noFill/>
        </p:spPr>
        <p:txBody>
          <a:bodyPr wrap="square" lIns="0">
            <a:spAutoFit/>
          </a:bodyPr>
          <a:lstStyle/>
          <a:p>
            <a:pPr marL="12700">
              <a:lnSpc>
                <a:spcPct val="100000"/>
              </a:lnSpc>
              <a:spcBef>
                <a:spcPts val="665"/>
              </a:spcBef>
            </a:pPr>
            <a:r>
              <a:rPr lang="en-US" sz="2200" b="1" spc="-10">
                <a:solidFill>
                  <a:schemeClr val="bg1"/>
                </a:solidFill>
                <a:latin typeface="+mj-lt"/>
                <a:cs typeface="Knowledge2017"/>
              </a:rPr>
              <a:t>Market-Leading, Pioneering Events</a:t>
            </a:r>
            <a:endParaRPr lang="en-US" sz="2200" b="1">
              <a:solidFill>
                <a:schemeClr val="bg1"/>
              </a:solidFill>
              <a:latin typeface="+mj-lt"/>
              <a:cs typeface="Knowledge2017"/>
            </a:endParaRPr>
          </a:p>
        </p:txBody>
      </p:sp>
      <p:sp>
        <p:nvSpPr>
          <p:cNvPr id="2" name="Title 3">
            <a:extLst>
              <a:ext uri="{FF2B5EF4-FFF2-40B4-BE49-F238E27FC236}">
                <a16:creationId xmlns:a16="http://schemas.microsoft.com/office/drawing/2014/main" id="{D78DD2FA-BE9A-7D3D-384F-02F50B45A053}"/>
              </a:ext>
            </a:extLst>
          </p:cNvPr>
          <p:cNvSpPr txBox="1">
            <a:spLocks/>
          </p:cNvSpPr>
          <p:nvPr/>
        </p:nvSpPr>
        <p:spPr>
          <a:xfrm>
            <a:off x="1013012" y="747342"/>
            <a:ext cx="10165976" cy="920772"/>
          </a:xfrm>
          <a:prstGeom prst="rect">
            <a:avLst/>
          </a:prstGeom>
        </p:spPr>
        <p:txBody>
          <a:bodyPr lIns="0" tIns="0" rIns="0" bIns="0"/>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pPr algn="ctr"/>
            <a:r>
              <a:rPr lang="en-US" sz="3300">
                <a:solidFill>
                  <a:schemeClr val="bg1"/>
                </a:solidFill>
                <a:effectLst/>
                <a:latin typeface="Knowledge2017" panose="020B0506000000020004" pitchFamily="34" charset="0"/>
              </a:rPr>
              <a:t>Reuters delivers </a:t>
            </a:r>
            <a:r>
              <a:rPr lang="en-US" sz="3300" dirty="0">
                <a:solidFill>
                  <a:schemeClr val="bg1"/>
                </a:solidFill>
                <a:effectLst/>
                <a:latin typeface="Knowledge2017" panose="020B0506000000020004" pitchFamily="34" charset="0"/>
              </a:rPr>
              <a:t>impactful </a:t>
            </a:r>
            <a:r>
              <a:rPr lang="en-US" sz="3300" dirty="0">
                <a:solidFill>
                  <a:schemeClr val="bg1"/>
                </a:solidFill>
                <a:latin typeface="Knowledge2017" panose="020B0506000000020004" pitchFamily="34" charset="0"/>
              </a:rPr>
              <a:t>s</a:t>
            </a:r>
            <a:r>
              <a:rPr lang="en-US" sz="3300" dirty="0">
                <a:solidFill>
                  <a:schemeClr val="bg1"/>
                </a:solidFill>
                <a:effectLst/>
                <a:latin typeface="Knowledge2017" panose="020B0506000000020004" pitchFamily="34" charset="0"/>
              </a:rPr>
              <a:t>olutions</a:t>
            </a:r>
            <a:endParaRPr lang="en-CA" sz="3300" dirty="0">
              <a:solidFill>
                <a:schemeClr val="bg1"/>
              </a:solidFill>
              <a:latin typeface="Knowledge2017" panose="020B0506000000020004" pitchFamily="34" charset="0"/>
            </a:endParaRPr>
          </a:p>
        </p:txBody>
      </p:sp>
      <p:sp>
        <p:nvSpPr>
          <p:cNvPr id="14" name="object 6">
            <a:extLst>
              <a:ext uri="{FF2B5EF4-FFF2-40B4-BE49-F238E27FC236}">
                <a16:creationId xmlns:a16="http://schemas.microsoft.com/office/drawing/2014/main" id="{266CB13B-28D9-E087-F6C4-5195130574BD}"/>
              </a:ext>
            </a:extLst>
          </p:cNvPr>
          <p:cNvSpPr txBox="1"/>
          <p:nvPr/>
        </p:nvSpPr>
        <p:spPr>
          <a:xfrm>
            <a:off x="8481577" y="2432257"/>
            <a:ext cx="3089957" cy="2089973"/>
          </a:xfrm>
          <a:prstGeom prst="rect">
            <a:avLst/>
          </a:prstGeom>
        </p:spPr>
        <p:txBody>
          <a:bodyPr vert="horz" wrap="square" lIns="0" tIns="180000" rIns="0" bIns="0" rtlCol="0" anchor="t">
            <a:spAutoFit/>
          </a:bodyPr>
          <a:lstStyle/>
          <a:p>
            <a:pPr marL="298450" marR="5080" indent="-285750">
              <a:spcBef>
                <a:spcPts val="565"/>
              </a:spcBef>
              <a:buFont typeface="Arial" panose="020B0604020202020204" pitchFamily="34" charset="0"/>
              <a:buChar char="•"/>
            </a:pPr>
            <a:r>
              <a:rPr lang="en-US" sz="1700">
                <a:solidFill>
                  <a:schemeClr val="bg1"/>
                </a:solidFill>
                <a:latin typeface="+mj-lt"/>
              </a:rPr>
              <a:t>Reuters Plus combines the authority of the world’s largest newsroom with the craft and capabilities of a focused creative agency.</a:t>
            </a:r>
          </a:p>
          <a:p>
            <a:pPr marL="298450" marR="5080" indent="-285750">
              <a:spcBef>
                <a:spcPts val="565"/>
              </a:spcBef>
              <a:buFont typeface="Arial" panose="020B0604020202020204" pitchFamily="34" charset="0"/>
              <a:buChar char="•"/>
            </a:pPr>
            <a:r>
              <a:rPr lang="en-US" sz="1700">
                <a:solidFill>
                  <a:schemeClr val="bg1"/>
                </a:solidFill>
                <a:latin typeface="+mj-lt"/>
              </a:rPr>
              <a:t>Powerful thought leadership storytelling</a:t>
            </a:r>
            <a:endParaRPr lang="en-US" sz="1700" b="1">
              <a:solidFill>
                <a:schemeClr val="bg1"/>
              </a:solidFill>
              <a:latin typeface="+mj-lt"/>
              <a:cs typeface="Knowledge2017"/>
            </a:endParaRPr>
          </a:p>
        </p:txBody>
      </p:sp>
      <p:sp>
        <p:nvSpPr>
          <p:cNvPr id="17" name="TextBox 16">
            <a:extLst>
              <a:ext uri="{FF2B5EF4-FFF2-40B4-BE49-F238E27FC236}">
                <a16:creationId xmlns:a16="http://schemas.microsoft.com/office/drawing/2014/main" id="{EDF66CD8-245F-6480-F859-08310C33139C}"/>
              </a:ext>
            </a:extLst>
          </p:cNvPr>
          <p:cNvSpPr txBox="1"/>
          <p:nvPr/>
        </p:nvSpPr>
        <p:spPr>
          <a:xfrm>
            <a:off x="8769578" y="1693593"/>
            <a:ext cx="2667124" cy="738664"/>
          </a:xfrm>
          <a:prstGeom prst="rect">
            <a:avLst/>
          </a:prstGeom>
          <a:noFill/>
        </p:spPr>
        <p:txBody>
          <a:bodyPr wrap="square" lIns="0" rIns="0">
            <a:spAutoFit/>
          </a:bodyPr>
          <a:lstStyle/>
          <a:p>
            <a:pPr marL="12700">
              <a:lnSpc>
                <a:spcPct val="100000"/>
              </a:lnSpc>
              <a:spcBef>
                <a:spcPts val="665"/>
              </a:spcBef>
            </a:pPr>
            <a:r>
              <a:rPr lang="en-US" sz="2100" b="1" spc="-10">
                <a:solidFill>
                  <a:schemeClr val="bg1"/>
                </a:solidFill>
                <a:latin typeface="+mj-lt"/>
                <a:cs typeface="Knowledge2017"/>
              </a:rPr>
              <a:t>Award Winning </a:t>
            </a:r>
            <a:br>
              <a:rPr lang="en-US" sz="2100" b="1" spc="-10">
                <a:solidFill>
                  <a:schemeClr val="bg1"/>
                </a:solidFill>
                <a:latin typeface="+mj-lt"/>
                <a:cs typeface="Knowledge2017"/>
              </a:rPr>
            </a:br>
            <a:r>
              <a:rPr lang="en-US" sz="2100" b="1" spc="-10">
                <a:solidFill>
                  <a:schemeClr val="bg1"/>
                </a:solidFill>
                <a:latin typeface="+mj-lt"/>
                <a:cs typeface="Knowledge2017"/>
              </a:rPr>
              <a:t>Custom Content Studio</a:t>
            </a:r>
            <a:endParaRPr lang="en-US" sz="2100" b="1">
              <a:solidFill>
                <a:schemeClr val="bg1"/>
              </a:solidFill>
              <a:latin typeface="+mj-lt"/>
              <a:cs typeface="Knowledge2017"/>
            </a:endParaRPr>
          </a:p>
        </p:txBody>
      </p:sp>
      <p:sp>
        <p:nvSpPr>
          <p:cNvPr id="3" name="TextBox 2">
            <a:extLst>
              <a:ext uri="{FF2B5EF4-FFF2-40B4-BE49-F238E27FC236}">
                <a16:creationId xmlns:a16="http://schemas.microsoft.com/office/drawing/2014/main" id="{67CA3990-CA69-DDF5-3CD5-4E3D5F0327C2}"/>
              </a:ext>
            </a:extLst>
          </p:cNvPr>
          <p:cNvSpPr txBox="1"/>
          <p:nvPr/>
        </p:nvSpPr>
        <p:spPr>
          <a:xfrm>
            <a:off x="689853" y="-5538"/>
            <a:ext cx="1442590" cy="253916"/>
          </a:xfrm>
          <a:prstGeom prst="rect">
            <a:avLst/>
          </a:prstGeom>
          <a:solidFill>
            <a:schemeClr val="accent3"/>
          </a:solidFill>
        </p:spPr>
        <p:txBody>
          <a:bodyPr wrap="square" rtlCol="0">
            <a:spAutoFit/>
          </a:bodyPr>
          <a:lstStyle/>
          <a:p>
            <a:pPr algn="ctr"/>
            <a:r>
              <a:rPr lang="en-GB" sz="1050" b="1">
                <a:solidFill>
                  <a:schemeClr val="bg1"/>
                </a:solidFill>
                <a:latin typeface="+mj-lt"/>
              </a:rPr>
              <a:t>WHY REUTERS</a:t>
            </a:r>
            <a:endParaRPr lang="en-US" sz="1050" b="1">
              <a:solidFill>
                <a:schemeClr val="bg1"/>
              </a:solidFill>
              <a:latin typeface="+mj-lt"/>
            </a:endParaRPr>
          </a:p>
        </p:txBody>
      </p:sp>
    </p:spTree>
    <p:extLst>
      <p:ext uri="{BB962C8B-B14F-4D97-AF65-F5344CB8AC3E}">
        <p14:creationId xmlns:p14="http://schemas.microsoft.com/office/powerpoint/2010/main" val="1401777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2_Reuters">
  <a:themeElements>
    <a:clrScheme name="Custom 123">
      <a:dk1>
        <a:srgbClr val="000000"/>
      </a:dk1>
      <a:lt1>
        <a:srgbClr val="FFFFFF"/>
      </a:lt1>
      <a:dk2>
        <a:srgbClr val="404040"/>
      </a:dk2>
      <a:lt2>
        <a:srgbClr val="D0D0D0"/>
      </a:lt2>
      <a:accent1>
        <a:srgbClr val="AFAFAF"/>
      </a:accent1>
      <a:accent2>
        <a:srgbClr val="666666"/>
      </a:accent2>
      <a:accent3>
        <a:srgbClr val="FA6400"/>
      </a:accent3>
      <a:accent4>
        <a:srgbClr val="DC4300"/>
      </a:accent4>
      <a:accent5>
        <a:srgbClr val="0099C3"/>
      </a:accent5>
      <a:accent6>
        <a:srgbClr val="005DA2"/>
      </a:accent6>
      <a:hlink>
        <a:srgbClr val="0563C1"/>
      </a:hlink>
      <a:folHlink>
        <a:srgbClr val="954F72"/>
      </a:folHlink>
    </a:clrScheme>
    <a:fontScheme name="Reuters">
      <a:majorFont>
        <a:latin typeface="Knowledge2017"/>
        <a:ea typeface=""/>
        <a:cs typeface=""/>
      </a:majorFont>
      <a:minorFont>
        <a:latin typeface="Knowledge2017 Ul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uters New">
  <a:themeElements>
    <a:clrScheme name="Custom 123">
      <a:dk1>
        <a:srgbClr val="000000"/>
      </a:dk1>
      <a:lt1>
        <a:srgbClr val="FFFFFF"/>
      </a:lt1>
      <a:dk2>
        <a:srgbClr val="404040"/>
      </a:dk2>
      <a:lt2>
        <a:srgbClr val="D0D0D0"/>
      </a:lt2>
      <a:accent1>
        <a:srgbClr val="AFAFAF"/>
      </a:accent1>
      <a:accent2>
        <a:srgbClr val="666666"/>
      </a:accent2>
      <a:accent3>
        <a:srgbClr val="FA6400"/>
      </a:accent3>
      <a:accent4>
        <a:srgbClr val="DC4300"/>
      </a:accent4>
      <a:accent5>
        <a:srgbClr val="0099C3"/>
      </a:accent5>
      <a:accent6>
        <a:srgbClr val="005DA2"/>
      </a:accent6>
      <a:hlink>
        <a:srgbClr val="0563C1"/>
      </a:hlink>
      <a:folHlink>
        <a:srgbClr val="954F72"/>
      </a:folHlink>
    </a:clrScheme>
    <a:fontScheme name="Reuters">
      <a:majorFont>
        <a:latin typeface="Knowledge2017"/>
        <a:ea typeface=""/>
        <a:cs typeface=""/>
      </a:majorFont>
      <a:minorFont>
        <a:latin typeface="Knowledge2017 Ul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uters New" id="{AF2B15C5-2CFB-40A0-9AE8-514DDB7EE025}" vid="{6B51CF90-0342-4239-9CFB-A9CFE987ABF5}"/>
    </a:ext>
  </a:extLst>
</a:theme>
</file>

<file path=ppt/theme/theme3.xml><?xml version="1.0" encoding="utf-8"?>
<a:theme xmlns:a="http://schemas.openxmlformats.org/drawingml/2006/main" name="8_Reuters">
  <a:themeElements>
    <a:clrScheme name="Custom 123">
      <a:dk1>
        <a:srgbClr val="000000"/>
      </a:dk1>
      <a:lt1>
        <a:srgbClr val="FFFFFF"/>
      </a:lt1>
      <a:dk2>
        <a:srgbClr val="404040"/>
      </a:dk2>
      <a:lt2>
        <a:srgbClr val="D0D0D0"/>
      </a:lt2>
      <a:accent1>
        <a:srgbClr val="AFAFAF"/>
      </a:accent1>
      <a:accent2>
        <a:srgbClr val="666666"/>
      </a:accent2>
      <a:accent3>
        <a:srgbClr val="FA6400"/>
      </a:accent3>
      <a:accent4>
        <a:srgbClr val="DC4300"/>
      </a:accent4>
      <a:accent5>
        <a:srgbClr val="0099C3"/>
      </a:accent5>
      <a:accent6>
        <a:srgbClr val="005DA2"/>
      </a:accent6>
      <a:hlink>
        <a:srgbClr val="0563C1"/>
      </a:hlink>
      <a:folHlink>
        <a:srgbClr val="954F72"/>
      </a:folHlink>
    </a:clrScheme>
    <a:fontScheme name="Reuters">
      <a:majorFont>
        <a:latin typeface="Knowledge2017"/>
        <a:ea typeface=""/>
        <a:cs typeface=""/>
      </a:majorFont>
      <a:minorFont>
        <a:latin typeface="Knowledge2017 Ul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Reuters">
  <a:themeElements>
    <a:clrScheme name="Custom 123">
      <a:dk1>
        <a:srgbClr val="000000"/>
      </a:dk1>
      <a:lt1>
        <a:srgbClr val="FFFFFF"/>
      </a:lt1>
      <a:dk2>
        <a:srgbClr val="404040"/>
      </a:dk2>
      <a:lt2>
        <a:srgbClr val="D0D0D0"/>
      </a:lt2>
      <a:accent1>
        <a:srgbClr val="AFAFAF"/>
      </a:accent1>
      <a:accent2>
        <a:srgbClr val="666666"/>
      </a:accent2>
      <a:accent3>
        <a:srgbClr val="FA6400"/>
      </a:accent3>
      <a:accent4>
        <a:srgbClr val="DC4300"/>
      </a:accent4>
      <a:accent5>
        <a:srgbClr val="0099C3"/>
      </a:accent5>
      <a:accent6>
        <a:srgbClr val="005DA2"/>
      </a:accent6>
      <a:hlink>
        <a:srgbClr val="0563C1"/>
      </a:hlink>
      <a:folHlink>
        <a:srgbClr val="954F72"/>
      </a:folHlink>
    </a:clrScheme>
    <a:fontScheme name="Reuters">
      <a:majorFont>
        <a:latin typeface="Knowledge2017"/>
        <a:ea typeface=""/>
        <a:cs typeface=""/>
      </a:majorFont>
      <a:minorFont>
        <a:latin typeface="Knowledge2017 Ul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6a3af13-b4b6-4f05-ae30-14d821c3c777">
      <UserInfo>
        <DisplayName>Bonaviso, Ali (Reuters)</DisplayName>
        <AccountId>2768</AccountId>
        <AccountType/>
      </UserInfo>
      <UserInfo>
        <DisplayName>Smith, Thomas (Reuters)</DisplayName>
        <AccountId>2609</AccountId>
        <AccountType/>
      </UserInfo>
      <UserInfo>
        <DisplayName>Niver, Hulya (Reuters)</DisplayName>
        <AccountId>1699</AccountId>
        <AccountType/>
      </UserInfo>
      <UserInfo>
        <DisplayName>Mitsuhashi, Maiko (Reuters)</DisplayName>
        <AccountId>2441</AccountId>
        <AccountType/>
      </UserInfo>
    </SharedWithUsers>
    <lcf76f155ced4ddcb4097134ff3c332f xmlns="5e8dad98-dba4-430a-b98f-9e8c4ab983af">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a6a3af13-b4b6-4f05-ae30-14d821c3c77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7D0DF6683F5740BC50C2EBA5795537" ma:contentTypeVersion="20" ma:contentTypeDescription="Create a new document." ma:contentTypeScope="" ma:versionID="726a94381ee3b3ad93db036af3e5a5f6">
  <xsd:schema xmlns:xsd="http://www.w3.org/2001/XMLSchema" xmlns:xs="http://www.w3.org/2001/XMLSchema" xmlns:p="http://schemas.microsoft.com/office/2006/metadata/properties" xmlns:ns1="http://schemas.microsoft.com/sharepoint/v3" xmlns:ns2="5e8dad98-dba4-430a-b98f-9e8c4ab983af" xmlns:ns3="a6a3af13-b4b6-4f05-ae30-14d821c3c777" targetNamespace="http://schemas.microsoft.com/office/2006/metadata/properties" ma:root="true" ma:fieldsID="40ac62bc75ed7822c89032944a14ca7a" ns1:_="" ns2:_="" ns3:_="">
    <xsd:import namespace="http://schemas.microsoft.com/sharepoint/v3"/>
    <xsd:import namespace="5e8dad98-dba4-430a-b98f-9e8c4ab983af"/>
    <xsd:import namespace="a6a3af13-b4b6-4f05-ae30-14d821c3c7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8dad98-dba4-430a-b98f-9e8c4ab983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3a93e6a-eb94-4f22-847d-80c377548a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a3af13-b4b6-4f05-ae30-14d821c3c7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54866de-5c75-481e-bfe6-53b11fbeafd4}" ma:internalName="TaxCatchAll" ma:showField="CatchAllData" ma:web="a6a3af13-b4b6-4f05-ae30-14d821c3c7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ED269F-67E7-4319-B795-606C2C988377}">
  <ds:schemaRefs>
    <ds:schemaRef ds:uri="http://schemas.microsoft.com/sharepoint/v3/contenttype/forms"/>
  </ds:schemaRefs>
</ds:datastoreItem>
</file>

<file path=customXml/itemProps2.xml><?xml version="1.0" encoding="utf-8"?>
<ds:datastoreItem xmlns:ds="http://schemas.openxmlformats.org/officeDocument/2006/customXml" ds:itemID="{73B3A96A-7800-4D2A-82A6-DA86B2849FF8}">
  <ds:schemaRefs>
    <ds:schemaRef ds:uri="5e8dad98-dba4-430a-b98f-9e8c4ab983af"/>
    <ds:schemaRef ds:uri="http://purl.org/dc/elements/1.1/"/>
    <ds:schemaRef ds:uri="http://purl.org/dc/terms/"/>
    <ds:schemaRef ds:uri="http://schemas.microsoft.com/office/2006/documentManagement/types"/>
    <ds:schemaRef ds:uri="http://purl.org/dc/dcmitype/"/>
    <ds:schemaRef ds:uri="a6a3af13-b4b6-4f05-ae30-14d821c3c777"/>
    <ds:schemaRef ds:uri="http://schemas.microsoft.com/sharepoint/v3"/>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4109540-D82C-4BC9-9409-8C258A2E9E43}">
  <ds:schemaRefs>
    <ds:schemaRef ds:uri="5e8dad98-dba4-430a-b98f-9e8c4ab983af"/>
    <ds:schemaRef ds:uri="a6a3af13-b4b6-4f05-ae30-14d821c3c7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193</TotalTime>
  <Words>4791</Words>
  <Application>Microsoft Office PowerPoint</Application>
  <PresentationFormat>Widescreen</PresentationFormat>
  <Paragraphs>780</Paragraphs>
  <Slides>36</Slides>
  <Notes>21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36</vt:i4>
      </vt:variant>
    </vt:vector>
  </HeadingPairs>
  <TitlesOfParts>
    <vt:vector size="55" baseType="lpstr">
      <vt:lpstr>Arial</vt:lpstr>
      <vt:lpstr>Calibri</vt:lpstr>
      <vt:lpstr>Courier New</vt:lpstr>
      <vt:lpstr>Helvetica</vt:lpstr>
      <vt:lpstr>Knowledge</vt:lpstr>
      <vt:lpstr>Knowledge Bold</vt:lpstr>
      <vt:lpstr>Knowledge Light</vt:lpstr>
      <vt:lpstr>Knowledge Medium</vt:lpstr>
      <vt:lpstr>Knowledge2017</vt:lpstr>
      <vt:lpstr>Knowledge2017 Black</vt:lpstr>
      <vt:lpstr>Knowledge2017 Medium</vt:lpstr>
      <vt:lpstr>Knowledge2017 UltraLight</vt:lpstr>
      <vt:lpstr>Knowledge2017TF</vt:lpstr>
      <vt:lpstr>Söhne</vt:lpstr>
      <vt:lpstr>Wingdings</vt:lpstr>
      <vt:lpstr>2_Reuters</vt:lpstr>
      <vt:lpstr>Reuters New</vt:lpstr>
      <vt:lpstr>8_Reuters</vt:lpstr>
      <vt:lpstr>1_Reuters</vt:lpstr>
      <vt:lpstr>PowerPoint Presentation</vt:lpstr>
      <vt:lpstr>PowerPoint Presentation</vt:lpstr>
      <vt:lpstr>Reuters connects with 97 million global  influential professionals</vt:lpstr>
      <vt:lpstr>The Reuters global audience is affluent and influential</vt:lpstr>
      <vt:lpstr>Reuters reaches global senior, influential professionals</vt:lpstr>
      <vt:lpstr>A powerful unduplicated audience</vt:lpstr>
      <vt:lpstr>PowerPoint Presentation</vt:lpstr>
      <vt:lpstr>Reuters is trusted as a news source with unbiased and impartial content globally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Reuters suite of audio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All-New Audience Targeting Offering:  Reuters Select</vt:lpstr>
      <vt:lpstr>PowerPoint Presentation</vt:lpstr>
      <vt:lpstr>PowerPoint Presentation</vt:lpstr>
      <vt:lpstr>PowerPoint Presentation</vt:lpstr>
      <vt:lpstr>PowerPoint Presentation</vt:lpstr>
      <vt:lpstr>PowerPoint Presentation</vt:lpstr>
      <vt:lpstr>Measure the impact that matters with Reuters brand studies </vt:lpstr>
      <vt:lpstr>PowerPoint Presentation</vt:lpstr>
      <vt:lpstr>PowerPoint Presentation</vt:lpstr>
      <vt:lpstr>PowerPoint Presentation</vt:lpstr>
      <vt:lpstr>You’re in good company with Reuters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Reuters  Media Pack 2022: Partnership Opportunities</dc:title>
  <dc:creator>Zakrzewski, Richelle (Reuters)</dc:creator>
  <cp:lastModifiedBy>Dixon, Gabbie (Reuters)</cp:lastModifiedBy>
  <cp:revision>2</cp:revision>
  <dcterms:created xsi:type="dcterms:W3CDTF">2021-11-29T12:15:24Z</dcterms:created>
  <dcterms:modified xsi:type="dcterms:W3CDTF">2024-03-26T13:57:05Z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0x010100B67D0DF6683F5740BC50C2EBA5795537</vt:lpwstr>
  </property>
</Properties>
</file>